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1" r:id="rId1"/>
  </p:sldMasterIdLst>
  <p:notesMasterIdLst>
    <p:notesMasterId r:id="rId48"/>
  </p:notesMasterIdLst>
  <p:sldIdLst>
    <p:sldId id="355" r:id="rId2"/>
    <p:sldId id="315" r:id="rId3"/>
    <p:sldId id="356" r:id="rId4"/>
    <p:sldId id="330" r:id="rId5"/>
    <p:sldId id="331" r:id="rId6"/>
    <p:sldId id="332" r:id="rId7"/>
    <p:sldId id="358" r:id="rId8"/>
    <p:sldId id="262" r:id="rId9"/>
    <p:sldId id="290" r:id="rId10"/>
    <p:sldId id="312" r:id="rId11"/>
    <p:sldId id="313" r:id="rId12"/>
    <p:sldId id="359" r:id="rId13"/>
    <p:sldId id="322" r:id="rId14"/>
    <p:sldId id="333" r:id="rId15"/>
    <p:sldId id="334" r:id="rId16"/>
    <p:sldId id="336" r:id="rId17"/>
    <p:sldId id="335" r:id="rId18"/>
    <p:sldId id="337" r:id="rId19"/>
    <p:sldId id="360" r:id="rId20"/>
    <p:sldId id="323" r:id="rId21"/>
    <p:sldId id="339" r:id="rId22"/>
    <p:sldId id="338" r:id="rId23"/>
    <p:sldId id="340" r:id="rId24"/>
    <p:sldId id="361" r:id="rId25"/>
    <p:sldId id="324" r:id="rId26"/>
    <p:sldId id="341" r:id="rId27"/>
    <p:sldId id="342" r:id="rId28"/>
    <p:sldId id="343" r:id="rId29"/>
    <p:sldId id="344" r:id="rId30"/>
    <p:sldId id="345" r:id="rId31"/>
    <p:sldId id="346" r:id="rId32"/>
    <p:sldId id="362" r:id="rId33"/>
    <p:sldId id="325" r:id="rId34"/>
    <p:sldId id="347" r:id="rId35"/>
    <p:sldId id="348" r:id="rId36"/>
    <p:sldId id="363" r:id="rId37"/>
    <p:sldId id="326" r:id="rId38"/>
    <p:sldId id="349" r:id="rId39"/>
    <p:sldId id="364" r:id="rId40"/>
    <p:sldId id="327" r:id="rId41"/>
    <p:sldId id="352" r:id="rId42"/>
    <p:sldId id="365" r:id="rId43"/>
    <p:sldId id="353" r:id="rId44"/>
    <p:sldId id="354" r:id="rId45"/>
    <p:sldId id="357" r:id="rId46"/>
    <p:sldId id="309" r:id="rId47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0B5395"/>
    <a:srgbClr val="FFFFCC"/>
    <a:srgbClr val="0D17D5"/>
    <a:srgbClr val="250D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624" autoAdjust="0"/>
  </p:normalViewPr>
  <p:slideViewPr>
    <p:cSldViewPr>
      <p:cViewPr varScale="1">
        <p:scale>
          <a:sx n="75" d="100"/>
          <a:sy n="75" d="100"/>
        </p:scale>
        <p:origin x="102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5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1B107-64FD-4351-85AF-CE024DBF6E2E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40951-A9E5-4584-9876-526002D576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5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64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47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94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76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3836214"/>
            <a:ext cx="8246070" cy="1628852"/>
          </a:xfrm>
          <a:noFill/>
          <a:effectLst/>
        </p:spPr>
        <p:txBody>
          <a:bodyPr>
            <a:normAutofit/>
          </a:bodyPr>
          <a:lstStyle>
            <a:lvl1pPr algn="r">
              <a:defRPr sz="3600">
                <a:solidFill>
                  <a:srgbClr val="00B0F0"/>
                </a:solidFill>
                <a:effectLst>
                  <a:outerShdw blurRad="76200" dist="38100" dir="3000000" algn="ctr" rotWithShape="0">
                    <a:schemeClr val="tx1">
                      <a:alpha val="41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5465067"/>
            <a:ext cx="8246070" cy="814428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2 - Data Types and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BF58ED-AABB-44CE-A03B-847F54CA09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2400"/>
            <a:ext cx="2143214" cy="88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09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56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21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3101618"/>
            <a:ext cx="1463784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15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82113"/>
            <a:ext cx="8246070" cy="985720"/>
          </a:xfrm>
        </p:spPr>
        <p:txBody>
          <a:bodyPr>
            <a:normAutofit/>
          </a:bodyPr>
          <a:lstStyle>
            <a:lvl1pPr algn="r">
              <a:defRPr sz="40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800147"/>
            <a:ext cx="8246070" cy="4479341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259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578507"/>
            <a:ext cx="6413610" cy="1097893"/>
          </a:xfrm>
        </p:spPr>
        <p:txBody>
          <a:bodyPr>
            <a:noAutofit/>
          </a:bodyPr>
          <a:lstStyle>
            <a:lvl1pPr algn="l">
              <a:defRPr sz="44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905000"/>
            <a:ext cx="6413610" cy="4374494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2 - Data Types and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76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15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71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82114"/>
            <a:ext cx="8246071" cy="1018033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2003753"/>
            <a:ext cx="4040188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579114"/>
            <a:ext cx="4040188" cy="2850495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2003753"/>
            <a:ext cx="4041775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579114"/>
            <a:ext cx="4041775" cy="2850495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2 - Data Types and Objects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44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348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04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52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r>
              <a:rPr lang="en-US"/>
              <a:t>Lecture 2 - Data Types and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9150" y="6951663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2515155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6/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Lecture 2</a:t>
            </a:r>
            <a:br>
              <a:rPr lang="en-US" sz="4000" dirty="0">
                <a:solidFill>
                  <a:srgbClr val="0070C0"/>
                </a:solidFill>
              </a:rPr>
            </a:br>
            <a:r>
              <a:rPr lang="en-US" sz="4000" dirty="0">
                <a:solidFill>
                  <a:srgbClr val="0070C0"/>
                </a:solidFill>
              </a:rPr>
              <a:t>Data Types and Objects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6" y="2286000"/>
            <a:ext cx="8246069" cy="1676400"/>
          </a:xfrm>
        </p:spPr>
        <p:txBody>
          <a:bodyPr/>
          <a:lstStyle/>
          <a:p>
            <a:r>
              <a:rPr lang="en-US" b="1" i="1" dirty="0">
                <a:solidFill>
                  <a:srgbClr val="7030A0"/>
                </a:solidFill>
              </a:rPr>
              <a:t>ITP4869 </a:t>
            </a:r>
            <a:br>
              <a:rPr lang="en-US" b="1" i="1" dirty="0">
                <a:solidFill>
                  <a:srgbClr val="7030A0"/>
                </a:solidFill>
              </a:rPr>
            </a:br>
            <a:r>
              <a:rPr lang="en-US" b="1" i="1" dirty="0">
                <a:solidFill>
                  <a:srgbClr val="7030A0"/>
                </a:solidFill>
              </a:rPr>
              <a:t>Analysis with Programming Tools</a:t>
            </a:r>
          </a:p>
          <a:p>
            <a:r>
              <a:rPr lang="en-US" b="1" i="1" dirty="0">
                <a:solidFill>
                  <a:srgbClr val="7030A0"/>
                </a:solidFill>
              </a:rPr>
              <a:t>(AY 2018/19)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48965" y="5410200"/>
            <a:ext cx="8093365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rgbClr val="FE920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i="1" dirty="0">
                <a:solidFill>
                  <a:srgbClr val="7030A0"/>
                </a:solidFill>
              </a:rPr>
              <a:t>Dr. Johnny Cheng</a:t>
            </a:r>
          </a:p>
        </p:txBody>
      </p:sp>
    </p:spTree>
    <p:extLst>
      <p:ext uri="{BB962C8B-B14F-4D97-AF65-F5344CB8AC3E}">
        <p14:creationId xmlns:p14="http://schemas.microsoft.com/office/powerpoint/2010/main" val="194530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Mathematical Functions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724400"/>
          </a:xfrm>
        </p:spPr>
        <p:txBody>
          <a:bodyPr>
            <a:normAutofit/>
          </a:bodyPr>
          <a:lstStyle/>
          <a:p>
            <a:r>
              <a:rPr lang="en-US" altLang="zh-TW" dirty="0"/>
              <a:t>Python has a </a:t>
            </a:r>
            <a:r>
              <a:rPr lang="en-US" altLang="zh-TW" i="1" dirty="0">
                <a:solidFill>
                  <a:srgbClr val="0B5395"/>
                </a:solidFill>
              </a:rPr>
              <a:t>standard library</a:t>
            </a:r>
            <a:r>
              <a:rPr lang="en-US" altLang="zh-TW" dirty="0"/>
              <a:t> that provides functions and data types for your code.</a:t>
            </a:r>
          </a:p>
          <a:p>
            <a:r>
              <a:rPr lang="en-US" altLang="zh-TW" dirty="0"/>
              <a:t>Python’s standard library is organized into modules.</a:t>
            </a:r>
          </a:p>
          <a:p>
            <a:r>
              <a:rPr lang="en-US" altLang="zh-TW" dirty="0"/>
              <a:t>Related functions and data types are grouped into the same module.</a:t>
            </a:r>
          </a:p>
          <a:p>
            <a:r>
              <a:rPr lang="en-US" altLang="zh-TW" dirty="0"/>
              <a:t>Python’s </a:t>
            </a:r>
            <a:r>
              <a:rPr lang="en-US" altLang="zh-TW" sz="24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</a:t>
            </a:r>
            <a:r>
              <a:rPr lang="en-US" altLang="zh-TW" dirty="0"/>
              <a:t>  module includes a number of mathematical functions.</a:t>
            </a:r>
          </a:p>
          <a:p>
            <a:r>
              <a:rPr lang="en-US" altLang="zh-TW" dirty="0"/>
              <a:t>For example,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5EAB-2EE3-46D3-88DE-578BE9663F6E}" type="slidenum">
              <a:rPr lang="zh-TW" altLang="en-US" smtClean="0"/>
              <a:pPr/>
              <a:t>10</a:t>
            </a:fld>
            <a:endParaRPr lang="en-US" altLang="zh-TW"/>
          </a:p>
        </p:txBody>
      </p:sp>
      <p:sp>
        <p:nvSpPr>
          <p:cNvPr id="4" name="TextBox 3"/>
          <p:cNvSpPr txBox="1"/>
          <p:nvPr/>
        </p:nvSpPr>
        <p:spPr>
          <a:xfrm>
            <a:off x="838200" y="5487959"/>
            <a:ext cx="3352800" cy="830997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15888"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&gt;&gt;&gt; from math import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5888"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(16)</a:t>
            </a:r>
          </a:p>
          <a:p>
            <a:pPr marL="115888"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4.0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7800" y="5487959"/>
            <a:ext cx="3352800" cy="830997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15888"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&gt;&gt;&gt; import math</a:t>
            </a:r>
          </a:p>
          <a:p>
            <a:pPr marL="115888"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math.sqrt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(16)</a:t>
            </a:r>
          </a:p>
          <a:p>
            <a:pPr marL="115888"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4.0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19600" y="5718791"/>
            <a:ext cx="609600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buNone/>
            </a:pPr>
            <a:r>
              <a:rPr lang="en-US" altLang="zh-TW" sz="2400" i="1" dirty="0">
                <a:latin typeface="Cambria" panose="02040503050406030204" pitchFamily="18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655909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Mathematical Functions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382000" cy="4800600"/>
          </a:xfrm>
        </p:spPr>
        <p:txBody>
          <a:bodyPr>
            <a:normAutofit/>
          </a:bodyPr>
          <a:lstStyle/>
          <a:p>
            <a:r>
              <a:rPr lang="en-US" altLang="zh-TW" dirty="0"/>
              <a:t>Selected Functions in the </a:t>
            </a:r>
            <a:r>
              <a:rPr lang="en-US" altLang="zh-TW" sz="24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</a:t>
            </a:r>
            <a:r>
              <a:rPr lang="en-US" altLang="zh-TW" dirty="0"/>
              <a:t> Module</a:t>
            </a:r>
          </a:p>
          <a:p>
            <a:endParaRPr lang="en-US" altLang="zh-TW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5EAB-2EE3-46D3-88DE-578BE9663F6E}" type="slidenum">
              <a:rPr lang="zh-TW" altLang="en-US" smtClean="0"/>
              <a:pPr/>
              <a:t>11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6676423"/>
                  </p:ext>
                </p:extLst>
              </p:nvPr>
            </p:nvGraphicFramePr>
            <p:xfrm>
              <a:off x="838200" y="2133600"/>
              <a:ext cx="7620000" cy="3977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67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Returns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sqrt</a:t>
                          </a:r>
                          <a:r>
                            <a:rPr lang="en-US" sz="16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</a:t>
                          </a:r>
                          <a:r>
                            <a:rPr lang="en-US" sz="1600" i="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x</a:t>
                          </a:r>
                          <a:r>
                            <a:rPr lang="en-US" sz="16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 square root of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dirty="0"/>
                            <a:t>. (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≥0</m:t>
                              </m:r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trunc</a:t>
                          </a:r>
                          <a:r>
                            <a:rPr lang="en-US" sz="16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Truncates floating-point</a:t>
                          </a:r>
                          <a:r>
                            <a:rPr lang="en-US" baseline="0" dirty="0"/>
                            <a:t> value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baseline="0" dirty="0"/>
                            <a:t> to an integer.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cos(x)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 cosine of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dirty="0"/>
                            <a:t> in radians.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sin(x)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 sine of</a:t>
                          </a:r>
                          <a:r>
                            <a:rPr lang="en-US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baseline="0" dirty="0"/>
                            <a:t> in radians.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tan(x)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 tangent of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dirty="0"/>
                            <a:t> in radians.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exp</a:t>
                          </a:r>
                          <a:r>
                            <a:rPr lang="en-US" sz="16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degrees(x)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Convert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dirty="0"/>
                            <a:t> radians to degrees (returns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∙180/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radians(x)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Convert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dirty="0"/>
                            <a:t> degrees to radians (returns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/180</m:t>
                              </m:r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log(x)</a:t>
                          </a:r>
                        </a:p>
                        <a:p>
                          <a:r>
                            <a:rPr lang="en-US" sz="16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log(x, base)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 natural</a:t>
                          </a:r>
                          <a:r>
                            <a:rPr lang="en-US" baseline="0" dirty="0"/>
                            <a:t> logarithm of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baseline="0" dirty="0"/>
                            <a:t> (to base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/>
                                </a:rPr>
                                <m:t>𝑒</m:t>
                              </m:r>
                            </m:oMath>
                          </a14:m>
                          <a:r>
                            <a:rPr lang="en-US" baseline="0" dirty="0"/>
                            <a:t>).</a:t>
                          </a:r>
                        </a:p>
                        <a:p>
                          <a:r>
                            <a:rPr lang="en-US" baseline="0" dirty="0"/>
                            <a:t>The logarithm of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baseline="0" dirty="0"/>
                            <a:t> to the given base.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6676423"/>
                  </p:ext>
                </p:extLst>
              </p:nvPr>
            </p:nvGraphicFramePr>
            <p:xfrm>
              <a:off x="838200" y="2133600"/>
              <a:ext cx="7620000" cy="3977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2600"/>
                    <a:gridCol w="58674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Function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Returns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sqrt</a:t>
                          </a:r>
                          <a:r>
                            <a:rPr lang="en-US" sz="16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</a:t>
                          </a:r>
                          <a:r>
                            <a:rPr lang="en-US" sz="1600" i="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x</a:t>
                          </a:r>
                          <a:r>
                            <a:rPr lang="en-US" sz="16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)</a:t>
                          </a:r>
                          <a:endParaRPr lang="en-US" sz="16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42" t="-108197" b="-895082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trunc</a:t>
                          </a:r>
                          <a:r>
                            <a:rPr lang="en-US" sz="16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(x)</a:t>
                          </a:r>
                          <a:endParaRPr lang="en-US" sz="16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42" t="-208197" b="-795082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cos(x)</a:t>
                          </a:r>
                          <a:endParaRPr lang="en-US" sz="16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42" t="-308197" b="-695082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sin(x)</a:t>
                          </a:r>
                          <a:endParaRPr lang="en-US" sz="16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42" t="-415000" b="-60666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tan(x)</a:t>
                          </a:r>
                          <a:endParaRPr lang="en-US" sz="16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42" t="-506557" b="-49672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exp</a:t>
                          </a:r>
                          <a:r>
                            <a:rPr lang="en-US" sz="16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(x)</a:t>
                          </a:r>
                          <a:endParaRPr lang="en-US" sz="16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42" t="-606557" b="-39672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degrees(x)</a:t>
                          </a:r>
                          <a:endParaRPr lang="en-US" sz="16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42" t="-706557" b="-29672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radians(x)</a:t>
                          </a:r>
                          <a:endParaRPr lang="en-US" sz="16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42" t="-806557" b="-196721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log(x)</a:t>
                          </a:r>
                        </a:p>
                        <a:p>
                          <a:r>
                            <a:rPr lang="en-US" sz="16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log(x, base)</a:t>
                          </a:r>
                          <a:endParaRPr lang="en-US" sz="16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42" t="-526667" b="-1428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74380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Representation of Strings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String Indexing &amp; Slicing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Built-in String Operations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2 - Data Types and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625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Representation of Strings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1"/>
            <a:ext cx="8246070" cy="4806696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>
                <a:solidFill>
                  <a:srgbClr val="0B5395"/>
                </a:solidFill>
              </a:rPr>
              <a:t>Strings</a:t>
            </a:r>
            <a:r>
              <a:rPr lang="en-US" dirty="0"/>
              <a:t> are used in Python to record text information, such as name.</a:t>
            </a:r>
          </a:p>
          <a:p>
            <a:r>
              <a:rPr lang="en-US" dirty="0"/>
              <a:t>Strings in Python are actually a </a:t>
            </a:r>
            <a:r>
              <a:rPr lang="en-US" i="1" dirty="0">
                <a:solidFill>
                  <a:srgbClr val="0B5395"/>
                </a:solidFill>
              </a:rPr>
              <a:t>sequence</a:t>
            </a:r>
            <a:r>
              <a:rPr lang="en-US" dirty="0"/>
              <a:t>.</a:t>
            </a:r>
          </a:p>
          <a:p>
            <a:r>
              <a:rPr lang="en-US" dirty="0"/>
              <a:t>For example, Python understands the string ‘hello’ to be a sequence of letters in a specific order.</a:t>
            </a:r>
          </a:p>
          <a:p>
            <a:r>
              <a:rPr lang="en-US" dirty="0"/>
              <a:t>This means we will be able to use </a:t>
            </a:r>
            <a:r>
              <a:rPr lang="en-US" i="1" dirty="0">
                <a:solidFill>
                  <a:srgbClr val="0B5395"/>
                </a:solidFill>
              </a:rPr>
              <a:t>indexing</a:t>
            </a:r>
            <a:r>
              <a:rPr lang="en-US" dirty="0"/>
              <a:t> to grab particular letters (like the first letter, or the last letter).</a:t>
            </a:r>
          </a:p>
          <a:p>
            <a:r>
              <a:rPr lang="en-US" dirty="0"/>
              <a:t>Note that strings in Python are </a:t>
            </a:r>
            <a:r>
              <a:rPr lang="en-US" b="1" i="1" dirty="0">
                <a:solidFill>
                  <a:srgbClr val="0B5395"/>
                </a:solidFill>
              </a:rPr>
              <a:t>immutable</a:t>
            </a:r>
            <a:r>
              <a:rPr lang="en-US" dirty="0"/>
              <a:t> (</a:t>
            </a:r>
            <a:r>
              <a:rPr lang="en-US" i="1" dirty="0">
                <a:solidFill>
                  <a:srgbClr val="C00000"/>
                </a:solidFill>
              </a:rPr>
              <a:t>unchangeable</a:t>
            </a:r>
            <a:r>
              <a:rPr lang="en-US" dirty="0"/>
              <a:t>).</a:t>
            </a:r>
          </a:p>
          <a:p>
            <a:r>
              <a:rPr lang="en-US" dirty="0"/>
              <a:t>Once a string is defined, we cannot change any part of its contents.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44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Representation of Strings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524001"/>
            <a:ext cx="8246070" cy="4959096"/>
          </a:xfrm>
        </p:spPr>
        <p:txBody>
          <a:bodyPr>
            <a:normAutofit/>
          </a:bodyPr>
          <a:lstStyle/>
          <a:p>
            <a:r>
              <a:rPr lang="en-US" dirty="0"/>
              <a:t>Here are some examples of strings.</a:t>
            </a:r>
          </a:p>
          <a:p>
            <a:pPr marL="91440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= ‘This is a string’</a:t>
            </a:r>
          </a:p>
          <a:p>
            <a:pPr marL="91440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 = “This is also a string”</a:t>
            </a:r>
          </a:p>
          <a:p>
            <a:r>
              <a:rPr lang="en-US" dirty="0"/>
              <a:t>We can use a print statement to print a string.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92665"/>
            <a:ext cx="6553200" cy="28992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356" y="4359650"/>
            <a:ext cx="5105400" cy="205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86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Indexing &amp; Slicing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know strings are a sequence, which means Python can use indexes to call parts of the sequence.</a:t>
            </a:r>
          </a:p>
          <a:p>
            <a:r>
              <a:rPr lang="en-US" dirty="0"/>
              <a:t>In Python, we use brackets </a:t>
            </a:r>
            <a:r>
              <a:rPr lang="en-US" b="1" dirty="0">
                <a:solidFill>
                  <a:srgbClr val="0B5395"/>
                </a:solidFill>
              </a:rPr>
              <a:t>[]</a:t>
            </a:r>
            <a:r>
              <a:rPr lang="en-US" dirty="0"/>
              <a:t> after an object to call its index.</a:t>
            </a:r>
          </a:p>
          <a:p>
            <a:r>
              <a:rPr lang="en-US" dirty="0"/>
              <a:t>We should also note that </a:t>
            </a:r>
            <a:r>
              <a:rPr lang="en-US" b="1" i="1" dirty="0">
                <a:solidFill>
                  <a:srgbClr val="0B5395"/>
                </a:solidFill>
              </a:rPr>
              <a:t>indexing starts at </a:t>
            </a:r>
            <a:r>
              <a:rPr lang="en-US" b="1" i="1" dirty="0">
                <a:solidFill>
                  <a:srgbClr val="C00000"/>
                </a:solidFill>
              </a:rPr>
              <a:t>0</a:t>
            </a:r>
            <a:r>
              <a:rPr lang="en-US" b="1" i="1" dirty="0">
                <a:solidFill>
                  <a:srgbClr val="0B5395"/>
                </a:solidFill>
              </a:rPr>
              <a:t> for Python</a:t>
            </a:r>
            <a:r>
              <a:rPr lang="en-US" dirty="0"/>
              <a:t>.</a:t>
            </a:r>
          </a:p>
          <a:p>
            <a:r>
              <a:rPr lang="en-US" dirty="0"/>
              <a:t>Let's create a new object called </a:t>
            </a:r>
            <a:r>
              <a:rPr lang="en-US" b="1" dirty="0">
                <a:solidFill>
                  <a:srgbClr val="0B5395"/>
                </a:solidFill>
              </a:rPr>
              <a:t>s</a:t>
            </a:r>
            <a:r>
              <a:rPr lang="en-US" dirty="0"/>
              <a:t> and the walk through a few examples of </a:t>
            </a:r>
            <a:r>
              <a:rPr lang="en-US" i="1" dirty="0">
                <a:solidFill>
                  <a:srgbClr val="0B5395"/>
                </a:solidFill>
              </a:rPr>
              <a:t>indexing</a:t>
            </a:r>
            <a:r>
              <a:rPr lang="en-US" dirty="0"/>
              <a:t> and </a:t>
            </a:r>
            <a:r>
              <a:rPr lang="en-US" i="1" dirty="0">
                <a:solidFill>
                  <a:srgbClr val="0B5395"/>
                </a:solidFill>
              </a:rPr>
              <a:t>slicing</a:t>
            </a:r>
            <a:r>
              <a:rPr lang="en-US" dirty="0"/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17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060" y="1801719"/>
            <a:ext cx="3714750" cy="435292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Indexing &amp; Slicing (cont.)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Cloud Callout 9"/>
          <p:cNvSpPr/>
          <p:nvPr/>
        </p:nvSpPr>
        <p:spPr>
          <a:xfrm>
            <a:off x="6852987" y="3768689"/>
            <a:ext cx="1731610" cy="688607"/>
          </a:xfrm>
          <a:prstGeom prst="cloudCallout">
            <a:avLst>
              <a:gd name="adj1" fmla="val -63675"/>
              <a:gd name="adj2" fmla="val -75801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Slicing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65" y="1822585"/>
            <a:ext cx="3790950" cy="3000375"/>
          </a:xfrm>
          <a:prstGeom prst="rect">
            <a:avLst/>
          </a:prstGeom>
        </p:spPr>
      </p:pic>
      <p:sp>
        <p:nvSpPr>
          <p:cNvPr id="11" name="Cloud Callout 10"/>
          <p:cNvSpPr/>
          <p:nvPr/>
        </p:nvSpPr>
        <p:spPr>
          <a:xfrm>
            <a:off x="2673378" y="4443185"/>
            <a:ext cx="1731610" cy="688607"/>
          </a:xfrm>
          <a:prstGeom prst="cloudCallout">
            <a:avLst>
              <a:gd name="adj1" fmla="val -53897"/>
              <a:gd name="adj2" fmla="val -123343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Indexing</a:t>
            </a:r>
          </a:p>
        </p:txBody>
      </p:sp>
    </p:spTree>
    <p:extLst>
      <p:ext uri="{BB962C8B-B14F-4D97-AF65-F5344CB8AC3E}">
        <p14:creationId xmlns:p14="http://schemas.microsoft.com/office/powerpoint/2010/main" val="2752046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String Operations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Lecture 2 - Data Types and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716" y="1598167"/>
            <a:ext cx="5867400" cy="4552950"/>
          </a:xfrm>
          <a:prstGeom prst="rect">
            <a:avLst/>
          </a:prstGeom>
        </p:spPr>
      </p:pic>
      <p:sp>
        <p:nvSpPr>
          <p:cNvPr id="8" name="Cloud Callout 7"/>
          <p:cNvSpPr/>
          <p:nvPr/>
        </p:nvSpPr>
        <p:spPr>
          <a:xfrm>
            <a:off x="6019800" y="4267200"/>
            <a:ext cx="1731610" cy="688607"/>
          </a:xfrm>
          <a:prstGeom prst="cloudCallout">
            <a:avLst>
              <a:gd name="adj1" fmla="val -104088"/>
              <a:gd name="adj2" fmla="val -93662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Immutable</a:t>
            </a:r>
          </a:p>
        </p:txBody>
      </p:sp>
    </p:spTree>
    <p:extLst>
      <p:ext uri="{BB962C8B-B14F-4D97-AF65-F5344CB8AC3E}">
        <p14:creationId xmlns:p14="http://schemas.microsoft.com/office/powerpoint/2010/main" val="348859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String Operations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524000"/>
            <a:ext cx="8246070" cy="4959097"/>
          </a:xfrm>
        </p:spPr>
        <p:txBody>
          <a:bodyPr>
            <a:normAutofit/>
          </a:bodyPr>
          <a:lstStyle/>
          <a:p>
            <a:r>
              <a:rPr lang="en-US" dirty="0"/>
              <a:t>Here are some more examples of built-in operations in strings: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025" y="2034284"/>
            <a:ext cx="4194370" cy="432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54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16" y="578507"/>
            <a:ext cx="6566315" cy="4907893"/>
          </a:xfrm>
        </p:spPr>
        <p:txBody>
          <a:bodyPr>
            <a:normAutofit/>
          </a:bodyPr>
          <a:lstStyle/>
          <a:p>
            <a:r>
              <a:rPr lang="en-US" sz="4400" dirty="0"/>
              <a:t>Print Formatting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2 - Data Types and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63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Lessons Intended Learning Outcomes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772357"/>
            <a:ext cx="8246070" cy="4710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K" dirty="0"/>
              <a:t>On completion of this lesson, students are expected to be able to:</a:t>
            </a:r>
            <a:endParaRPr lang="zh-TW" altLang="zh-HK" dirty="0"/>
          </a:p>
          <a:p>
            <a:r>
              <a:rPr lang="en-US" altLang="zh-HK" dirty="0"/>
              <a:t>Distinguish among the major data objects in Python, including </a:t>
            </a:r>
            <a:r>
              <a:rPr lang="en-US" altLang="zh-HK" i="1" dirty="0">
                <a:solidFill>
                  <a:srgbClr val="0B5395"/>
                </a:solidFill>
              </a:rPr>
              <a:t>numbers</a:t>
            </a:r>
            <a:r>
              <a:rPr lang="en-US" altLang="zh-HK" dirty="0"/>
              <a:t>, </a:t>
            </a:r>
            <a:r>
              <a:rPr lang="en-US" altLang="zh-HK" i="1" dirty="0">
                <a:solidFill>
                  <a:srgbClr val="0B5395"/>
                </a:solidFill>
              </a:rPr>
              <a:t>strings</a:t>
            </a:r>
            <a:r>
              <a:rPr lang="en-US" altLang="zh-HK" dirty="0"/>
              <a:t>, </a:t>
            </a:r>
            <a:r>
              <a:rPr lang="en-US" altLang="zh-HK" i="1" dirty="0">
                <a:solidFill>
                  <a:srgbClr val="0B5395"/>
                </a:solidFill>
              </a:rPr>
              <a:t>lists</a:t>
            </a:r>
            <a:r>
              <a:rPr lang="en-US" altLang="zh-HK" dirty="0"/>
              <a:t>, </a:t>
            </a:r>
            <a:r>
              <a:rPr lang="en-US" altLang="zh-HK" i="1" dirty="0">
                <a:solidFill>
                  <a:srgbClr val="0B5395"/>
                </a:solidFill>
              </a:rPr>
              <a:t>dictionaries</a:t>
            </a:r>
            <a:r>
              <a:rPr lang="en-US" altLang="zh-HK" dirty="0"/>
              <a:t>, </a:t>
            </a:r>
            <a:r>
              <a:rPr lang="en-US" altLang="zh-HK" i="1" dirty="0">
                <a:solidFill>
                  <a:srgbClr val="0B5395"/>
                </a:solidFill>
              </a:rPr>
              <a:t>tuples</a:t>
            </a:r>
            <a:r>
              <a:rPr lang="en-US" altLang="zh-HK" dirty="0"/>
              <a:t>, and </a:t>
            </a:r>
            <a:r>
              <a:rPr lang="en-US" altLang="zh-HK" i="1" dirty="0">
                <a:solidFill>
                  <a:srgbClr val="0B5395"/>
                </a:solidFill>
              </a:rPr>
              <a:t>sets</a:t>
            </a:r>
            <a:r>
              <a:rPr lang="en-US" altLang="zh-HK" dirty="0"/>
              <a:t>;</a:t>
            </a:r>
          </a:p>
          <a:p>
            <a:r>
              <a:rPr lang="en-US" altLang="zh-HK" dirty="0"/>
              <a:t>Identifies the properties of various objects;</a:t>
            </a:r>
          </a:p>
          <a:p>
            <a:r>
              <a:rPr lang="en-US" altLang="zh-HK" dirty="0"/>
              <a:t>Perform the basic operations of various objects; and</a:t>
            </a:r>
          </a:p>
          <a:p>
            <a:r>
              <a:rPr lang="en-US" altLang="zh-HK" dirty="0"/>
              <a:t>Perform the basic string formatting.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827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 Formatting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will briefly cover the various ways to format your </a:t>
            </a:r>
            <a:r>
              <a:rPr lang="en-US" sz="2400" b="1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/>
              <a:t> statements.</a:t>
            </a:r>
          </a:p>
          <a:p>
            <a:r>
              <a:rPr lang="en-US" dirty="0"/>
              <a:t>You can use the </a:t>
            </a:r>
            <a:r>
              <a:rPr lang="en-US" sz="2400" b="1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%s</a:t>
            </a:r>
            <a:r>
              <a:rPr lang="en-US" dirty="0"/>
              <a:t> to format strings into your </a:t>
            </a:r>
            <a:r>
              <a:rPr lang="en-US" sz="2400" b="1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/>
              <a:t> statements.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 = 'PYTHON'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print('Place another string like this: %s' %(s))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 another string like this: PYTHON</a:t>
            </a:r>
          </a:p>
          <a:p>
            <a:pPr marL="288925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Integers can be formatted as follows:</a:t>
            </a:r>
          </a:p>
          <a:p>
            <a:pPr marL="288925" indent="0">
              <a:buNone/>
            </a:pPr>
            <a:r>
              <a:rPr lang="sv-SE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print('Integer: %1d' %(12345))</a:t>
            </a:r>
          </a:p>
          <a:p>
            <a:pPr marL="288925" indent="0">
              <a:buNone/>
            </a:pPr>
            <a:r>
              <a:rPr lang="sv-SE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Integer: 12345</a:t>
            </a:r>
          </a:p>
          <a:p>
            <a:pPr marL="288925" indent="0">
              <a:buNone/>
            </a:pPr>
            <a:r>
              <a:rPr lang="sv-SE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print('Integer: %10d' %(12345))</a:t>
            </a:r>
          </a:p>
          <a:p>
            <a:pPr marL="288925" indent="0">
              <a:buNone/>
            </a:pPr>
            <a:r>
              <a:rPr lang="sv-SE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Integer:      12345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8925" indent="0">
              <a:buNone/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656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 Formatting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Floating point numbers can be formatted as follows: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print('floating point numbers: %1.2f' %(123.456))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floating point numbers: 123.46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print('floating point numbers: %1.0f' %(123.456))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floating point numbers: 123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print('floating point numbers: %1.5f' %(123.456))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floating point numbers: 123.45600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print('floating point numbers: %10.2f' %(123.456))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floating point numbers:     123.46</a:t>
            </a:r>
          </a:p>
          <a:p>
            <a:pPr marL="288925" indent="0">
              <a:buNone/>
            </a:pPr>
            <a:endParaRPr lang="en-US" sz="2000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721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 Formatting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methods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%s</a:t>
            </a:r>
            <a:r>
              <a:rPr lang="en-US" dirty="0"/>
              <a:t> and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%r</a:t>
            </a:r>
            <a:r>
              <a:rPr lang="en-US" dirty="0"/>
              <a:t> actually convert any python object to a string.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print('Here is a number: %s. Here is a string: %s' %(123.1,'hi'))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Here is a number: 123.1. Here is a string: hi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print('Here is a number: %r. Here is a string: %r' %(123.1,'hi'))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Here is a number: 123.1. Here is a string: 'hi'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print('First: %s, Second: %1.2f, Third: %r' %('hi!',3.14,22))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First: hi!, Second: 3.14, Third: 22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389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 Formatting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1"/>
            <a:ext cx="8246070" cy="4806696"/>
          </a:xfrm>
        </p:spPr>
        <p:txBody>
          <a:bodyPr>
            <a:normAutofit/>
          </a:bodyPr>
          <a:lstStyle/>
          <a:p>
            <a:r>
              <a:rPr lang="en-US" dirty="0"/>
              <a:t>The best way to format objects into your strings for print statements is using the format method.</a:t>
            </a:r>
          </a:p>
          <a:p>
            <a:r>
              <a:rPr lang="en-US" dirty="0"/>
              <a:t>The syntax is:</a:t>
            </a:r>
          </a:p>
          <a:p>
            <a:pPr marL="682625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'String here {var1} then also {var2}'.format(var1 = 'something1',var2 = 'something2')</a:t>
            </a:r>
          </a:p>
          <a:p>
            <a:r>
              <a:rPr lang="en-US" dirty="0"/>
              <a:t>Lets see some examples: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print('Object 1: {a}, Object 2: {b}, Object 3: {c}'.format(a=1, b='two', c=12.3))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 1: 1, Object 2: two, Object 3: 12.3</a:t>
            </a:r>
          </a:p>
          <a:p>
            <a:pPr marL="288925" indent="0">
              <a:spcBef>
                <a:spcPts val="0"/>
              </a:spcBef>
              <a:buNone/>
            </a:pP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That is the basics of string formatting!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415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List Basics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List Operations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Nesting Lists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List Comprehension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2 - Data Types and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11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Basics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Lists can be thought of the most general version of a </a:t>
            </a:r>
            <a:r>
              <a:rPr lang="en-US" i="1" dirty="0">
                <a:solidFill>
                  <a:srgbClr val="0B5395"/>
                </a:solidFill>
              </a:rPr>
              <a:t>sequence</a:t>
            </a:r>
            <a:r>
              <a:rPr lang="en-US" i="1" dirty="0"/>
              <a:t> </a:t>
            </a:r>
            <a:r>
              <a:rPr lang="en-US" dirty="0"/>
              <a:t>in Python.</a:t>
            </a:r>
          </a:p>
          <a:p>
            <a:r>
              <a:rPr lang="en-US" dirty="0"/>
              <a:t>Unlike strings, they are </a:t>
            </a:r>
            <a:r>
              <a:rPr lang="en-US" b="1" dirty="0">
                <a:solidFill>
                  <a:srgbClr val="0B5395"/>
                </a:solidFill>
              </a:rPr>
              <a:t>mutable</a:t>
            </a:r>
            <a:r>
              <a:rPr lang="en-US" dirty="0"/>
              <a:t>, meaning the elements inside a list can be </a:t>
            </a:r>
            <a:r>
              <a:rPr lang="en-US" i="1" dirty="0">
                <a:solidFill>
                  <a:srgbClr val="0B5395"/>
                </a:solidFill>
              </a:rPr>
              <a:t>changed</a:t>
            </a:r>
            <a:r>
              <a:rPr lang="en-US" dirty="0"/>
              <a:t>!</a:t>
            </a:r>
          </a:p>
          <a:p>
            <a:r>
              <a:rPr lang="en-US" dirty="0"/>
              <a:t>Lists are constructed with brackets </a:t>
            </a:r>
            <a:r>
              <a:rPr lang="en-US" b="1" dirty="0">
                <a:solidFill>
                  <a:srgbClr val="0B5395"/>
                </a:solidFill>
              </a:rPr>
              <a:t>[]</a:t>
            </a:r>
            <a:r>
              <a:rPr lang="en-US" dirty="0"/>
              <a:t> and </a:t>
            </a:r>
            <a:r>
              <a:rPr lang="en-US" i="1" dirty="0">
                <a:solidFill>
                  <a:srgbClr val="0B5395"/>
                </a:solidFill>
              </a:rPr>
              <a:t>commas</a:t>
            </a:r>
            <a:r>
              <a:rPr lang="en-US" dirty="0"/>
              <a:t> separating every element in the list.</a:t>
            </a:r>
          </a:p>
          <a:p>
            <a:pPr marL="914400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[1, 2, 3]</a:t>
            </a:r>
          </a:p>
          <a:p>
            <a:pPr marL="914400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914400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dirty="0"/>
              <a:t>Let's go ahead to see more examples!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656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Operations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00201"/>
            <a:ext cx="8246070" cy="4882896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>
                <a:solidFill>
                  <a:srgbClr val="0B5395"/>
                </a:solidFill>
              </a:rPr>
              <a:t>Indexing</a:t>
            </a:r>
            <a:r>
              <a:rPr lang="en-US" dirty="0"/>
              <a:t> and </a:t>
            </a:r>
            <a:r>
              <a:rPr lang="en-US" i="1" dirty="0">
                <a:solidFill>
                  <a:srgbClr val="0B5395"/>
                </a:solidFill>
              </a:rPr>
              <a:t>slicing</a:t>
            </a:r>
            <a:r>
              <a:rPr lang="en-US" dirty="0"/>
              <a:t> works just like in strings.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['one','two','three',4,5]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'one'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[1:]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['two', 'three', 4, 5]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[:3]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['one', 'two', 'three']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['new item']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['one', 'two', 'three', 4, 5, 'new item']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['add new item permanently']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8925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['one', 'two', 'three', 4, 5, 'add new item permanently']</a:t>
            </a:r>
          </a:p>
          <a:p>
            <a:pPr marL="288925" indent="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2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['one', 'two', 'three', 4, 5, 'add new item permanently', 'one', 'two', 'three', 4, 5, 'add new item permanently']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82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Operations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Lists in Python however, tend to be </a:t>
            </a:r>
            <a:r>
              <a:rPr lang="en-US" i="1" dirty="0">
                <a:solidFill>
                  <a:srgbClr val="0B5395"/>
                </a:solidFill>
              </a:rPr>
              <a:t>more flexible </a:t>
            </a:r>
            <a:r>
              <a:rPr lang="en-US" dirty="0"/>
              <a:t>than </a:t>
            </a:r>
            <a:r>
              <a:rPr lang="en-US" i="1" dirty="0">
                <a:solidFill>
                  <a:srgbClr val="0B5395"/>
                </a:solidFill>
              </a:rPr>
              <a:t>arrays</a:t>
            </a:r>
            <a:r>
              <a:rPr lang="en-US" dirty="0"/>
              <a:t> in other languages for a two good reasons:</a:t>
            </a:r>
          </a:p>
          <a:p>
            <a:pPr lvl="1"/>
            <a:r>
              <a:rPr lang="en-US" dirty="0"/>
              <a:t>They have no fixed size, and</a:t>
            </a:r>
          </a:p>
          <a:p>
            <a:pPr lvl="1"/>
            <a:r>
              <a:rPr lang="en-US" dirty="0"/>
              <a:t>They have no fixed type constraint.</a:t>
            </a:r>
          </a:p>
          <a:p>
            <a:r>
              <a:rPr lang="en-US" dirty="0"/>
              <a:t>Use the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append</a:t>
            </a:r>
            <a:r>
              <a:rPr lang="en-US" dirty="0"/>
              <a:t> method to permanently add an item to the end of a list: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l = [1,2,3]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l.append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('append me!')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l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[1, 2, 3, 'append me!']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178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Operations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dirty="0"/>
              <a:t> to "pop off" an item from the list.</a:t>
            </a:r>
          </a:p>
          <a:p>
            <a:r>
              <a:rPr lang="en-US" dirty="0"/>
              <a:t>By default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dirty="0"/>
              <a:t> takes off the last index, but you can also specify which index to pop off.</a:t>
            </a:r>
          </a:p>
          <a:p>
            <a:pPr marL="288925" indent="0">
              <a:buNone/>
            </a:pPr>
            <a:r>
              <a:rPr lang="nl-NL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l</a:t>
            </a:r>
          </a:p>
          <a:p>
            <a:pPr marL="288925" indent="0">
              <a:buNone/>
            </a:pPr>
            <a:r>
              <a:rPr lang="nl-NL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[1, 2, 3, 'append me!']</a:t>
            </a:r>
          </a:p>
          <a:p>
            <a:pPr marL="288925" indent="0">
              <a:buNone/>
            </a:pPr>
            <a:r>
              <a:rPr lang="nl-NL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l.pop(0)</a:t>
            </a:r>
          </a:p>
          <a:p>
            <a:pPr marL="288925" indent="0">
              <a:buNone/>
            </a:pPr>
            <a:r>
              <a:rPr lang="nl-NL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288925" indent="0">
              <a:buNone/>
            </a:pPr>
            <a:r>
              <a:rPr lang="nl-NL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l</a:t>
            </a:r>
          </a:p>
          <a:p>
            <a:pPr marL="288925" indent="0">
              <a:buNone/>
            </a:pPr>
            <a:r>
              <a:rPr lang="nl-NL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[2, 3, 'append me!']</a:t>
            </a:r>
          </a:p>
          <a:p>
            <a:pPr marL="288925" indent="0">
              <a:buNone/>
            </a:pPr>
            <a:r>
              <a:rPr lang="nl-NL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l.pop()</a:t>
            </a:r>
          </a:p>
          <a:p>
            <a:pPr marL="288925" indent="0">
              <a:buNone/>
            </a:pPr>
            <a:r>
              <a:rPr lang="nl-NL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'append me!'</a:t>
            </a:r>
          </a:p>
          <a:p>
            <a:pPr marL="288925" indent="0">
              <a:buNone/>
            </a:pPr>
            <a:r>
              <a:rPr lang="nl-NL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l</a:t>
            </a:r>
          </a:p>
          <a:p>
            <a:pPr marL="288925" indent="0">
              <a:buNone/>
            </a:pPr>
            <a:r>
              <a:rPr lang="nl-NL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[2, 3]</a:t>
            </a:r>
            <a:endParaRPr lang="en-US" sz="21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1753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Operations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use the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</a:t>
            </a:r>
            <a:r>
              <a:rPr lang="en-US" dirty="0"/>
              <a:t> method and the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reverse</a:t>
            </a:r>
            <a:r>
              <a:rPr lang="en-US" dirty="0"/>
              <a:t> methods to also effect your lists: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new_list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['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a','e','x','b','c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new_list.sort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new_list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8925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['a', 'b', 'c', 'e', 'x']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new_list.reverse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new_list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8925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['x', 'e', 'c', 'b', 'a']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9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Types versus Objects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Checking Object Types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Object Assignment in Python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2 - Data Types and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18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Nesting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great feature of Python data structures is that they support </a:t>
            </a:r>
            <a:r>
              <a:rPr lang="en-US" i="1" dirty="0">
                <a:solidFill>
                  <a:srgbClr val="0B5395"/>
                </a:solidFill>
              </a:rPr>
              <a:t>nesting</a:t>
            </a:r>
            <a:r>
              <a:rPr lang="en-US" dirty="0"/>
              <a:t>.</a:t>
            </a:r>
          </a:p>
          <a:p>
            <a:r>
              <a:rPr lang="en-US" dirty="0"/>
              <a:t>This means we can have data structures within data structures.</a:t>
            </a:r>
          </a:p>
          <a:p>
            <a:r>
              <a:rPr lang="en-US" dirty="0"/>
              <a:t>For example: A list inside a list.</a:t>
            </a:r>
          </a:p>
          <a:p>
            <a:pPr marL="288925" indent="0"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Let's make three lists</a:t>
            </a:r>
          </a:p>
          <a:p>
            <a:pPr marL="288925" indent="0"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lst_1=[1,2,3]</a:t>
            </a:r>
          </a:p>
          <a:p>
            <a:pPr marL="288925" indent="0"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lst_2=[4,5,6]</a:t>
            </a:r>
          </a:p>
          <a:p>
            <a:pPr marL="288925" indent="0"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lst_3=[7,8,9]</a:t>
            </a:r>
          </a:p>
          <a:p>
            <a:pPr marL="288925" indent="0"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Make a list of lists to form a matrix</a:t>
            </a:r>
          </a:p>
          <a:p>
            <a:pPr marL="288925" indent="0"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matrix = [lst_1,lst_2,lst_3]</a:t>
            </a:r>
          </a:p>
          <a:p>
            <a:pPr marL="288925" indent="0"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matrix</a:t>
            </a:r>
          </a:p>
          <a:p>
            <a:pPr marL="288925" indent="0">
              <a:buNone/>
            </a:pP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[[1, 2, 3], [4, 5, 6], [7, 8, 9]]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498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Nesting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Indexing of nested list is done as follows:</a:t>
            </a:r>
          </a:p>
          <a:p>
            <a:pPr marL="288925" indent="0">
              <a:buNone/>
            </a:pPr>
            <a:r>
              <a:rPr lang="fr-FR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matrix[1]</a:t>
            </a:r>
          </a:p>
          <a:p>
            <a:pPr marL="288925" indent="0">
              <a:buNone/>
            </a:pPr>
            <a:r>
              <a:rPr lang="fr-FR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[4, 5, 6]</a:t>
            </a:r>
          </a:p>
          <a:p>
            <a:pPr marL="288925" indent="0">
              <a:buNone/>
            </a:pPr>
            <a:r>
              <a:rPr lang="fr-FR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matrix[2][2]</a:t>
            </a:r>
          </a:p>
          <a:p>
            <a:pPr marL="288925" indent="0">
              <a:buNone/>
            </a:pPr>
            <a:r>
              <a:rPr lang="fr-FR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  <a:p>
            <a:r>
              <a:rPr lang="fr-FR" dirty="0"/>
              <a:t>More operation on list:</a:t>
            </a:r>
          </a:p>
          <a:p>
            <a:pPr marL="288925" indent="0">
              <a:buNone/>
            </a:pPr>
            <a:r>
              <a:rPr lang="fr-FR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matrix * 2</a:t>
            </a:r>
          </a:p>
          <a:p>
            <a:pPr marL="288925" indent="0">
              <a:buNone/>
            </a:pPr>
            <a:r>
              <a:rPr lang="fr-FR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[[1, 2, 3], [4, 5, 6], [7, 8, 9], [1, 2, 3], [4, 5, 6], [7, 8, 9]]</a:t>
            </a:r>
          </a:p>
          <a:p>
            <a:pPr marL="288925" indent="0">
              <a:buNone/>
            </a:pPr>
            <a:endParaRPr lang="fr-FR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2417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Dictionary Basics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Dictionary Operations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2 - Data Types and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718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Dictionary Basics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We’re now going to switch from </a:t>
            </a:r>
            <a:r>
              <a:rPr lang="en-US" i="1" dirty="0">
                <a:solidFill>
                  <a:srgbClr val="0B5395"/>
                </a:solidFill>
              </a:rPr>
              <a:t>sequences</a:t>
            </a:r>
            <a:r>
              <a:rPr lang="en-US" dirty="0"/>
              <a:t> to </a:t>
            </a:r>
            <a:r>
              <a:rPr lang="en-US" i="1" dirty="0">
                <a:solidFill>
                  <a:srgbClr val="0B5395"/>
                </a:solidFill>
              </a:rPr>
              <a:t>mappings</a:t>
            </a:r>
            <a:r>
              <a:rPr lang="en-US" dirty="0"/>
              <a:t>.</a:t>
            </a:r>
          </a:p>
          <a:p>
            <a:r>
              <a:rPr lang="en-US" dirty="0"/>
              <a:t>You can think of these </a:t>
            </a:r>
            <a:r>
              <a:rPr lang="en-US" b="1" dirty="0">
                <a:solidFill>
                  <a:srgbClr val="0B5395"/>
                </a:solidFill>
              </a:rPr>
              <a:t>Dictionaries</a:t>
            </a:r>
            <a:r>
              <a:rPr lang="en-US" dirty="0"/>
              <a:t> as </a:t>
            </a:r>
            <a:r>
              <a:rPr lang="en-US" i="1" dirty="0">
                <a:solidFill>
                  <a:srgbClr val="0B5395"/>
                </a:solidFill>
              </a:rPr>
              <a:t>hash tables</a:t>
            </a:r>
            <a:r>
              <a:rPr lang="en-US" dirty="0"/>
              <a:t>.</a:t>
            </a:r>
          </a:p>
          <a:p>
            <a:r>
              <a:rPr lang="en-US" i="1" dirty="0">
                <a:solidFill>
                  <a:srgbClr val="0B5395"/>
                </a:solidFill>
              </a:rPr>
              <a:t>Mappings</a:t>
            </a:r>
            <a:r>
              <a:rPr lang="en-US" dirty="0"/>
              <a:t> are a collection of objects that are stored by a </a:t>
            </a:r>
            <a:r>
              <a:rPr lang="en-US" i="1" dirty="0">
                <a:solidFill>
                  <a:srgbClr val="0B5395"/>
                </a:solidFill>
              </a:rPr>
              <a:t>key</a:t>
            </a:r>
            <a:r>
              <a:rPr lang="en-US" dirty="0"/>
              <a:t>.</a:t>
            </a:r>
          </a:p>
          <a:p>
            <a:r>
              <a:rPr lang="en-US" dirty="0"/>
              <a:t>Mappings won't retain order since they have objects defined by a key.</a:t>
            </a:r>
          </a:p>
          <a:p>
            <a:r>
              <a:rPr lang="en-US" dirty="0"/>
              <a:t>A Python dictionary consists of a </a:t>
            </a:r>
            <a:r>
              <a:rPr lang="en-US" b="1" i="1" dirty="0">
                <a:solidFill>
                  <a:srgbClr val="0B5395"/>
                </a:solidFill>
              </a:rPr>
              <a:t>key</a:t>
            </a:r>
            <a:r>
              <a:rPr lang="en-US" dirty="0"/>
              <a:t> and then an associated </a:t>
            </a:r>
            <a:r>
              <a:rPr lang="en-US" b="1" i="1" dirty="0">
                <a:solidFill>
                  <a:srgbClr val="0B5395"/>
                </a:solidFill>
              </a:rPr>
              <a:t>value</a:t>
            </a:r>
            <a:r>
              <a:rPr lang="en-US" dirty="0"/>
              <a:t>.</a:t>
            </a:r>
          </a:p>
          <a:p>
            <a:r>
              <a:rPr lang="en-US" dirty="0"/>
              <a:t>That value can be almost any Python object.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6560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Dictionary Basics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</a:t>
            </a:r>
            <a:r>
              <a:rPr lang="en-US" i="1" dirty="0">
                <a:solidFill>
                  <a:srgbClr val="0B5395"/>
                </a:solidFill>
              </a:rPr>
              <a:t>empty</a:t>
            </a:r>
            <a:r>
              <a:rPr lang="en-US" dirty="0"/>
              <a:t> dictionary without any items is written with just two </a:t>
            </a:r>
            <a:r>
              <a:rPr lang="en-US" i="1" dirty="0">
                <a:solidFill>
                  <a:srgbClr val="0B5395"/>
                </a:solidFill>
              </a:rPr>
              <a:t>curly braces</a:t>
            </a:r>
            <a:r>
              <a:rPr lang="en-US" dirty="0"/>
              <a:t>, like this: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  <a:r>
              <a:rPr lang="en-US" dirty="0"/>
              <a:t>.</a:t>
            </a:r>
          </a:p>
          <a:p>
            <a:pPr marL="288925" indent="0">
              <a:lnSpc>
                <a:spcPct val="90000"/>
              </a:lnSpc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 = {}</a:t>
            </a:r>
          </a:p>
          <a:p>
            <a:pPr marL="288925" indent="0">
              <a:lnSpc>
                <a:spcPct val="90000"/>
              </a:lnSpc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</a:t>
            </a:r>
          </a:p>
          <a:p>
            <a:pPr marL="288925" indent="0">
              <a:lnSpc>
                <a:spcPct val="90000"/>
              </a:lnSpc>
              <a:buNone/>
            </a:pPr>
            <a:r>
              <a:rPr lang="en-US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</a:p>
          <a:p>
            <a:r>
              <a:rPr lang="en-US" dirty="0"/>
              <a:t>Here are some constructions of dictionaries.</a:t>
            </a:r>
          </a:p>
          <a:p>
            <a:pPr marL="288925" indent="0">
              <a:lnSpc>
                <a:spcPct val="90000"/>
              </a:lnSpc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my_dict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{'key1':'value1','key2':'value2'}</a:t>
            </a:r>
          </a:p>
          <a:p>
            <a:pPr marL="288925" indent="0">
              <a:lnSpc>
                <a:spcPct val="90000"/>
              </a:lnSpc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my_dict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['key2']</a:t>
            </a:r>
          </a:p>
          <a:p>
            <a:pPr marL="288925" indent="0">
              <a:lnSpc>
                <a:spcPct val="9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'value2'</a:t>
            </a:r>
          </a:p>
          <a:p>
            <a:pPr marL="288925" indent="0">
              <a:lnSpc>
                <a:spcPct val="90000"/>
              </a:lnSpc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my_dict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{'key1':123,'key2':[12,23,33],'key3': ['item0','item1','item2']}</a:t>
            </a:r>
          </a:p>
          <a:p>
            <a:pPr marL="288925" indent="0">
              <a:lnSpc>
                <a:spcPct val="90000"/>
              </a:lnSpc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my_dict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['key3']</a:t>
            </a:r>
          </a:p>
          <a:p>
            <a:pPr marL="288925" indent="0">
              <a:lnSpc>
                <a:spcPct val="9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['item0', 'item1', 'item2']</a:t>
            </a:r>
          </a:p>
          <a:p>
            <a:pPr marL="288925" indent="0">
              <a:lnSpc>
                <a:spcPct val="90000"/>
              </a:lnSpc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my_dict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['key3'][1]</a:t>
            </a:r>
          </a:p>
          <a:p>
            <a:pPr marL="288925" indent="0">
              <a:lnSpc>
                <a:spcPct val="9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'item1'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712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Dictionary Operations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There are a few methods we can call on a dictionary.</a:t>
            </a:r>
          </a:p>
          <a:p>
            <a:r>
              <a:rPr lang="en-US" dirty="0"/>
              <a:t>Let's get a quick introduction to a few of them:</a:t>
            </a:r>
          </a:p>
          <a:p>
            <a:pPr marL="288925" indent="0">
              <a:lnSpc>
                <a:spcPct val="90000"/>
              </a:lnSpc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 = {'key1':1,'key2':2,'key3':3}</a:t>
            </a:r>
          </a:p>
          <a:p>
            <a:pPr marL="288925" indent="0">
              <a:lnSpc>
                <a:spcPct val="90000"/>
              </a:lnSpc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d.keys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288925" indent="0">
              <a:lnSpc>
                <a:spcPct val="90000"/>
              </a:lnSpc>
              <a:buNone/>
            </a:pP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dict_keys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(['key3', 'key2', 'key1'])</a:t>
            </a:r>
          </a:p>
          <a:p>
            <a:pPr marL="288925" indent="0">
              <a:lnSpc>
                <a:spcPct val="90000"/>
              </a:lnSpc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d.values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288925" indent="0">
              <a:lnSpc>
                <a:spcPct val="90000"/>
              </a:lnSpc>
              <a:buNone/>
            </a:pP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dict_values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([3, 2, 1])</a:t>
            </a:r>
          </a:p>
          <a:p>
            <a:pPr marL="288925" indent="0">
              <a:lnSpc>
                <a:spcPct val="90000"/>
              </a:lnSpc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d.items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288925" indent="0">
              <a:lnSpc>
                <a:spcPct val="90000"/>
              </a:lnSpc>
              <a:buNone/>
            </a:pP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dict_items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([('key3', 3), ('key2', 2), ('key1', 1)])</a:t>
            </a:r>
          </a:p>
          <a:p>
            <a:r>
              <a:rPr lang="en-US" dirty="0"/>
              <a:t>Nesting with dictionaries: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 = {'key1':{'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nestkey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':{'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subnestkey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':'value'}}}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d['key1']['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nestkey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']['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subnestkey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'value'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2651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Tuple Basics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Tuple Operations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2 - Data Types and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7848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Tuple Basics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Python tuples are very similar to lists.</a:t>
            </a:r>
          </a:p>
          <a:p>
            <a:r>
              <a:rPr lang="en-US" dirty="0"/>
              <a:t>However, unlike lists they are </a:t>
            </a:r>
            <a:r>
              <a:rPr lang="en-US" i="1" dirty="0">
                <a:solidFill>
                  <a:srgbClr val="0B5395"/>
                </a:solidFill>
              </a:rPr>
              <a:t>immutable</a:t>
            </a:r>
            <a:r>
              <a:rPr lang="en-US" i="1" dirty="0"/>
              <a:t> </a:t>
            </a:r>
            <a:r>
              <a:rPr lang="en-US" dirty="0"/>
              <a:t>meaning they can not be changed.</a:t>
            </a:r>
          </a:p>
          <a:p>
            <a:r>
              <a:rPr lang="en-US" dirty="0"/>
              <a:t>You would use tuples to present things that shouldn't be changed, such as days of the week, or dates on a calendar.</a:t>
            </a:r>
          </a:p>
          <a:p>
            <a:r>
              <a:rPr lang="en-US" dirty="0"/>
              <a:t>The construction of a tuples use </a:t>
            </a:r>
            <a:r>
              <a:rPr lang="en-US" i="1" dirty="0">
                <a:solidFill>
                  <a:srgbClr val="0B5395"/>
                </a:solidFill>
              </a:rPr>
              <a:t>()</a:t>
            </a:r>
            <a:r>
              <a:rPr lang="en-US" dirty="0"/>
              <a:t> with elements separated by commas. For example:</a:t>
            </a:r>
          </a:p>
          <a:p>
            <a:pPr marL="288925" indent="0">
              <a:lnSpc>
                <a:spcPct val="110000"/>
              </a:lnSpc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t = (1,2,3)</a:t>
            </a:r>
          </a:p>
          <a:p>
            <a:pPr marL="288925" indent="0">
              <a:lnSpc>
                <a:spcPct val="110000"/>
              </a:lnSpc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(t)</a:t>
            </a:r>
          </a:p>
          <a:p>
            <a:pPr marL="288925" indent="0">
              <a:lnSpc>
                <a:spcPct val="110000"/>
              </a:lnSpc>
              <a:buNone/>
            </a:pP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marL="288925" indent="0">
              <a:lnSpc>
                <a:spcPct val="110000"/>
              </a:lnSpc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t = ('one',2)</a:t>
            </a:r>
          </a:p>
          <a:p>
            <a:pPr marL="288925" indent="0">
              <a:lnSpc>
                <a:spcPct val="110000"/>
              </a:lnSpc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t[0]</a:t>
            </a:r>
          </a:p>
          <a:p>
            <a:pPr marL="288925" indent="0">
              <a:lnSpc>
                <a:spcPct val="110000"/>
              </a:lnSpc>
              <a:buNone/>
            </a:pP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'one'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6560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Tuple Operations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Note that tuples are </a:t>
            </a:r>
            <a:r>
              <a:rPr lang="en-US" i="1" dirty="0">
                <a:solidFill>
                  <a:srgbClr val="0B5395"/>
                </a:solidFill>
              </a:rPr>
              <a:t>immutable</a:t>
            </a:r>
            <a:r>
              <a:rPr lang="en-US" dirty="0"/>
              <a:t>.</a:t>
            </a:r>
          </a:p>
          <a:p>
            <a:r>
              <a:rPr lang="en-US" dirty="0"/>
              <a:t>Tuples have built-in methods, but not as many as </a:t>
            </a:r>
            <a:r>
              <a:rPr lang="en-US" i="1" dirty="0">
                <a:solidFill>
                  <a:srgbClr val="0B5395"/>
                </a:solidFill>
              </a:rPr>
              <a:t>lists</a:t>
            </a:r>
            <a:r>
              <a:rPr lang="en-US" dirty="0"/>
              <a:t> do.</a:t>
            </a:r>
          </a:p>
          <a:p>
            <a:r>
              <a:rPr lang="en-US" dirty="0"/>
              <a:t>Lets look at two of them:</a:t>
            </a:r>
          </a:p>
          <a:p>
            <a:pPr marL="288925" indent="0">
              <a:lnSpc>
                <a:spcPct val="110000"/>
              </a:lnSpc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t = (1,2,3,1,5,3,2,1)</a:t>
            </a:r>
          </a:p>
          <a:p>
            <a:pPr marL="288925" indent="0">
              <a:lnSpc>
                <a:spcPct val="110000"/>
              </a:lnSpc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t.index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</a:p>
          <a:p>
            <a:pPr marL="288925" indent="0">
              <a:lnSpc>
                <a:spcPct val="110000"/>
              </a:lnSpc>
              <a:buNone/>
            </a:pP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 marL="288925" indent="0">
              <a:lnSpc>
                <a:spcPct val="110000"/>
              </a:lnSpc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t.count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</a:p>
          <a:p>
            <a:pPr marL="288925" indent="0">
              <a:lnSpc>
                <a:spcPct val="120000"/>
              </a:lnSpc>
              <a:buNone/>
            </a:pP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marL="288925" indent="0">
              <a:lnSpc>
                <a:spcPct val="110000"/>
              </a:lnSpc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t.count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</a:p>
          <a:p>
            <a:pPr marL="288925" indent="0">
              <a:lnSpc>
                <a:spcPct val="120000"/>
              </a:lnSpc>
              <a:buNone/>
            </a:pP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6700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Set Basics and Operations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2 - Data Types and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15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versus Objects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Objects</a:t>
            </a:r>
            <a:r>
              <a:rPr lang="en-US" dirty="0"/>
              <a:t> are Python’s abstraction for data.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All data</a:t>
            </a:r>
            <a:r>
              <a:rPr lang="en-US" dirty="0"/>
              <a:t> in a Python program is represented by objects or by relations between objects.</a:t>
            </a:r>
          </a:p>
          <a:p>
            <a:r>
              <a:rPr lang="en-US" dirty="0"/>
              <a:t>Every object has an 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identity</a:t>
            </a:r>
            <a:r>
              <a:rPr lang="en-US" dirty="0"/>
              <a:t>, a 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type</a:t>
            </a:r>
            <a:r>
              <a:rPr lang="en-US" dirty="0"/>
              <a:t> and a 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value</a:t>
            </a:r>
            <a:r>
              <a:rPr lang="en-US" dirty="0"/>
              <a:t>.</a:t>
            </a:r>
          </a:p>
          <a:p>
            <a:r>
              <a:rPr lang="en-US" dirty="0"/>
              <a:t>An object’s </a:t>
            </a:r>
            <a:r>
              <a:rPr lang="en-US" i="1" dirty="0"/>
              <a:t>identity</a:t>
            </a:r>
            <a:r>
              <a:rPr lang="en-US" dirty="0"/>
              <a:t> never changes once it has been created; you may think of it as the object’s address in memory.</a:t>
            </a:r>
          </a:p>
          <a:p>
            <a:r>
              <a:rPr lang="en-US" dirty="0"/>
              <a:t>The ‘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is</a:t>
            </a:r>
            <a:r>
              <a:rPr lang="en-US" dirty="0"/>
              <a:t>’ operator compares the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identity</a:t>
            </a:r>
            <a:r>
              <a:rPr lang="en-US" dirty="0"/>
              <a:t> of two objects.</a:t>
            </a:r>
          </a:p>
          <a:p>
            <a:r>
              <a:rPr lang="en-US" dirty="0"/>
              <a:t>The 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id()</a:t>
            </a:r>
            <a:r>
              <a:rPr lang="en-US" dirty="0"/>
              <a:t> function returns an integer representing its identity, i.e., the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memory address </a:t>
            </a:r>
            <a:r>
              <a:rPr lang="en-US" dirty="0"/>
              <a:t>of the object.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641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Basics and Operations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Sets are an </a:t>
            </a:r>
            <a:r>
              <a:rPr lang="en-US" i="1" dirty="0">
                <a:solidFill>
                  <a:srgbClr val="0B5395"/>
                </a:solidFill>
              </a:rPr>
              <a:t>unordered</a:t>
            </a:r>
            <a:r>
              <a:rPr lang="en-US" dirty="0"/>
              <a:t> collection of </a:t>
            </a:r>
            <a:r>
              <a:rPr lang="en-US" i="1" dirty="0">
                <a:solidFill>
                  <a:srgbClr val="0B5395"/>
                </a:solidFill>
              </a:rPr>
              <a:t>unique</a:t>
            </a:r>
            <a:r>
              <a:rPr lang="en-US" i="1" dirty="0"/>
              <a:t> </a:t>
            </a:r>
            <a:r>
              <a:rPr lang="en-US" dirty="0"/>
              <a:t>elements.</a:t>
            </a:r>
          </a:p>
          <a:p>
            <a:r>
              <a:rPr lang="en-US" dirty="0"/>
              <a:t>We can construct them by using the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set()</a:t>
            </a:r>
            <a:r>
              <a:rPr lang="en-US" dirty="0"/>
              <a:t> function.</a:t>
            </a:r>
          </a:p>
          <a:p>
            <a:r>
              <a:rPr lang="en-US" dirty="0"/>
              <a:t>Let's go ahead and make a set to see how it works.</a:t>
            </a:r>
          </a:p>
          <a:p>
            <a:pPr marL="288925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x = set((1, 3, 2, 4, 2, 3, 1, 2, 1))</a:t>
            </a:r>
          </a:p>
          <a:p>
            <a:pPr marL="288925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x</a:t>
            </a:r>
          </a:p>
          <a:p>
            <a:pPr marL="288925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{1, 2, 3, 4}</a:t>
            </a:r>
          </a:p>
          <a:p>
            <a:pPr marL="288925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x = set([1, 3, 2, 4, 2, 3, 1, 2, 1])</a:t>
            </a:r>
          </a:p>
          <a:p>
            <a:pPr marL="288925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x</a:t>
            </a:r>
          </a:p>
          <a:p>
            <a:pPr marL="288925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{1, 2, 3, 4}</a:t>
            </a:r>
          </a:p>
          <a:p>
            <a:pPr marL="288925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y = {1, 2, 3, 4}</a:t>
            </a:r>
          </a:p>
          <a:p>
            <a:pPr marL="288925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type(y)</a:t>
            </a:r>
          </a:p>
          <a:p>
            <a:pPr marL="288925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&lt;class 'set'&gt;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6560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Basics and Operations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100" dirty="0"/>
              <a:t>More examples on set operations:</a:t>
            </a:r>
          </a:p>
          <a:p>
            <a:pPr marL="288925" indent="0">
              <a:lnSpc>
                <a:spcPct val="13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x = set()</a:t>
            </a:r>
          </a:p>
          <a:p>
            <a:pPr marL="288925" indent="0">
              <a:lnSpc>
                <a:spcPct val="13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x</a:t>
            </a:r>
          </a:p>
          <a:p>
            <a:pPr marL="288925" indent="0">
              <a:lnSpc>
                <a:spcPct val="130000"/>
              </a:lnSpc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set()</a:t>
            </a:r>
          </a:p>
          <a:p>
            <a:pPr marL="288925" indent="0">
              <a:lnSpc>
                <a:spcPct val="13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x.add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</a:p>
          <a:p>
            <a:pPr marL="288925" indent="0">
              <a:lnSpc>
                <a:spcPct val="13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x.add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</a:p>
          <a:p>
            <a:pPr marL="288925" indent="0">
              <a:lnSpc>
                <a:spcPct val="13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x.add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</a:p>
          <a:p>
            <a:pPr marL="288925" indent="0">
              <a:lnSpc>
                <a:spcPct val="13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x</a:t>
            </a:r>
          </a:p>
          <a:p>
            <a:pPr marL="288925" indent="0">
              <a:lnSpc>
                <a:spcPct val="130000"/>
              </a:lnSpc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{1, 2}</a:t>
            </a:r>
          </a:p>
          <a:p>
            <a:pPr marL="288925" indent="0">
              <a:lnSpc>
                <a:spcPct val="13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l = [1,1,2,2,3,4,5,6,1,1]</a:t>
            </a:r>
          </a:p>
          <a:p>
            <a:pPr marL="288925" indent="0">
              <a:lnSpc>
                <a:spcPct val="13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set(l)</a:t>
            </a:r>
          </a:p>
          <a:p>
            <a:pPr marL="288925" indent="0">
              <a:lnSpc>
                <a:spcPct val="130000"/>
              </a:lnSpc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{1, 2, 3, 4, 5, 6}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1227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Boolean Basics and Operations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2 - Data Types and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895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Boolean Basics and Operations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Python comes with Booleans (with predefined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/>
              <a:t> and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dirty="0"/>
              <a:t> displays that are basically just the integers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/>
              <a:t> and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).</a:t>
            </a:r>
          </a:p>
          <a:p>
            <a:r>
              <a:rPr lang="en-US" dirty="0"/>
              <a:t>Let's walk through a few quick examples of Booleans.</a:t>
            </a:r>
          </a:p>
          <a:p>
            <a:pPr marL="288925" indent="0">
              <a:lnSpc>
                <a:spcPct val="110000"/>
              </a:lnSpc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 = True</a:t>
            </a:r>
          </a:p>
          <a:p>
            <a:pPr marL="288925" indent="0">
              <a:lnSpc>
                <a:spcPct val="110000"/>
              </a:lnSpc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</a:t>
            </a:r>
          </a:p>
          <a:p>
            <a:pPr marL="288925" indent="0">
              <a:lnSpc>
                <a:spcPct val="110000"/>
              </a:lnSpc>
              <a:buNone/>
            </a:pP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marL="288925" indent="0">
              <a:lnSpc>
                <a:spcPct val="110000"/>
              </a:lnSpc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type(a)</a:t>
            </a:r>
          </a:p>
          <a:p>
            <a:pPr marL="288925" indent="0">
              <a:lnSpc>
                <a:spcPct val="110000"/>
              </a:lnSpc>
              <a:buNone/>
            </a:pP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&lt;class 'bool'&gt;</a:t>
            </a:r>
          </a:p>
          <a:p>
            <a:pPr marL="288925" indent="0">
              <a:lnSpc>
                <a:spcPct val="110000"/>
              </a:lnSpc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</a:t>
            </a:r>
          </a:p>
          <a:p>
            <a:pPr marL="288925" indent="0">
              <a:lnSpc>
                <a:spcPct val="110000"/>
              </a:lnSpc>
              <a:buNone/>
            </a:pP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288925" indent="0">
              <a:lnSpc>
                <a:spcPct val="110000"/>
              </a:lnSpc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4 &gt; 5</a:t>
            </a:r>
          </a:p>
          <a:p>
            <a:pPr marL="288925" indent="0">
              <a:lnSpc>
                <a:spcPct val="110000"/>
              </a:lnSpc>
              <a:buNone/>
            </a:pP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8847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Boolean Basics and Operations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use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dirty="0"/>
              <a:t> as a </a:t>
            </a:r>
            <a:r>
              <a:rPr lang="en-US" i="1" dirty="0">
                <a:solidFill>
                  <a:srgbClr val="0070C0"/>
                </a:solidFill>
              </a:rPr>
              <a:t>placeholder</a:t>
            </a:r>
            <a:r>
              <a:rPr lang="en-US" dirty="0"/>
              <a:t> for an object that we don't want to reassign yet:</a:t>
            </a:r>
          </a:p>
          <a:p>
            <a:pPr marL="288925" indent="0">
              <a:lnSpc>
                <a:spcPct val="110000"/>
              </a:lnSpc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b = None</a:t>
            </a:r>
          </a:p>
          <a:p>
            <a:pPr marL="288925" indent="0">
              <a:lnSpc>
                <a:spcPct val="110000"/>
              </a:lnSpc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type(b)</a:t>
            </a:r>
          </a:p>
          <a:p>
            <a:pPr marL="288925" indent="0">
              <a:lnSpc>
                <a:spcPct val="11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&lt;class '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NoneType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4281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578507"/>
            <a:ext cx="6256331" cy="4907893"/>
          </a:xfrm>
        </p:spPr>
        <p:txBody>
          <a:bodyPr>
            <a:normAutofit/>
          </a:bodyPr>
          <a:lstStyle/>
          <a:p>
            <a:r>
              <a:rPr lang="en-US" sz="4400" dirty="0"/>
              <a:t>Self Study Guide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2 - Data Types and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035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</a:t>
            </a:r>
            <a:r>
              <a:rPr lang="en-US"/>
              <a:t>Study Guide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dirty="0">
                <a:ea typeface="新細明體" pitchFamily="18" charset="-120"/>
              </a:rPr>
              <a:t>Reference</a:t>
            </a:r>
          </a:p>
          <a:p>
            <a:pPr marL="338138" indent="0">
              <a:buNone/>
            </a:pPr>
            <a:r>
              <a:rPr lang="en-US" altLang="zh-HK" sz="2400" dirty="0">
                <a:ea typeface="新細明體" pitchFamily="18" charset="-120"/>
              </a:rPr>
              <a:t>Tony Gaddis (2018). </a:t>
            </a:r>
            <a:r>
              <a:rPr lang="en-US" altLang="zh-HK" sz="2400" b="1" i="1" dirty="0">
                <a:solidFill>
                  <a:srgbClr val="0D17D5"/>
                </a:solidFill>
                <a:ea typeface="新細明體" pitchFamily="18" charset="-120"/>
              </a:rPr>
              <a:t>Starting Out with Python</a:t>
            </a:r>
            <a:r>
              <a:rPr lang="en-US" altLang="zh-HK" sz="2400">
                <a:ea typeface="新細明體" pitchFamily="18" charset="-120"/>
              </a:rPr>
              <a:t>, 4th </a:t>
            </a:r>
            <a:r>
              <a:rPr lang="en-US" altLang="zh-HK" sz="2400" dirty="0">
                <a:ea typeface="新細明體" pitchFamily="18" charset="-120"/>
              </a:rPr>
              <a:t>ed., Pearson.</a:t>
            </a:r>
          </a:p>
          <a:p>
            <a:pPr marL="338138" indent="0">
              <a:spcBef>
                <a:spcPts val="0"/>
              </a:spcBef>
              <a:buNone/>
            </a:pPr>
            <a:r>
              <a:rPr lang="en-US" sz="2400" dirty="0"/>
              <a:t>(</a:t>
            </a:r>
            <a:r>
              <a:rPr lang="en-US" sz="2400" dirty="0">
                <a:solidFill>
                  <a:srgbClr val="0070C0"/>
                </a:solidFill>
              </a:rPr>
              <a:t>Read Ch. 2.5~2.9, and Ch. 7~9</a:t>
            </a:r>
            <a:r>
              <a:rPr lang="en-US" sz="2400" dirty="0"/>
              <a:t>)</a:t>
            </a:r>
          </a:p>
          <a:p>
            <a:pPr>
              <a:spcBef>
                <a:spcPts val="0"/>
              </a:spcBef>
            </a:pPr>
            <a:endParaRPr lang="en-US" altLang="zh-HK" dirty="0">
              <a:ea typeface="新細明體" pitchFamily="18" charset="-120"/>
            </a:endParaRPr>
          </a:p>
          <a:p>
            <a:pPr>
              <a:spcBef>
                <a:spcPts val="0"/>
              </a:spcBef>
            </a:pPr>
            <a:r>
              <a:rPr lang="en-US" altLang="zh-HK" dirty="0">
                <a:ea typeface="新細明體" pitchFamily="18" charset="-120"/>
              </a:rPr>
              <a:t>Python Official Website</a:t>
            </a:r>
          </a:p>
          <a:p>
            <a:pPr marL="338138" lvl="1" indent="0">
              <a:buNone/>
            </a:pPr>
            <a:r>
              <a:rPr lang="en-US" altLang="zh-HK" sz="2200" dirty="0">
                <a:ea typeface="新細明體" pitchFamily="18" charset="-120"/>
                <a:hlinkClick r:id="rId2"/>
              </a:rPr>
              <a:t>http://www.python.org</a:t>
            </a:r>
            <a:r>
              <a:rPr lang="en-US" altLang="zh-HK" dirty="0">
                <a:ea typeface="新細明體" pitchFamily="18" charset="-120"/>
              </a:rPr>
              <a:t>	</a:t>
            </a:r>
            <a:endParaRPr lang="en-US" altLang="zh-HK" dirty="0"/>
          </a:p>
          <a:p>
            <a:pPr>
              <a:spcBef>
                <a:spcPts val="0"/>
              </a:spcBef>
            </a:pPr>
            <a:endParaRPr lang="en-US" altLang="zh-HK" dirty="0">
              <a:ea typeface="新細明體" pitchFamily="18" charset="-120"/>
            </a:endParaRPr>
          </a:p>
          <a:p>
            <a:pPr>
              <a:spcBef>
                <a:spcPts val="0"/>
              </a:spcBef>
            </a:pPr>
            <a:r>
              <a:rPr lang="en-US" altLang="zh-HK" dirty="0">
                <a:ea typeface="新細明體" pitchFamily="18" charset="-120"/>
              </a:rPr>
              <a:t>Python Documentation</a:t>
            </a:r>
          </a:p>
          <a:p>
            <a:pPr marL="338138" lvl="1" indent="0">
              <a:buNone/>
            </a:pPr>
            <a:r>
              <a:rPr lang="en-US" altLang="zh-HK" sz="2200" dirty="0">
                <a:ea typeface="新細明體" pitchFamily="18" charset="-120"/>
                <a:hlinkClick r:id="rId3"/>
              </a:rPr>
              <a:t>https://docs.python.org/3.6/</a:t>
            </a:r>
            <a:endParaRPr lang="en-US" dirty="0"/>
          </a:p>
          <a:p>
            <a:pPr marL="393192" lvl="1" indent="0">
              <a:buNone/>
            </a:pPr>
            <a:endParaRPr lang="en-US" altLang="zh-HK" sz="2200" dirty="0">
              <a:ea typeface="新細明體" pitchFamily="18" charset="-120"/>
            </a:endParaRP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Checking Type of an Object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524000"/>
            <a:ext cx="8246070" cy="4959097"/>
          </a:xfrm>
        </p:spPr>
        <p:txBody>
          <a:bodyPr>
            <a:normAutofit/>
          </a:bodyPr>
          <a:lstStyle/>
          <a:p>
            <a:r>
              <a:rPr lang="en-US" sz="2400" dirty="0"/>
              <a:t>The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type()</a:t>
            </a:r>
            <a:r>
              <a:rPr lang="en-US" sz="2400" dirty="0"/>
              <a:t> function returns the </a:t>
            </a:r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</a:rPr>
              <a:t>type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/>
              <a:t>of an object.</a:t>
            </a:r>
          </a:p>
          <a:p>
            <a:r>
              <a:rPr lang="en-US" sz="2400" dirty="0"/>
              <a:t>The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isinstance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() </a:t>
            </a:r>
            <a:r>
              <a:rPr lang="en-US" sz="2400" dirty="0"/>
              <a:t>function determines whether an object belongs to a specific type.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2758402"/>
            <a:ext cx="5343525" cy="362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17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Assignment in Python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1" y="1524000"/>
            <a:ext cx="54864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are the 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assignment statement</a:t>
            </a:r>
            <a:r>
              <a:rPr lang="en-US" dirty="0"/>
              <a:t> to place a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value</a:t>
            </a:r>
            <a:r>
              <a:rPr lang="en-US" dirty="0"/>
              <a:t> into a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variable</a:t>
            </a:r>
            <a:r>
              <a:rPr lang="en-US" dirty="0"/>
              <a:t>.</a:t>
            </a:r>
          </a:p>
          <a:p>
            <a:pPr marL="91440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amount = 500</a:t>
            </a:r>
          </a:p>
          <a:p>
            <a:r>
              <a:rPr lang="en-US" dirty="0"/>
              <a:t>Do not confuse the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assignment operator </a:t>
            </a:r>
            <a:r>
              <a:rPr lang="en-US" dirty="0"/>
              <a:t>(=) with the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equality operator </a:t>
            </a:r>
            <a:r>
              <a:rPr lang="en-US" dirty="0"/>
              <a:t>(==).</a:t>
            </a:r>
          </a:p>
          <a:p>
            <a:r>
              <a:rPr lang="en-US" dirty="0"/>
              <a:t>Multiple assignments</a:t>
            </a:r>
          </a:p>
          <a:p>
            <a:pPr marL="798513" lvl="1" indent="-509588">
              <a:buFont typeface="+mj-lt"/>
              <a:buAutoNum type="arabicPeriod"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b = 5 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//right to left</a:t>
            </a:r>
            <a:endParaRPr lang="en-US" sz="2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98513" lvl="1" indent="-509588">
              <a:buFont typeface="+mj-lt"/>
              <a:buAutoNum type="arabicPeriod"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 b = 1, 5</a:t>
            </a:r>
          </a:p>
          <a:p>
            <a:pPr marL="798513" lvl="1" indent="0"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 b = b, a</a:t>
            </a:r>
          </a:p>
          <a:p>
            <a:pPr marL="798513" lvl="1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//Evaluate the entire RHS first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245" y="1524000"/>
            <a:ext cx="2984311" cy="480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07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Types of Numbers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Basic Arithmetic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Mathematical Functions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2 - Data Types and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780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Numbers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Python has various "types" of numbers (numeric literals).</a:t>
            </a:r>
          </a:p>
          <a:p>
            <a:r>
              <a:rPr lang="en-US" dirty="0"/>
              <a:t>We'll mainly focus on </a:t>
            </a:r>
            <a:r>
              <a:rPr lang="en-US" i="1" dirty="0">
                <a:solidFill>
                  <a:srgbClr val="0B5395"/>
                </a:solidFill>
              </a:rPr>
              <a:t>integers</a:t>
            </a:r>
            <a:r>
              <a:rPr lang="en-US" dirty="0"/>
              <a:t> and </a:t>
            </a:r>
            <a:r>
              <a:rPr lang="en-US" i="1" dirty="0">
                <a:solidFill>
                  <a:srgbClr val="0B5395"/>
                </a:solidFill>
              </a:rPr>
              <a:t>floating point numbers</a:t>
            </a:r>
            <a:r>
              <a:rPr lang="en-US" dirty="0"/>
              <a:t>.</a:t>
            </a:r>
          </a:p>
          <a:p>
            <a:r>
              <a:rPr lang="en-US" b="1" i="1" dirty="0">
                <a:solidFill>
                  <a:srgbClr val="0B5395"/>
                </a:solidFill>
              </a:rPr>
              <a:t>Integers</a:t>
            </a:r>
            <a:r>
              <a:rPr lang="en-US" dirty="0"/>
              <a:t> are just whole numbers, positive or negative.</a:t>
            </a:r>
          </a:p>
          <a:p>
            <a:r>
              <a:rPr lang="en-US" dirty="0"/>
              <a:t>For example: 2 and -2 are examples of integers.</a:t>
            </a:r>
          </a:p>
          <a:p>
            <a:r>
              <a:rPr lang="en-US" b="1" i="1" dirty="0">
                <a:solidFill>
                  <a:srgbClr val="0B5395"/>
                </a:solidFill>
              </a:rPr>
              <a:t>Floating point numbers </a:t>
            </a:r>
            <a:r>
              <a:rPr lang="en-US" dirty="0"/>
              <a:t>in Python are notable because they have a decimal point in them, or use an exponential(e) to define the number.</a:t>
            </a:r>
          </a:p>
          <a:p>
            <a:r>
              <a:rPr lang="en-US" dirty="0"/>
              <a:t>For example: 1.2, -0.5, 2e2, 3E-2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loud Callout 2"/>
          <p:cNvSpPr/>
          <p:nvPr/>
        </p:nvSpPr>
        <p:spPr>
          <a:xfrm>
            <a:off x="6096000" y="5562600"/>
            <a:ext cx="2286000" cy="952099"/>
          </a:xfrm>
          <a:prstGeom prst="cloudCallout">
            <a:avLst>
              <a:gd name="adj1" fmla="val -76570"/>
              <a:gd name="adj2" fmla="val -34426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</a:t>
            </a: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baseline="30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-2</a:t>
            </a: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=0.03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Arithmetic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382000" cy="4800600"/>
          </a:xfrm>
        </p:spPr>
        <p:txBody>
          <a:bodyPr>
            <a:normAutofit/>
          </a:bodyPr>
          <a:lstStyle/>
          <a:p>
            <a:r>
              <a:rPr lang="en-US" altLang="zh-TW" dirty="0"/>
              <a:t>Basic arithmetic operators: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+, -, *, /, //, **, %.</a:t>
            </a: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350" indent="7938">
              <a:spcBef>
                <a:spcPct val="0"/>
              </a:spcBef>
              <a:buNone/>
              <a:tabLst>
                <a:tab pos="339725" algn="l"/>
                <a:tab pos="693738" algn="l"/>
                <a:tab pos="4970463" algn="l"/>
              </a:tabLst>
            </a:pPr>
            <a:endParaRPr lang="en-US" altLang="zh-TW" sz="1600" dirty="0">
              <a:solidFill>
                <a:srgbClr val="0000CC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marL="6350" indent="7938">
              <a:spcBef>
                <a:spcPct val="0"/>
              </a:spcBef>
              <a:buNone/>
              <a:tabLst>
                <a:tab pos="339725" algn="l"/>
                <a:tab pos="693738" algn="l"/>
                <a:tab pos="4970463" algn="l"/>
              </a:tabLst>
            </a:pPr>
            <a:endParaRPr lang="en-US" altLang="zh-TW" sz="1600" dirty="0">
              <a:solidFill>
                <a:srgbClr val="0000CC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marL="6350" indent="7938">
              <a:spcBef>
                <a:spcPct val="0"/>
              </a:spcBef>
              <a:buNone/>
              <a:tabLst>
                <a:tab pos="339725" algn="l"/>
                <a:tab pos="693738" algn="l"/>
                <a:tab pos="4970463" algn="l"/>
              </a:tabLst>
            </a:pPr>
            <a:endParaRPr lang="en-US" altLang="zh-TW" sz="1600" dirty="0">
              <a:solidFill>
                <a:srgbClr val="0000CC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marL="6350" indent="7938">
              <a:spcBef>
                <a:spcPct val="0"/>
              </a:spcBef>
              <a:buNone/>
              <a:tabLst>
                <a:tab pos="339725" algn="l"/>
                <a:tab pos="693738" algn="l"/>
                <a:tab pos="4970463" algn="l"/>
              </a:tabLst>
            </a:pPr>
            <a:endParaRPr lang="en-US" altLang="zh-TW" sz="1600" dirty="0">
              <a:solidFill>
                <a:srgbClr val="0000CC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marL="6350" indent="7938">
              <a:spcBef>
                <a:spcPct val="0"/>
              </a:spcBef>
              <a:buNone/>
              <a:tabLst>
                <a:tab pos="339725" algn="l"/>
                <a:tab pos="693738" algn="l"/>
                <a:tab pos="4970463" algn="l"/>
              </a:tabLst>
            </a:pPr>
            <a:endParaRPr lang="en-US" altLang="zh-TW" sz="1600" dirty="0">
              <a:solidFill>
                <a:srgbClr val="0000CC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marL="6350" indent="7938">
              <a:spcBef>
                <a:spcPct val="0"/>
              </a:spcBef>
              <a:buNone/>
              <a:tabLst>
                <a:tab pos="339725" algn="l"/>
                <a:tab pos="693738" algn="l"/>
                <a:tab pos="4970463" algn="l"/>
              </a:tabLst>
            </a:pPr>
            <a:endParaRPr lang="en-US" altLang="zh-TW" sz="1600" dirty="0">
              <a:solidFill>
                <a:srgbClr val="0000CC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marL="6350" indent="7938">
              <a:spcBef>
                <a:spcPct val="0"/>
              </a:spcBef>
              <a:buNone/>
              <a:tabLst>
                <a:tab pos="339725" algn="l"/>
                <a:tab pos="693738" algn="l"/>
                <a:tab pos="4970463" algn="l"/>
              </a:tabLst>
            </a:pPr>
            <a:endParaRPr lang="en-US" altLang="zh-TW" sz="1600" dirty="0">
              <a:solidFill>
                <a:srgbClr val="0000CC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marL="6350" indent="7938">
              <a:spcBef>
                <a:spcPct val="0"/>
              </a:spcBef>
              <a:buNone/>
              <a:tabLst>
                <a:tab pos="339725" algn="l"/>
                <a:tab pos="693738" algn="l"/>
                <a:tab pos="4970463" algn="l"/>
              </a:tabLst>
            </a:pPr>
            <a:endParaRPr lang="en-US" altLang="zh-TW" sz="1600" dirty="0">
              <a:solidFill>
                <a:srgbClr val="0000CC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marL="6350" indent="7938">
              <a:spcBef>
                <a:spcPct val="0"/>
              </a:spcBef>
              <a:buNone/>
              <a:tabLst>
                <a:tab pos="339725" algn="l"/>
                <a:tab pos="693738" algn="l"/>
                <a:tab pos="4970463" algn="l"/>
              </a:tabLst>
            </a:pPr>
            <a:endParaRPr lang="en-US" altLang="zh-TW" sz="1600" dirty="0">
              <a:solidFill>
                <a:srgbClr val="0000CC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marL="6350" indent="7938">
              <a:spcBef>
                <a:spcPct val="0"/>
              </a:spcBef>
              <a:buNone/>
              <a:tabLst>
                <a:tab pos="339725" algn="l"/>
                <a:tab pos="693738" algn="l"/>
                <a:tab pos="4970463" algn="l"/>
              </a:tabLst>
            </a:pPr>
            <a:endParaRPr lang="en-US" altLang="zh-TW" sz="1600" dirty="0">
              <a:solidFill>
                <a:srgbClr val="0000CC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tabLst>
                <a:tab pos="1376363" algn="l"/>
                <a:tab pos="1771650" algn="l"/>
                <a:tab pos="2168525" algn="l"/>
              </a:tabLst>
            </a:pPr>
            <a:r>
              <a:rPr lang="en-US" altLang="zh-TW" dirty="0"/>
              <a:t>Note:	</a:t>
            </a:r>
            <a:r>
              <a:rPr lang="en-US" altLang="zh-TW" sz="2200" dirty="0"/>
              <a:t>/</a:t>
            </a: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rgbClr val="0000CC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- </a:t>
            </a:r>
            <a:r>
              <a:rPr lang="en-US" altLang="zh-TW" sz="2400" dirty="0"/>
              <a:t>division</a:t>
            </a:r>
          </a:p>
          <a:p>
            <a:pPr marL="1376363" indent="0">
              <a:buNone/>
              <a:tabLst>
                <a:tab pos="1376363" algn="l"/>
                <a:tab pos="1771650" algn="l"/>
                <a:tab pos="2111375" algn="l"/>
                <a:tab pos="4970463" algn="l"/>
              </a:tabLst>
            </a:pPr>
            <a:r>
              <a:rPr lang="en-US" altLang="zh-TW" sz="2200" dirty="0">
                <a:solidFill>
                  <a:srgbClr val="0000CC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</a:t>
            </a:r>
            <a:r>
              <a:rPr lang="en-US" altLang="zh-TW" sz="2400" dirty="0">
                <a:solidFill>
                  <a:srgbClr val="0000CC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-	</a:t>
            </a:r>
            <a:r>
              <a:rPr lang="en-US" altLang="zh-TW" sz="2400" dirty="0"/>
              <a:t>integer division or floor division</a:t>
            </a:r>
          </a:p>
          <a:p>
            <a:pPr marL="1376363" indent="0">
              <a:buNone/>
              <a:tabLst>
                <a:tab pos="1376363" algn="l"/>
                <a:tab pos="1771650" algn="l"/>
                <a:tab pos="2111375" algn="l"/>
                <a:tab pos="4970463" algn="l"/>
              </a:tabLst>
            </a:pPr>
            <a:r>
              <a:rPr lang="en-US" altLang="zh-TW" sz="2200" dirty="0">
                <a:solidFill>
                  <a:srgbClr val="0000CC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%</a:t>
            </a:r>
            <a:r>
              <a:rPr lang="en-US" altLang="zh-TW" sz="2400" dirty="0">
                <a:solidFill>
                  <a:srgbClr val="0000CC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-	</a:t>
            </a:r>
            <a:r>
              <a:rPr lang="en-US" altLang="zh-TW" sz="2400" dirty="0"/>
              <a:t>remainder</a:t>
            </a:r>
          </a:p>
          <a:p>
            <a:pPr marL="1376363" indent="0">
              <a:buNone/>
              <a:tabLst>
                <a:tab pos="1376363" algn="l"/>
                <a:tab pos="1771650" algn="l"/>
                <a:tab pos="2111375" algn="l"/>
                <a:tab pos="4970463" algn="l"/>
              </a:tabLst>
            </a:pPr>
            <a:r>
              <a:rPr lang="en-US" altLang="zh-TW" sz="2200" dirty="0">
                <a:solidFill>
                  <a:srgbClr val="0000CC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**</a:t>
            </a:r>
            <a:r>
              <a:rPr lang="en-US" altLang="zh-TW" sz="2400" dirty="0">
                <a:solidFill>
                  <a:srgbClr val="0000CC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-	</a:t>
            </a:r>
            <a:r>
              <a:rPr lang="en-US" altLang="zh-TW" sz="2400" dirty="0"/>
              <a:t>power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5EAB-2EE3-46D3-88DE-578BE9663F6E}" type="slidenum">
              <a:rPr lang="zh-TW" altLang="en-US" smtClean="0"/>
              <a:pPr/>
              <a:t>9</a:t>
            </a:fld>
            <a:endParaRPr lang="en-US" altLang="zh-TW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115749"/>
              </p:ext>
            </p:extLst>
          </p:nvPr>
        </p:nvGraphicFramePr>
        <p:xfrm>
          <a:off x="914400" y="2133600"/>
          <a:ext cx="32004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1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2+1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000" kern="1200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000" kern="1200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2-1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000" kern="1200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000" kern="1200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3*2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000" kern="1200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000" kern="1200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3/2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000" kern="1200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74860"/>
              </p:ext>
            </p:extLst>
          </p:nvPr>
        </p:nvGraphicFramePr>
        <p:xfrm>
          <a:off x="4724400" y="2133600"/>
          <a:ext cx="32004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1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7/5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000" kern="1200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000" kern="1200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7//5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000" kern="1200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000" kern="1200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7%4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000" kern="1200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000" kern="1200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2**5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000" kern="1200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ataScience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P4869_Lect_03_Program_Statements" id="{59640546-DCB0-4907-96B3-D9562214E3F4}" vid="{2426B2D1-6E6A-4C19-A7CA-73DE35EF6B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DataScience_Template</Template>
  <TotalTime>1339</TotalTime>
  <Words>3207</Words>
  <Application>Microsoft Office PowerPoint</Application>
  <PresentationFormat>On-screen Show (4:3)</PresentationFormat>
  <Paragraphs>528</Paragraphs>
  <Slides>46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新細明體</vt:lpstr>
      <vt:lpstr>Arial</vt:lpstr>
      <vt:lpstr>Calibri</vt:lpstr>
      <vt:lpstr>Cambria</vt:lpstr>
      <vt:lpstr>Cambria Math</vt:lpstr>
      <vt:lpstr>Consolas</vt:lpstr>
      <vt:lpstr>Symbol</vt:lpstr>
      <vt:lpstr>Webdings</vt:lpstr>
      <vt:lpstr>DataScience_Template</vt:lpstr>
      <vt:lpstr>Lecture 2 Data Types and Objects</vt:lpstr>
      <vt:lpstr>Lessons Intended Learning Outcomes</vt:lpstr>
      <vt:lpstr>Types and Objects</vt:lpstr>
      <vt:lpstr>Types versus Objects</vt:lpstr>
      <vt:lpstr>Checking Type of an Object</vt:lpstr>
      <vt:lpstr>Object Assignment in Python</vt:lpstr>
      <vt:lpstr>Numbers</vt:lpstr>
      <vt:lpstr>Types of Numbers</vt:lpstr>
      <vt:lpstr>Basic Arithmetic</vt:lpstr>
      <vt:lpstr>Mathematical Functions</vt:lpstr>
      <vt:lpstr>Mathematical Functions</vt:lpstr>
      <vt:lpstr>Strings</vt:lpstr>
      <vt:lpstr>Representation of Strings</vt:lpstr>
      <vt:lpstr>Representation of Strings</vt:lpstr>
      <vt:lpstr>String Indexing &amp; Slicing</vt:lpstr>
      <vt:lpstr>String Indexing &amp; Slicing (cont.)</vt:lpstr>
      <vt:lpstr>Built-in String Operations</vt:lpstr>
      <vt:lpstr>Built-in String Operations (cont.)</vt:lpstr>
      <vt:lpstr>Print Formatting</vt:lpstr>
      <vt:lpstr>Print Formatting</vt:lpstr>
      <vt:lpstr>Print Formatting (cont.)</vt:lpstr>
      <vt:lpstr>Print Formatting (cont.)</vt:lpstr>
      <vt:lpstr>Print Formatting (cont.)</vt:lpstr>
      <vt:lpstr>Lists</vt:lpstr>
      <vt:lpstr>List Basics</vt:lpstr>
      <vt:lpstr>List Operations</vt:lpstr>
      <vt:lpstr>List Operations (cont.)</vt:lpstr>
      <vt:lpstr>List Operations (cont.)</vt:lpstr>
      <vt:lpstr>List Operations (cont.)</vt:lpstr>
      <vt:lpstr>List Nesting</vt:lpstr>
      <vt:lpstr>List Nesting (cont.)</vt:lpstr>
      <vt:lpstr>Dictionaries</vt:lpstr>
      <vt:lpstr>Dictionary Basics</vt:lpstr>
      <vt:lpstr>Dictionary Basics (cont.)</vt:lpstr>
      <vt:lpstr>Dictionary Operations</vt:lpstr>
      <vt:lpstr>Tuples</vt:lpstr>
      <vt:lpstr>Tuple Basics</vt:lpstr>
      <vt:lpstr>Tuple Operations</vt:lpstr>
      <vt:lpstr>Sets</vt:lpstr>
      <vt:lpstr>Set Basics and Operations</vt:lpstr>
      <vt:lpstr>Set Basics and Operations (cont.)</vt:lpstr>
      <vt:lpstr>Booleans</vt:lpstr>
      <vt:lpstr>Boolean Basics and Operations</vt:lpstr>
      <vt:lpstr>Boolean Basics and Operations</vt:lpstr>
      <vt:lpstr>Self Study Guide</vt:lpstr>
      <vt:lpstr>Self Study Guide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Edward Ma</dc:creator>
  <cp:lastModifiedBy>CHENG WING FAT JOHNNY</cp:lastModifiedBy>
  <cp:revision>161</cp:revision>
  <cp:lastPrinted>2019-05-20T07:14:59Z</cp:lastPrinted>
  <dcterms:created xsi:type="dcterms:W3CDTF">2012-06-26T01:15:45Z</dcterms:created>
  <dcterms:modified xsi:type="dcterms:W3CDTF">2019-05-27T06:38:29Z</dcterms:modified>
</cp:coreProperties>
</file>