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1" r:id="rId1"/>
  </p:sldMasterIdLst>
  <p:notesMasterIdLst>
    <p:notesMasterId r:id="rId29"/>
  </p:notesMasterIdLst>
  <p:sldIdLst>
    <p:sldId id="332" r:id="rId2"/>
    <p:sldId id="310" r:id="rId3"/>
    <p:sldId id="333" r:id="rId4"/>
    <p:sldId id="262" r:id="rId5"/>
    <p:sldId id="312" r:id="rId6"/>
    <p:sldId id="313" r:id="rId7"/>
    <p:sldId id="334" r:id="rId8"/>
    <p:sldId id="315" r:id="rId9"/>
    <p:sldId id="316" r:id="rId10"/>
    <p:sldId id="317" r:id="rId11"/>
    <p:sldId id="337" r:id="rId12"/>
    <p:sldId id="335" r:id="rId13"/>
    <p:sldId id="319" r:id="rId14"/>
    <p:sldId id="321" r:id="rId15"/>
    <p:sldId id="322" r:id="rId16"/>
    <p:sldId id="323" r:id="rId17"/>
    <p:sldId id="320" r:id="rId18"/>
    <p:sldId id="324" r:id="rId19"/>
    <p:sldId id="325" r:id="rId20"/>
    <p:sldId id="326" r:id="rId21"/>
    <p:sldId id="327" r:id="rId22"/>
    <p:sldId id="329" r:id="rId23"/>
    <p:sldId id="328" r:id="rId24"/>
    <p:sldId id="330" r:id="rId25"/>
    <p:sldId id="331" r:id="rId26"/>
    <p:sldId id="336" r:id="rId27"/>
    <p:sldId id="309" r:id="rId28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0B5395"/>
    <a:srgbClr val="009900"/>
    <a:srgbClr val="0D17D5"/>
    <a:srgbClr val="FFFFCC"/>
    <a:srgbClr val="250D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624" autoAdjust="0"/>
  </p:normalViewPr>
  <p:slideViewPr>
    <p:cSldViewPr>
      <p:cViewPr varScale="1">
        <p:scale>
          <a:sx n="75" d="100"/>
          <a:sy n="75" d="100"/>
        </p:scale>
        <p:origin x="102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5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1B107-64FD-4351-85AF-CE024DBF6E2E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40951-A9E5-4584-9876-526002D576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5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26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41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3836214"/>
            <a:ext cx="8246070" cy="1628852"/>
          </a:xfrm>
          <a:noFill/>
          <a:effectLst/>
        </p:spPr>
        <p:txBody>
          <a:bodyPr>
            <a:normAutofit/>
          </a:bodyPr>
          <a:lstStyle>
            <a:lvl1pPr algn="r">
              <a:defRPr sz="3600">
                <a:solidFill>
                  <a:srgbClr val="00B0F0"/>
                </a:solidFill>
                <a:effectLst>
                  <a:outerShdw blurRad="76200" dist="38100" dir="3000000" algn="ctr" rotWithShape="0">
                    <a:schemeClr val="tx1">
                      <a:alpha val="41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5465067"/>
            <a:ext cx="8246070" cy="814428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3 - Program Statements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BF58ED-AABB-44CE-A03B-847F54CA09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2400"/>
            <a:ext cx="2143214" cy="88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0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3 - Program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63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3 - Program Statements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386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3 - Program Statements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3101618"/>
            <a:ext cx="1463784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82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82113"/>
            <a:ext cx="8246070" cy="985720"/>
          </a:xfrm>
        </p:spPr>
        <p:txBody>
          <a:bodyPr>
            <a:normAutofit/>
          </a:bodyPr>
          <a:lstStyle>
            <a:lvl1pPr algn="r">
              <a:defRPr sz="40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800147"/>
            <a:ext cx="8246070" cy="4479341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>
                <a:solidFill>
                  <a:srgbClr val="0070C0"/>
                </a:solidFill>
              </a:defRPr>
            </a:lvl1pPr>
          </a:lstStyle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altLang="zh-TW" dirty="0"/>
              <a:t>Lecture 3 - Program Statements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9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578507"/>
            <a:ext cx="6413610" cy="1097893"/>
          </a:xfrm>
        </p:spPr>
        <p:txBody>
          <a:bodyPr>
            <a:noAutofit/>
          </a:bodyPr>
          <a:lstStyle>
            <a:lvl1pPr algn="l">
              <a:defRPr sz="44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905000"/>
            <a:ext cx="6413610" cy="4374494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3 - Program Statements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399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3 - Program Statements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999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3 - Program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98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82114"/>
            <a:ext cx="8246071" cy="1018033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2003753"/>
            <a:ext cx="4040188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579114"/>
            <a:ext cx="4040188" cy="2850495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2003753"/>
            <a:ext cx="4041775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579114"/>
            <a:ext cx="4041775" cy="2850495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3 - Program Statements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54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3 - Program Statements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73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3 - Program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78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3 - Program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72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Lecture 3 - Program Statements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9150" y="6951663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262498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7/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3836214"/>
            <a:ext cx="8093365" cy="162885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Lecture 3</a:t>
            </a:r>
            <a:br>
              <a:rPr lang="en-US" sz="4000" dirty="0">
                <a:solidFill>
                  <a:srgbClr val="0070C0"/>
                </a:solidFill>
              </a:rPr>
            </a:br>
            <a:r>
              <a:rPr lang="en-US" sz="4400" dirty="0">
                <a:solidFill>
                  <a:srgbClr val="0070C0"/>
                </a:solidFill>
              </a:rPr>
              <a:t>Program Statements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6" y="2209800"/>
            <a:ext cx="8093365" cy="1626414"/>
          </a:xfrm>
        </p:spPr>
        <p:txBody>
          <a:bodyPr/>
          <a:lstStyle/>
          <a:p>
            <a:r>
              <a:rPr lang="en-US" b="1" i="1" dirty="0">
                <a:solidFill>
                  <a:srgbClr val="7030A0"/>
                </a:solidFill>
              </a:rPr>
              <a:t>ITP4869 </a:t>
            </a:r>
            <a:br>
              <a:rPr lang="en-US" b="1" i="1" dirty="0">
                <a:solidFill>
                  <a:srgbClr val="7030A0"/>
                </a:solidFill>
              </a:rPr>
            </a:br>
            <a:r>
              <a:rPr lang="en-US" b="1" i="1" dirty="0">
                <a:solidFill>
                  <a:srgbClr val="7030A0"/>
                </a:solidFill>
              </a:rPr>
              <a:t>Analysis with Programming Tools</a:t>
            </a:r>
          </a:p>
          <a:p>
            <a:r>
              <a:rPr lang="en-US" b="1" i="1" dirty="0">
                <a:solidFill>
                  <a:srgbClr val="7030A0"/>
                </a:solidFill>
              </a:rPr>
              <a:t>(AY 2018/19)</a:t>
            </a:r>
          </a:p>
          <a:p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48965" y="5410200"/>
            <a:ext cx="8093365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rgbClr val="FE920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i="1" dirty="0">
                <a:solidFill>
                  <a:srgbClr val="7030A0"/>
                </a:solidFill>
              </a:rPr>
              <a:t>Dr. Johnny Cheng</a:t>
            </a:r>
          </a:p>
        </p:txBody>
      </p:sp>
    </p:spTree>
    <p:extLst>
      <p:ext uri="{BB962C8B-B14F-4D97-AF65-F5344CB8AC3E}">
        <p14:creationId xmlns:p14="http://schemas.microsoft.com/office/powerpoint/2010/main" val="153343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if, </a:t>
            </a:r>
            <a:r>
              <a:rPr lang="en-US" dirty="0" err="1"/>
              <a:t>elif</a:t>
            </a:r>
            <a:r>
              <a:rPr lang="en-US" dirty="0"/>
              <a:t>, else Statements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see some example:</a:t>
            </a:r>
          </a:p>
          <a:p>
            <a:pPr marL="914400" indent="0">
              <a:spcBef>
                <a:spcPts val="0"/>
              </a:spcBef>
              <a:spcAft>
                <a:spcPts val="200"/>
              </a:spcAft>
              <a:buNone/>
              <a:tabLst>
                <a:tab pos="1376363" algn="l"/>
                <a:tab pos="1828800" algn="l"/>
              </a:tabLst>
            </a:pPr>
            <a:r>
              <a:rPr lang="en-US" sz="20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</a:t>
            </a: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'Bank'</a:t>
            </a:r>
          </a:p>
          <a:p>
            <a:pPr marL="914400" indent="0">
              <a:spcBef>
                <a:spcPts val="0"/>
              </a:spcBef>
              <a:spcAft>
                <a:spcPts val="200"/>
              </a:spcAft>
              <a:buNone/>
              <a:tabLst>
                <a:tab pos="1376363" algn="l"/>
                <a:tab pos="1828800" algn="l"/>
              </a:tabLst>
            </a:pP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20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</a:t>
            </a: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'Auto Shop':</a:t>
            </a:r>
          </a:p>
          <a:p>
            <a:pPr marL="914400" indent="0">
              <a:spcBef>
                <a:spcPts val="0"/>
              </a:spcBef>
              <a:spcAft>
                <a:spcPts val="200"/>
              </a:spcAft>
              <a:buNone/>
              <a:tabLst>
                <a:tab pos="1376363" algn="l"/>
                <a:tab pos="1828800" algn="l"/>
              </a:tabLst>
            </a:pP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print('Welcome to the Auto Shop!')</a:t>
            </a:r>
          </a:p>
          <a:p>
            <a:pPr marL="914400" indent="0">
              <a:spcBef>
                <a:spcPts val="0"/>
              </a:spcBef>
              <a:spcAft>
                <a:spcPts val="200"/>
              </a:spcAft>
              <a:buNone/>
              <a:tabLst>
                <a:tab pos="1376363" algn="l"/>
                <a:tab pos="1828800" algn="l"/>
              </a:tabLst>
            </a:pPr>
            <a:r>
              <a:rPr lang="en-US" sz="20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</a:t>
            </a: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'Bank':</a:t>
            </a:r>
          </a:p>
          <a:p>
            <a:pPr marL="914400" indent="0">
              <a:spcBef>
                <a:spcPts val="0"/>
              </a:spcBef>
              <a:spcAft>
                <a:spcPts val="200"/>
              </a:spcAft>
              <a:buNone/>
              <a:tabLst>
                <a:tab pos="1376363" algn="l"/>
                <a:tab pos="1828800" algn="l"/>
              </a:tabLst>
            </a:pP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print('Welcome to the bank!')</a:t>
            </a:r>
          </a:p>
          <a:p>
            <a:pPr marL="914400" indent="0">
              <a:spcBef>
                <a:spcPts val="0"/>
              </a:spcBef>
              <a:spcAft>
                <a:spcPts val="200"/>
              </a:spcAft>
              <a:buNone/>
              <a:tabLst>
                <a:tab pos="1376363" algn="l"/>
                <a:tab pos="1828800" algn="l"/>
              </a:tabLst>
            </a:pP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pPr marL="914400" indent="0">
              <a:spcBef>
                <a:spcPts val="0"/>
              </a:spcBef>
              <a:spcAft>
                <a:spcPts val="200"/>
              </a:spcAft>
              <a:buNone/>
              <a:tabLst>
                <a:tab pos="1376363" algn="l"/>
                <a:tab pos="1828800" algn="l"/>
              </a:tabLst>
            </a:pP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print('Where are you?')</a:t>
            </a:r>
            <a:endParaRPr lang="en-US" altLang="zh-TW" dirty="0">
              <a:solidFill>
                <a:srgbClr val="0B5395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3 - Program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4772" y="5181600"/>
            <a:ext cx="6215515" cy="40011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Welcome to the bank!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4772" y="4724400"/>
            <a:ext cx="100022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B5395"/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645233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Expression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76401"/>
            <a:ext cx="8246070" cy="4806696"/>
          </a:xfrm>
        </p:spPr>
        <p:txBody>
          <a:bodyPr>
            <a:normAutofit/>
          </a:bodyPr>
          <a:lstStyle/>
          <a:p>
            <a:r>
              <a:rPr lang="en-US" dirty="0"/>
              <a:t>General syntax of a </a:t>
            </a:r>
            <a:r>
              <a:rPr lang="en-US" i="1" dirty="0">
                <a:solidFill>
                  <a:srgbClr val="0B5395"/>
                </a:solidFill>
              </a:rPr>
              <a:t>conditional expression</a:t>
            </a:r>
            <a:r>
              <a:rPr lang="en-US" dirty="0"/>
              <a:t>:</a:t>
            </a:r>
          </a:p>
          <a:p>
            <a:pPr marL="914400" indent="0">
              <a:spcBef>
                <a:spcPts val="300"/>
              </a:spcBef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if condition else b</a:t>
            </a:r>
          </a:p>
          <a:p>
            <a:pPr marL="338138" indent="-331788"/>
            <a:r>
              <a:rPr lang="en-US" dirty="0"/>
              <a:t>First </a:t>
            </a:r>
            <a:r>
              <a:rPr lang="en-US" sz="24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en-US" dirty="0"/>
              <a:t> is evaluated, then either </a:t>
            </a:r>
            <a:r>
              <a:rPr lang="en-US" sz="24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/>
              <a:t> or </a:t>
            </a:r>
            <a:r>
              <a:rPr lang="en-US" sz="24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/>
              <a:t> is returned based on the Boolean value of condition.</a:t>
            </a:r>
          </a:p>
          <a:p>
            <a:pPr marL="338138" indent="-331788"/>
            <a:r>
              <a:rPr lang="en-US" dirty="0"/>
              <a:t>If </a:t>
            </a:r>
            <a:r>
              <a:rPr lang="en-US" sz="24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en-US" dirty="0"/>
              <a:t> evaluates to </a:t>
            </a:r>
            <a:r>
              <a:rPr lang="en-US" sz="24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/>
              <a:t> </a:t>
            </a:r>
            <a:r>
              <a:rPr lang="en-US" sz="24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/>
              <a:t> is returned, else </a:t>
            </a:r>
            <a:r>
              <a:rPr lang="en-US" sz="24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/>
              <a:t> is returned.</a:t>
            </a:r>
          </a:p>
          <a:p>
            <a:r>
              <a:rPr lang="en-US" dirty="0"/>
              <a:t>For example:</a:t>
            </a:r>
          </a:p>
          <a:p>
            <a:pPr marL="914400" indent="0">
              <a:spcBef>
                <a:spcPts val="300"/>
              </a:spcBef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 b = 5, 7</a:t>
            </a:r>
          </a:p>
          <a:p>
            <a:pPr marL="914400" indent="0">
              <a:spcBef>
                <a:spcPts val="300"/>
              </a:spcBef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a if a &gt; b else b</a:t>
            </a:r>
          </a:p>
          <a:p>
            <a:pPr marL="914400" indent="0">
              <a:spcBef>
                <a:spcPts val="300"/>
              </a:spcBef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print(c)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3 - Program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05600" y="5626886"/>
            <a:ext cx="1066800" cy="369332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05600" y="5190087"/>
            <a:ext cx="1067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B5395"/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879543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for Loops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while Loops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pass, break, continue Statements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range() Function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List Comprehensions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3 - Program Statements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148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Loops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0B5395"/>
                </a:solidFill>
              </a:rPr>
              <a:t>for</a:t>
            </a:r>
            <a:r>
              <a:rPr lang="en-US" dirty="0"/>
              <a:t> loop acts as an </a:t>
            </a:r>
            <a:r>
              <a:rPr lang="en-US" i="1" dirty="0">
                <a:solidFill>
                  <a:srgbClr val="0B5395"/>
                </a:solidFill>
              </a:rPr>
              <a:t>iterator</a:t>
            </a:r>
            <a:r>
              <a:rPr lang="en-US" dirty="0"/>
              <a:t> in Python</a:t>
            </a:r>
          </a:p>
          <a:p>
            <a:r>
              <a:rPr lang="en-US" dirty="0"/>
              <a:t>An iterator goes through items that are in a </a:t>
            </a:r>
            <a:r>
              <a:rPr lang="en-US" i="1" dirty="0"/>
              <a:t>sequence </a:t>
            </a:r>
            <a:r>
              <a:rPr lang="en-US" dirty="0"/>
              <a:t>or any other </a:t>
            </a:r>
            <a:r>
              <a:rPr lang="en-US" dirty="0" err="1"/>
              <a:t>iterable</a:t>
            </a:r>
            <a:r>
              <a:rPr lang="en-US" dirty="0"/>
              <a:t> item.</a:t>
            </a:r>
          </a:p>
          <a:p>
            <a:r>
              <a:rPr lang="en-US" dirty="0"/>
              <a:t>Objects that we've learned about that we can iterate over include </a:t>
            </a:r>
            <a:r>
              <a:rPr lang="en-US" i="1" dirty="0">
                <a:solidFill>
                  <a:srgbClr val="0B5395"/>
                </a:solidFill>
              </a:rPr>
              <a:t>strings</a:t>
            </a:r>
            <a:r>
              <a:rPr lang="en-US" dirty="0"/>
              <a:t>, </a:t>
            </a:r>
            <a:r>
              <a:rPr lang="en-US" i="1" dirty="0">
                <a:solidFill>
                  <a:srgbClr val="0B5395"/>
                </a:solidFill>
              </a:rPr>
              <a:t>lists</a:t>
            </a:r>
            <a:r>
              <a:rPr lang="en-US" dirty="0"/>
              <a:t>, </a:t>
            </a:r>
            <a:r>
              <a:rPr lang="en-US" i="1" dirty="0">
                <a:solidFill>
                  <a:srgbClr val="0B5395"/>
                </a:solidFill>
              </a:rPr>
              <a:t>tuples</a:t>
            </a:r>
            <a:r>
              <a:rPr lang="en-US" dirty="0"/>
              <a:t>, and </a:t>
            </a:r>
            <a:r>
              <a:rPr lang="en-US" i="1" dirty="0">
                <a:solidFill>
                  <a:srgbClr val="0B5395"/>
                </a:solidFill>
              </a:rPr>
              <a:t>dictionaries</a:t>
            </a:r>
            <a:r>
              <a:rPr lang="en-US" dirty="0"/>
              <a:t>.</a:t>
            </a:r>
          </a:p>
          <a:p>
            <a:r>
              <a:rPr lang="en-US" dirty="0"/>
              <a:t>The general format for a </a:t>
            </a:r>
            <a:r>
              <a:rPr lang="en-US" i="1" dirty="0">
                <a:solidFill>
                  <a:srgbClr val="0B5395"/>
                </a:solidFill>
              </a:rPr>
              <a:t>for</a:t>
            </a:r>
            <a:r>
              <a:rPr lang="en-US" dirty="0"/>
              <a:t> loop in Python: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statements to do stuff</a:t>
            </a:r>
          </a:p>
          <a:p>
            <a:endParaRPr lang="en-US" altLang="zh-TW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3 - Program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50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Loops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76401"/>
            <a:ext cx="8246070" cy="4806696"/>
          </a:xfrm>
        </p:spPr>
        <p:txBody>
          <a:bodyPr>
            <a:normAutofit/>
          </a:bodyPr>
          <a:lstStyle/>
          <a:p>
            <a:r>
              <a:rPr lang="en-US" dirty="0"/>
              <a:t>The following program prints all odd numbers in the list </a:t>
            </a:r>
            <a:r>
              <a:rPr lang="en-US" sz="24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num_list</a:t>
            </a:r>
            <a:r>
              <a:rPr lang="en-US" dirty="0"/>
              <a:t>: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num_list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 </a:t>
            </a: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 2 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0: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print(</a:t>
            </a: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end=" ")</a:t>
            </a:r>
          </a:p>
          <a:p>
            <a:r>
              <a:rPr lang="en-US" dirty="0"/>
              <a:t>This program prints all odd numbers in the list </a:t>
            </a:r>
            <a:r>
              <a:rPr lang="en-US" sz="24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num_list</a:t>
            </a:r>
            <a:r>
              <a:rPr lang="en-US" dirty="0"/>
              <a:t>: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list_sum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num_list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list_sum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endParaRPr lang="en-US" sz="2200" dirty="0">
              <a:solidFill>
                <a:srgbClr val="0B539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list_sum</a:t>
            </a:r>
            <a:endParaRPr lang="en-US" sz="2200" dirty="0">
              <a:solidFill>
                <a:srgbClr val="0B539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3 - Program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0" y="2838510"/>
            <a:ext cx="2929287" cy="40011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1 3 5 7 9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3519" y="4984381"/>
            <a:ext cx="2929287" cy="40011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03519" y="2362200"/>
            <a:ext cx="100022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B5395"/>
                </a:solidFill>
              </a:rPr>
              <a:t>Output: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12343" y="4528285"/>
            <a:ext cx="100022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B5395"/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023402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Loops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00201"/>
            <a:ext cx="8246070" cy="4882896"/>
          </a:xfrm>
        </p:spPr>
        <p:txBody>
          <a:bodyPr>
            <a:normAutofit/>
          </a:bodyPr>
          <a:lstStyle/>
          <a:p>
            <a:r>
              <a:rPr lang="en-US" dirty="0"/>
              <a:t>Consider the program iterates over </a:t>
            </a:r>
            <a:r>
              <a:rPr lang="en-US" sz="24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dirty="0"/>
              <a:t> / </a:t>
            </a:r>
            <a:r>
              <a:rPr lang="en-US" sz="24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US" dirty="0"/>
              <a:t> :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it-IT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 = [(2,4),(6,8),(10,12)]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it-IT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tup in li: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it-IT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print(tup)</a:t>
            </a:r>
            <a:endParaRPr lang="en-US" sz="2200" dirty="0">
              <a:solidFill>
                <a:srgbClr val="0B539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Another example on </a:t>
            </a:r>
            <a:r>
              <a:rPr lang="en-US" sz="24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dirty="0"/>
              <a:t> / </a:t>
            </a:r>
            <a:r>
              <a:rPr lang="en-US" sz="24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US" dirty="0"/>
              <a:t> :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 = [(2,4),(6,8),(10,12)]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(t1,t2) in li: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 t2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3 - Program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24600" y="2362200"/>
            <a:ext cx="1464644" cy="92333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(2, 4)</a:t>
            </a:r>
          </a:p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(6, 8)</a:t>
            </a:r>
          </a:p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(10, 12)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23798" y="1981200"/>
            <a:ext cx="100022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B5395"/>
                </a:solidFill>
              </a:rPr>
              <a:t>Output: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22996" y="4495800"/>
            <a:ext cx="1464644" cy="92333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22194" y="4114800"/>
            <a:ext cx="100022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B5395"/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923208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Loops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00201"/>
            <a:ext cx="8246070" cy="4882896"/>
          </a:xfrm>
        </p:spPr>
        <p:txBody>
          <a:bodyPr>
            <a:normAutofit/>
          </a:bodyPr>
          <a:lstStyle/>
          <a:p>
            <a:r>
              <a:rPr lang="en-US" dirty="0"/>
              <a:t>Consider the program iterates over </a:t>
            </a:r>
            <a:r>
              <a:rPr lang="en-US" sz="24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</a:t>
            </a:r>
            <a:r>
              <a:rPr lang="en-US" dirty="0"/>
              <a:t> :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{'k1':1,'k2':2,'k3':3}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item in </a:t>
            </a: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print(item)</a:t>
            </a:r>
          </a:p>
          <a:p>
            <a:endParaRPr lang="en-US" dirty="0"/>
          </a:p>
          <a:p>
            <a:r>
              <a:rPr lang="en-US" dirty="0"/>
              <a:t>Another example on </a:t>
            </a:r>
            <a:r>
              <a:rPr lang="en-US" sz="24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</a:t>
            </a:r>
            <a:r>
              <a:rPr lang="en-US" dirty="0"/>
              <a:t> :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{'k1':1,'k2':2,'k3':3}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k,v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dict.items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print("%s~%s" %(</a:t>
            </a: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k,v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3 - Program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24600" y="2362200"/>
            <a:ext cx="1464644" cy="92333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k2</a:t>
            </a:r>
          </a:p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k3</a:t>
            </a:r>
          </a:p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23798" y="1981200"/>
            <a:ext cx="100022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B5395"/>
                </a:solidFill>
              </a:rPr>
              <a:t>Output: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22996" y="4495800"/>
            <a:ext cx="1464644" cy="92333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k3~3</a:t>
            </a:r>
          </a:p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k2~2</a:t>
            </a:r>
          </a:p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k1~1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22194" y="4114800"/>
            <a:ext cx="100022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B5395"/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977196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Loops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76401"/>
            <a:ext cx="8246070" cy="4806696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sz="2200" b="1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 statement in Python is one of most general ways to perform iteration.</a:t>
            </a:r>
          </a:p>
          <a:p>
            <a:r>
              <a:rPr lang="en-US" dirty="0"/>
              <a:t>A while statement will repeatedly execute a single statement or group of statements as long as the condition is </a:t>
            </a:r>
            <a:r>
              <a:rPr lang="en-US" i="1" dirty="0">
                <a:solidFill>
                  <a:srgbClr val="0B5395"/>
                </a:solidFill>
              </a:rPr>
              <a:t>true</a:t>
            </a:r>
            <a:r>
              <a:rPr lang="en-US" dirty="0"/>
              <a:t>.</a:t>
            </a:r>
          </a:p>
          <a:p>
            <a:r>
              <a:rPr lang="en-US" dirty="0"/>
              <a:t>The general format of a </a:t>
            </a:r>
            <a:r>
              <a:rPr lang="en-US" sz="2200" b="1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 is: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 statement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code statements</a:t>
            </a:r>
          </a:p>
          <a:p>
            <a:endParaRPr lang="en-US" altLang="zh-TW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3 - Program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63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Loops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752601"/>
            <a:ext cx="8246070" cy="4730496"/>
          </a:xfrm>
        </p:spPr>
        <p:txBody>
          <a:bodyPr>
            <a:normAutofit/>
          </a:bodyPr>
          <a:lstStyle/>
          <a:p>
            <a:r>
              <a:rPr lang="en-US" dirty="0"/>
              <a:t>An example using a </a:t>
            </a:r>
            <a:r>
              <a:rPr lang="en-US" sz="2200" b="1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 loop: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pt-BR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 = 10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pt-BR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n &gt; 0: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pt-BR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print(n, end="~")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pt-BR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 -= 1</a:t>
            </a:r>
          </a:p>
          <a:p>
            <a:endParaRPr lang="en-US" altLang="zh-TW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3 - Program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4419600"/>
            <a:ext cx="3276600" cy="40011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10~9~8~7~6~5~4~3~2~1~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3919" y="4035011"/>
            <a:ext cx="100022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B5395"/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985035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pass, break, continue Statements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752601"/>
            <a:ext cx="8246070" cy="4730496"/>
          </a:xfrm>
        </p:spPr>
        <p:txBody>
          <a:bodyPr>
            <a:normAutofit/>
          </a:bodyPr>
          <a:lstStyle/>
          <a:p>
            <a:r>
              <a:rPr lang="en-US" dirty="0"/>
              <a:t>An example using </a:t>
            </a:r>
            <a:r>
              <a:rPr lang="en-US" sz="24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</a:t>
            </a:r>
            <a:r>
              <a:rPr lang="en-US" dirty="0"/>
              <a:t> statement: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letter in 'Python': 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letter == 'h':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pass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else: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print(letter, end="-")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3 - Program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4924455"/>
            <a:ext cx="2929287" cy="40011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P-y-t-o-n-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7719" y="4448145"/>
            <a:ext cx="100022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B5395"/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032257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Lessons Intended Learning Outcomes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K" dirty="0"/>
              <a:t>On completion of this lesson, students are expected to be able to:</a:t>
            </a:r>
            <a:endParaRPr lang="zh-TW" altLang="zh-HK" dirty="0"/>
          </a:p>
          <a:p>
            <a:r>
              <a:rPr lang="en-US" dirty="0"/>
              <a:t>Identify the core differences in program structure between Python and other languages;</a:t>
            </a:r>
          </a:p>
          <a:p>
            <a:r>
              <a:rPr lang="en-US" dirty="0"/>
              <a:t>Compare numbers and strings using comparison operators;</a:t>
            </a:r>
          </a:p>
          <a:p>
            <a:r>
              <a:rPr lang="en-US" dirty="0"/>
              <a:t>Implement decisions using if statements; and</a:t>
            </a:r>
          </a:p>
          <a:p>
            <a:r>
              <a:rPr lang="en-US" dirty="0"/>
              <a:t>Implement for and whole loops.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Lecture 3 - Program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954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pass, break, continue Statements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552023"/>
            <a:ext cx="8246070" cy="4931074"/>
          </a:xfrm>
        </p:spPr>
        <p:txBody>
          <a:bodyPr>
            <a:normAutofit/>
          </a:bodyPr>
          <a:lstStyle/>
          <a:p>
            <a:r>
              <a:rPr lang="en-US" dirty="0"/>
              <a:t>An example using </a:t>
            </a:r>
            <a:r>
              <a:rPr lang="en-US" sz="24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dirty="0"/>
              <a:t> and </a:t>
            </a:r>
            <a:r>
              <a:rPr lang="en-US" sz="24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r>
              <a:rPr lang="en-US" dirty="0"/>
              <a:t> statements:</a:t>
            </a:r>
          </a:p>
          <a:p>
            <a:pPr marL="914400" indent="0">
              <a:spcBef>
                <a:spcPts val="200"/>
              </a:spcBef>
              <a:buNone/>
              <a:tabLst>
                <a:tab pos="1376363" algn="l"/>
                <a:tab pos="1828800" algn="l"/>
              </a:tabLst>
            </a:pP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0</a:t>
            </a:r>
          </a:p>
          <a:p>
            <a:pPr marL="914400" indent="0">
              <a:spcBef>
                <a:spcPts val="200"/>
              </a:spcBef>
              <a:buNone/>
              <a:tabLst>
                <a:tab pos="1376363" algn="l"/>
                <a:tab pos="1828800" algn="l"/>
              </a:tabLst>
            </a:pP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x &lt; 10:</a:t>
            </a:r>
          </a:p>
          <a:p>
            <a:pPr marL="914400" indent="0">
              <a:spcBef>
                <a:spcPts val="200"/>
              </a:spcBef>
              <a:buNone/>
              <a:tabLst>
                <a:tab pos="1376363" algn="l"/>
                <a:tab pos="1828800" algn="l"/>
              </a:tabLst>
            </a:pP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x += 1</a:t>
            </a:r>
          </a:p>
          <a:p>
            <a:pPr marL="914400" indent="0">
              <a:spcBef>
                <a:spcPts val="200"/>
              </a:spcBef>
              <a:buNone/>
              <a:tabLst>
                <a:tab pos="1376363" algn="l"/>
                <a:tab pos="1828800" algn="l"/>
              </a:tabLst>
            </a:pP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x == 3:</a:t>
            </a:r>
          </a:p>
          <a:p>
            <a:pPr marL="914400" indent="0">
              <a:spcBef>
                <a:spcPts val="200"/>
              </a:spcBef>
              <a:buNone/>
              <a:tabLst>
                <a:tab pos="1376363" algn="l"/>
                <a:tab pos="1828800" algn="l"/>
              </a:tabLst>
            </a:pP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print('Breaking because x==3')</a:t>
            </a:r>
          </a:p>
          <a:p>
            <a:pPr marL="914400" indent="0">
              <a:spcBef>
                <a:spcPts val="200"/>
              </a:spcBef>
              <a:buNone/>
              <a:tabLst>
                <a:tab pos="1376363" algn="l"/>
                <a:tab pos="1828800" algn="l"/>
              </a:tabLst>
            </a:pP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break</a:t>
            </a:r>
          </a:p>
          <a:p>
            <a:pPr marL="914400" indent="0">
              <a:spcBef>
                <a:spcPts val="200"/>
              </a:spcBef>
              <a:buNone/>
              <a:tabLst>
                <a:tab pos="1376363" algn="l"/>
                <a:tab pos="1828800" algn="l"/>
              </a:tabLst>
            </a:pP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else:</a:t>
            </a:r>
          </a:p>
          <a:p>
            <a:pPr marL="914400" indent="0">
              <a:spcBef>
                <a:spcPts val="200"/>
              </a:spcBef>
              <a:buNone/>
              <a:tabLst>
                <a:tab pos="1376363" algn="l"/>
                <a:tab pos="1828800" algn="l"/>
              </a:tabLst>
            </a:pP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print('continuing...')</a:t>
            </a:r>
          </a:p>
          <a:p>
            <a:pPr marL="914400" indent="0">
              <a:spcBef>
                <a:spcPts val="200"/>
              </a:spcBef>
              <a:buNone/>
              <a:tabLst>
                <a:tab pos="1376363" algn="l"/>
                <a:tab pos="1828800" algn="l"/>
              </a:tabLst>
            </a:pP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continue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3 - Program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48028" y="5181599"/>
            <a:ext cx="3724172" cy="1015663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continuing...</a:t>
            </a:r>
          </a:p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continuing...</a:t>
            </a:r>
          </a:p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Breaking because x==3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47800" y="5181600"/>
            <a:ext cx="100022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B5395"/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836928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range() Function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range()</a:t>
            </a:r>
            <a:r>
              <a:rPr lang="en-US" dirty="0"/>
              <a:t> allows us to create a list of numbers ranging from a starting point </a:t>
            </a:r>
            <a:r>
              <a:rPr lang="en-US" i="1" dirty="0"/>
              <a:t>up to </a:t>
            </a:r>
            <a:r>
              <a:rPr lang="en-US" dirty="0"/>
              <a:t>an ending point.</a:t>
            </a:r>
          </a:p>
          <a:p>
            <a:r>
              <a:rPr lang="en-US" dirty="0"/>
              <a:t>We can also specify </a:t>
            </a:r>
            <a:r>
              <a:rPr lang="en-US" i="1" dirty="0">
                <a:solidFill>
                  <a:srgbClr val="0B5395"/>
                </a:solidFill>
              </a:rPr>
              <a:t>step size</a:t>
            </a:r>
            <a:r>
              <a:rPr lang="en-US" dirty="0"/>
              <a:t>.</a:t>
            </a:r>
          </a:p>
          <a:p>
            <a:r>
              <a:rPr lang="en-US" dirty="0"/>
              <a:t>Let’s walk through a few examples: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range(5):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end=' ')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endParaRPr lang="en-US" sz="2200" dirty="0">
              <a:solidFill>
                <a:srgbClr val="0B539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range(1,5):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end=' ')</a:t>
            </a:r>
          </a:p>
          <a:p>
            <a:endParaRPr lang="en-US" altLang="zh-TW" dirty="0">
              <a:solidFill>
                <a:srgbClr val="0B5395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3 - Program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43598" y="3779486"/>
            <a:ext cx="2286001" cy="40011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0 1 2 3 4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3597" y="3394897"/>
            <a:ext cx="106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B5395"/>
                </a:solidFill>
              </a:rPr>
              <a:t>Output: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44401" y="4953000"/>
            <a:ext cx="2286001" cy="40011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1 2 3 4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44400" y="4568411"/>
            <a:ext cx="106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B5395"/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556995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range() Function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the examples with </a:t>
            </a:r>
            <a:r>
              <a:rPr lang="en-US" i="1" dirty="0">
                <a:solidFill>
                  <a:srgbClr val="0B5395"/>
                </a:solidFill>
              </a:rPr>
              <a:t>step size </a:t>
            </a:r>
            <a:r>
              <a:rPr lang="en-US" dirty="0"/>
              <a:t>in range():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range(1,10,2):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endParaRPr lang="en-US" sz="22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endParaRPr lang="en-US" sz="22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indent="0">
              <a:spcBef>
                <a:spcPts val="0"/>
              </a:spcBef>
              <a:buNone/>
              <a:tabLst>
                <a:tab pos="1376363" algn="l"/>
                <a:tab pos="1828800" algn="l"/>
              </a:tabLst>
            </a:pPr>
            <a:endParaRPr 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indent="0">
              <a:spcBef>
                <a:spcPts val="0"/>
              </a:spcBef>
              <a:buNone/>
              <a:tabLst>
                <a:tab pos="1376363" algn="l"/>
                <a:tab pos="1828800" algn="l"/>
              </a:tabLst>
            </a:pPr>
            <a:endParaRPr 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range(10,1,-2):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altLang="zh-TW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3 - Program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32468" y="3581400"/>
            <a:ext cx="3276600" cy="40011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1 3 5 7 9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32467" y="3196811"/>
            <a:ext cx="106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B5395"/>
                </a:solidFill>
              </a:rPr>
              <a:t>Output: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32467" y="5717861"/>
            <a:ext cx="3276600" cy="40011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10 8 6 4 2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32466" y="5333272"/>
            <a:ext cx="106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B5395"/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824441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rgbClr val="0B5395"/>
                </a:solidFill>
              </a:rPr>
              <a:t>List comprehensions </a:t>
            </a:r>
            <a:r>
              <a:rPr lang="en-US" dirty="0"/>
              <a:t>allow us to build out lists using a different notation.</a:t>
            </a:r>
          </a:p>
          <a:p>
            <a:r>
              <a:rPr lang="en-US" dirty="0"/>
              <a:t>You can think of it as essentially </a:t>
            </a:r>
            <a:r>
              <a:rPr lang="en-US" i="1" dirty="0">
                <a:solidFill>
                  <a:srgbClr val="0B5395"/>
                </a:solidFill>
              </a:rPr>
              <a:t>a one line for loop </a:t>
            </a:r>
            <a:r>
              <a:rPr lang="en-US" dirty="0"/>
              <a:t>built inside of brackets.</a:t>
            </a:r>
          </a:p>
          <a:p>
            <a:r>
              <a:rPr lang="en-US" dirty="0"/>
              <a:t>For a simple example: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[x for x in 'word']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endParaRPr lang="en-US" sz="2200" dirty="0">
              <a:solidFill>
                <a:srgbClr val="0B539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['w', 'o', 'r', 'd']</a:t>
            </a:r>
            <a:endParaRPr lang="en-US" altLang="zh-TW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3 - Program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347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76401"/>
            <a:ext cx="8246070" cy="4806696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0B5395"/>
                </a:solidFill>
              </a:rPr>
              <a:t>List comprehensions </a:t>
            </a:r>
            <a:r>
              <a:rPr lang="en-US" dirty="0"/>
              <a:t>allow us to build out lists using a different notation.</a:t>
            </a:r>
          </a:p>
          <a:p>
            <a:r>
              <a:rPr lang="en-US" dirty="0"/>
              <a:t>You can think of it as essentially </a:t>
            </a:r>
            <a:r>
              <a:rPr lang="en-US" i="1" dirty="0">
                <a:solidFill>
                  <a:srgbClr val="0B5395"/>
                </a:solidFill>
              </a:rPr>
              <a:t>a one line for loop </a:t>
            </a:r>
            <a:r>
              <a:rPr lang="en-US" dirty="0"/>
              <a:t>built inside of brackets.</a:t>
            </a:r>
          </a:p>
          <a:p>
            <a:r>
              <a:rPr lang="en-US" dirty="0"/>
              <a:t>For some simple examples:</a:t>
            </a:r>
          </a:p>
          <a:p>
            <a:pPr marL="914400" indent="0">
              <a:spcBef>
                <a:spcPts val="300"/>
              </a:spcBef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[x for x in 'word']</a:t>
            </a:r>
          </a:p>
          <a:p>
            <a:pPr marL="914400" indent="0">
              <a:spcBef>
                <a:spcPts val="300"/>
              </a:spcBef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endParaRPr lang="en-US" sz="2200" dirty="0">
              <a:solidFill>
                <a:srgbClr val="0B539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indent="0">
              <a:spcBef>
                <a:spcPts val="300"/>
              </a:spcBef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['w', 'o', 'r', 'd']</a:t>
            </a:r>
          </a:p>
          <a:p>
            <a:pPr marL="914400" indent="0">
              <a:spcBef>
                <a:spcPts val="300"/>
              </a:spcBef>
              <a:buNone/>
              <a:tabLst>
                <a:tab pos="1376363" algn="l"/>
                <a:tab pos="1828800" algn="l"/>
              </a:tabLst>
            </a:pPr>
            <a:r>
              <a:rPr lang="en-US" altLang="zh-TW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altLang="zh-TW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[s**2 for s in range(10)]</a:t>
            </a:r>
          </a:p>
          <a:p>
            <a:pPr marL="914400" indent="0">
              <a:spcBef>
                <a:spcPts val="300"/>
              </a:spcBef>
              <a:buNone/>
              <a:tabLst>
                <a:tab pos="1376363" algn="l"/>
                <a:tab pos="1828800" algn="l"/>
              </a:tabLst>
            </a:pPr>
            <a:r>
              <a:rPr lang="en-US" altLang="zh-TW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endParaRPr lang="en-US" altLang="zh-TW" sz="2200" dirty="0">
              <a:solidFill>
                <a:srgbClr val="0B539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indent="0">
              <a:spcBef>
                <a:spcPts val="300"/>
              </a:spcBef>
              <a:buNone/>
              <a:tabLst>
                <a:tab pos="1376363" algn="l"/>
                <a:tab pos="1828800" algn="l"/>
              </a:tabLst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[0, 1, 4, 9, 16, 25, 36, 49, 64, 81]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3 - Program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360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more examples:</a:t>
            </a:r>
          </a:p>
          <a:p>
            <a:pPr marL="288925" indent="0">
              <a:spcBef>
                <a:spcPts val="300"/>
              </a:spcBef>
              <a:buNone/>
              <a:tabLst>
                <a:tab pos="1376363" algn="l"/>
                <a:tab pos="1828800" algn="l"/>
              </a:tabLst>
            </a:pP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[n for n in range(11) if n % 2 == 1]</a:t>
            </a:r>
          </a:p>
          <a:p>
            <a:pPr marL="288925" indent="0">
              <a:spcBef>
                <a:spcPts val="300"/>
              </a:spcBef>
              <a:buNone/>
              <a:tabLst>
                <a:tab pos="1376363" algn="l"/>
                <a:tab pos="1828800" algn="l"/>
              </a:tabLst>
            </a:pP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endParaRPr lang="en-US" sz="2000" dirty="0">
              <a:solidFill>
                <a:srgbClr val="0B539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8925" indent="0">
              <a:spcBef>
                <a:spcPts val="300"/>
              </a:spcBef>
              <a:buNone/>
              <a:tabLst>
                <a:tab pos="1376363" algn="l"/>
                <a:tab pos="1828800" algn="l"/>
              </a:tabLst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[1, 3, 5, 7, 9]</a:t>
            </a:r>
          </a:p>
          <a:p>
            <a:pPr marL="288925" indent="0">
              <a:spcBef>
                <a:spcPts val="300"/>
              </a:spcBef>
              <a:buNone/>
              <a:tabLst>
                <a:tab pos="1376363" algn="l"/>
                <a:tab pos="1828800" algn="l"/>
              </a:tabLst>
            </a:pPr>
            <a:endParaRPr lang="en-US" altLang="zh-TW" sz="2000" dirty="0">
              <a:solidFill>
                <a:srgbClr val="0B539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8925" indent="0">
              <a:spcBef>
                <a:spcPts val="300"/>
              </a:spcBef>
              <a:buNone/>
              <a:tabLst>
                <a:tab pos="1376363" algn="l"/>
                <a:tab pos="1828800" algn="l"/>
              </a:tabLst>
            </a:pPr>
            <a:r>
              <a:rPr lang="en-US" altLang="zh-TW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0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altLang="zh-TW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 n**2 for n in [n**2 for n in range(5)]]</a:t>
            </a:r>
          </a:p>
          <a:p>
            <a:pPr marL="288925" indent="0">
              <a:spcBef>
                <a:spcPts val="300"/>
              </a:spcBef>
              <a:buNone/>
              <a:tabLst>
                <a:tab pos="1376363" algn="l"/>
                <a:tab pos="1828800" algn="l"/>
              </a:tabLst>
            </a:pPr>
            <a:r>
              <a:rPr lang="en-US" altLang="zh-TW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0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endParaRPr lang="en-US" altLang="zh-TW" sz="2000" dirty="0">
              <a:solidFill>
                <a:srgbClr val="0B539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8925" indent="0">
              <a:spcBef>
                <a:spcPts val="300"/>
              </a:spcBef>
              <a:buNone/>
              <a:tabLst>
                <a:tab pos="1376363" algn="l"/>
                <a:tab pos="1828800" algn="l"/>
              </a:tabLst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[0, 1, 16, 81, 256]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3 - Program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73461" y="469460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[0, 1, 4, 9, 16]</a:t>
            </a:r>
          </a:p>
        </p:txBody>
      </p:sp>
      <p:sp>
        <p:nvSpPr>
          <p:cNvPr id="7" name="Left Brace 6"/>
          <p:cNvSpPr/>
          <p:nvPr/>
        </p:nvSpPr>
        <p:spPr>
          <a:xfrm rot="16200000">
            <a:off x="5948490" y="2663531"/>
            <a:ext cx="371220" cy="3276600"/>
          </a:xfrm>
          <a:prstGeom prst="leftBrace">
            <a:avLst/>
          </a:prstGeom>
          <a:ln w="190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4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578507"/>
            <a:ext cx="6180131" cy="4984093"/>
          </a:xfrm>
        </p:spPr>
        <p:txBody>
          <a:bodyPr>
            <a:normAutofit/>
          </a:bodyPr>
          <a:lstStyle/>
          <a:p>
            <a:r>
              <a:rPr lang="en-US" sz="4400" dirty="0"/>
              <a:t>Self Study Guide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3 - Program Statements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61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</a:t>
            </a:r>
            <a:r>
              <a:rPr lang="en-US"/>
              <a:t>Study Guide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8138" indent="-338138"/>
            <a:r>
              <a:rPr lang="en-US" altLang="zh-HK" dirty="0">
                <a:ea typeface="新細明體" pitchFamily="18" charset="-120"/>
              </a:rPr>
              <a:t>Reference</a:t>
            </a:r>
          </a:p>
          <a:p>
            <a:pPr marL="338138" indent="0">
              <a:buNone/>
            </a:pPr>
            <a:r>
              <a:rPr lang="en-US" altLang="zh-HK" sz="2400" dirty="0">
                <a:ea typeface="新細明體" pitchFamily="18" charset="-120"/>
              </a:rPr>
              <a:t>Tony Gaddis (2018). </a:t>
            </a:r>
            <a:r>
              <a:rPr lang="en-US" altLang="zh-HK" sz="2400" b="1" i="1" dirty="0">
                <a:solidFill>
                  <a:srgbClr val="0D17D5"/>
                </a:solidFill>
                <a:ea typeface="新細明體" pitchFamily="18" charset="-120"/>
              </a:rPr>
              <a:t>Starting Out with Python</a:t>
            </a:r>
            <a:r>
              <a:rPr lang="en-US" altLang="zh-HK" sz="2400" dirty="0">
                <a:ea typeface="新細明體" pitchFamily="18" charset="-120"/>
              </a:rPr>
              <a:t>, 4th ed., Pearson.</a:t>
            </a:r>
          </a:p>
          <a:p>
            <a:pPr marL="338138" indent="0">
              <a:spcBef>
                <a:spcPts val="0"/>
              </a:spcBef>
              <a:buNone/>
            </a:pPr>
            <a:r>
              <a:rPr lang="en-US" sz="2400" dirty="0"/>
              <a:t>(</a:t>
            </a:r>
            <a:r>
              <a:rPr lang="en-US" sz="2400" dirty="0">
                <a:solidFill>
                  <a:srgbClr val="0070C0"/>
                </a:solidFill>
              </a:rPr>
              <a:t>Read Ch. 3, 4</a:t>
            </a:r>
            <a:r>
              <a:rPr lang="en-US" sz="2400" dirty="0"/>
              <a:t>)</a:t>
            </a:r>
          </a:p>
          <a:p>
            <a:pPr>
              <a:spcBef>
                <a:spcPts val="0"/>
              </a:spcBef>
            </a:pPr>
            <a:endParaRPr lang="en-US" altLang="zh-HK" dirty="0">
              <a:ea typeface="新細明體" pitchFamily="18" charset="-120"/>
            </a:endParaRPr>
          </a:p>
          <a:p>
            <a:pPr>
              <a:spcBef>
                <a:spcPts val="0"/>
              </a:spcBef>
            </a:pPr>
            <a:r>
              <a:rPr lang="en-US" altLang="zh-HK" dirty="0">
                <a:ea typeface="新細明體" pitchFamily="18" charset="-120"/>
              </a:rPr>
              <a:t>Python Official Website</a:t>
            </a:r>
          </a:p>
          <a:p>
            <a:pPr marL="338138" lvl="1" indent="0">
              <a:buNone/>
            </a:pPr>
            <a:r>
              <a:rPr lang="en-US" altLang="zh-HK" sz="2200" dirty="0">
                <a:ea typeface="新細明體" pitchFamily="18" charset="-120"/>
                <a:hlinkClick r:id="rId2"/>
              </a:rPr>
              <a:t>http://www.python.org</a:t>
            </a:r>
            <a:r>
              <a:rPr lang="en-US" altLang="zh-HK" dirty="0">
                <a:ea typeface="新細明體" pitchFamily="18" charset="-120"/>
              </a:rPr>
              <a:t>	</a:t>
            </a:r>
            <a:endParaRPr lang="en-US" altLang="zh-HK" dirty="0"/>
          </a:p>
          <a:p>
            <a:pPr>
              <a:spcBef>
                <a:spcPts val="0"/>
              </a:spcBef>
            </a:pPr>
            <a:endParaRPr lang="en-US" altLang="zh-HK" dirty="0">
              <a:ea typeface="新細明體" pitchFamily="18" charset="-120"/>
            </a:endParaRPr>
          </a:p>
          <a:p>
            <a:pPr>
              <a:spcBef>
                <a:spcPts val="0"/>
              </a:spcBef>
            </a:pPr>
            <a:r>
              <a:rPr lang="en-US" altLang="zh-HK" dirty="0">
                <a:ea typeface="新細明體" pitchFamily="18" charset="-120"/>
              </a:rPr>
              <a:t>Python Documentation</a:t>
            </a:r>
          </a:p>
          <a:p>
            <a:pPr marL="338138" lvl="1" indent="0">
              <a:buNone/>
            </a:pPr>
            <a:r>
              <a:rPr lang="en-US" altLang="zh-HK" sz="2200" dirty="0">
                <a:ea typeface="新細明體" pitchFamily="18" charset="-120"/>
                <a:hlinkClick r:id="rId3"/>
              </a:rPr>
              <a:t>https://docs.python.org/3.7/</a:t>
            </a:r>
            <a:endParaRPr lang="en-US" dirty="0"/>
          </a:p>
          <a:p>
            <a:pPr marL="0" lvl="1" indent="0">
              <a:buNone/>
            </a:pPr>
            <a:endParaRPr lang="en-US" altLang="zh-HK" sz="2200" dirty="0">
              <a:ea typeface="新細明體" pitchFamily="18" charset="-120"/>
            </a:endParaRP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3 - Program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Introduction to Python Statements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Indentation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3 - Program Statements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640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Python Statements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00201"/>
            <a:ext cx="8246070" cy="4882896"/>
          </a:xfrm>
        </p:spPr>
        <p:txBody>
          <a:bodyPr>
            <a:normAutofit/>
          </a:bodyPr>
          <a:lstStyle/>
          <a:p>
            <a:r>
              <a:rPr lang="en-US" dirty="0"/>
              <a:t>In this lecture we will be doing a quick overview of </a:t>
            </a:r>
            <a:r>
              <a:rPr lang="en-US" i="1" dirty="0">
                <a:solidFill>
                  <a:srgbClr val="0070C0"/>
                </a:solidFill>
              </a:rPr>
              <a:t>Python Statements</a:t>
            </a:r>
            <a:r>
              <a:rPr lang="en-US" dirty="0"/>
              <a:t>. </a:t>
            </a:r>
          </a:p>
          <a:p>
            <a:r>
              <a:rPr lang="en-US" dirty="0"/>
              <a:t>This lecture will emphasize differences between Python and other languages such as Java.</a:t>
            </a:r>
          </a:p>
          <a:p>
            <a:r>
              <a:rPr lang="en-US" altLang="zh-TW" dirty="0"/>
              <a:t>Consider the two versions of statements: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3 - Program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4483011"/>
            <a:ext cx="2971800" cy="1200329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(a&gt;b) {</a:t>
            </a:r>
          </a:p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a = 2;</a:t>
            </a:r>
          </a:p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b = 4;</a:t>
            </a:r>
          </a:p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4483010"/>
            <a:ext cx="2971800" cy="1200329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a&gt;b:</a:t>
            </a:r>
          </a:p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a = 2</a:t>
            </a:r>
          </a:p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b = 4</a:t>
            </a:r>
          </a:p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4016186"/>
            <a:ext cx="114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B5395"/>
                </a:solidFill>
              </a:rPr>
              <a:t>Version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15000" y="4016186"/>
            <a:ext cx="114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B5395"/>
                </a:solidFill>
              </a:rPr>
              <a:t>Version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02556" y="5903101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C00000"/>
                </a:solidFill>
              </a:rPr>
              <a:t>Which one is more readable?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Python Statements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You'll notice that Python (Version 2) is less cluttered and much more readable than the first version.</a:t>
            </a:r>
          </a:p>
          <a:p>
            <a:r>
              <a:rPr lang="en-US" dirty="0"/>
              <a:t>How does Python manage this?</a:t>
            </a:r>
          </a:p>
          <a:p>
            <a:r>
              <a:rPr lang="en-US" dirty="0"/>
              <a:t>Let's walk through the main differences:</a:t>
            </a:r>
          </a:p>
          <a:p>
            <a:pPr marL="682625" lvl="1" indent="-393700">
              <a:buSzPct val="90000"/>
              <a:buFont typeface="+mj-lt"/>
              <a:buAutoNum type="arabicPeriod"/>
            </a:pPr>
            <a:r>
              <a:rPr lang="en-US" dirty="0"/>
              <a:t>Python gets rid of () and {} by incorporating two main factors: a </a:t>
            </a:r>
            <a:r>
              <a:rPr lang="en-US" i="1" dirty="0">
                <a:solidFill>
                  <a:srgbClr val="0B5395"/>
                </a:solidFill>
              </a:rPr>
              <a:t>colon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>
                <a:solidFill>
                  <a:srgbClr val="0B5395"/>
                </a:solidFill>
              </a:rPr>
              <a:t>whitespace</a:t>
            </a:r>
            <a:r>
              <a:rPr lang="en-US" dirty="0"/>
              <a:t>.</a:t>
            </a:r>
          </a:p>
          <a:p>
            <a:pPr marL="679450" lvl="1" indent="0">
              <a:buNone/>
            </a:pPr>
            <a:r>
              <a:rPr lang="en-US" dirty="0"/>
              <a:t>The statement is ended with a colon, and whitespace is used (indentation) to describe what takes place in case of the statement.</a:t>
            </a:r>
          </a:p>
          <a:p>
            <a:pPr marL="682625" lvl="1" indent="-393700">
              <a:buSzPct val="90000"/>
              <a:buFont typeface="+mj-lt"/>
              <a:buAutoNum type="arabicPeriod" startAt="2"/>
            </a:pPr>
            <a:r>
              <a:rPr lang="en-US" dirty="0"/>
              <a:t>Another major difference is the </a:t>
            </a:r>
            <a:r>
              <a:rPr lang="en-US" i="1" dirty="0">
                <a:solidFill>
                  <a:srgbClr val="0B5395"/>
                </a:solidFill>
              </a:rPr>
              <a:t>lack of semicolons </a:t>
            </a:r>
            <a:r>
              <a:rPr lang="en-US" dirty="0"/>
              <a:t>in Python.</a:t>
            </a:r>
            <a:endParaRPr lang="en-US" altLang="zh-TW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3 - Program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250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Indentation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76401"/>
            <a:ext cx="8246070" cy="4806696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Consider </a:t>
            </a:r>
            <a:r>
              <a:rPr lang="en-US" dirty="0"/>
              <a:t>some pseudo-code to indicate the use of </a:t>
            </a:r>
            <a:r>
              <a:rPr lang="en-US" i="1" dirty="0">
                <a:solidFill>
                  <a:srgbClr val="0B5395"/>
                </a:solidFill>
              </a:rPr>
              <a:t>whitespace</a:t>
            </a:r>
            <a:r>
              <a:rPr lang="en-US" dirty="0"/>
              <a:t> and </a:t>
            </a:r>
            <a:r>
              <a:rPr lang="en-US" i="1" dirty="0">
                <a:solidFill>
                  <a:srgbClr val="0B5395"/>
                </a:solidFill>
              </a:rPr>
              <a:t>indentation</a:t>
            </a:r>
            <a:r>
              <a:rPr lang="en-US" dirty="0"/>
              <a:t> in Python: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dirty="0"/>
              <a:t>Note how Python is so heavily driven by code indentation and whitespace.</a:t>
            </a:r>
          </a:p>
          <a:p>
            <a:r>
              <a:rPr lang="en-US" dirty="0"/>
              <a:t>This means that </a:t>
            </a:r>
            <a:r>
              <a:rPr lang="en-US" i="1" dirty="0">
                <a:solidFill>
                  <a:srgbClr val="0B5395"/>
                </a:solidFill>
              </a:rPr>
              <a:t>code readability </a:t>
            </a:r>
            <a:r>
              <a:rPr lang="en-US" dirty="0"/>
              <a:t>is a core part of the design of the Python language.</a:t>
            </a:r>
            <a:endParaRPr lang="en-US" altLang="zh-TW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3 - Program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4668" y="2893846"/>
            <a:ext cx="3631132" cy="1323439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if (x)</a:t>
            </a:r>
          </a:p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if(y)</a:t>
            </a:r>
          </a:p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code‐statement;</a:t>
            </a:r>
          </a:p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else</a:t>
            </a:r>
          </a:p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another‐code‐statement;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8200" y="2896112"/>
            <a:ext cx="3630168" cy="132588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if x:</a:t>
            </a:r>
          </a:p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if y:</a:t>
            </a:r>
          </a:p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code‐statement</a:t>
            </a:r>
          </a:p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else:</a:t>
            </a:r>
          </a:p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another‐code‐statement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27734" y="2431101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B5395"/>
                </a:solidFill>
              </a:rPr>
              <a:t>Other Languages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85448" y="2425267"/>
            <a:ext cx="114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B5395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72800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Comparison Operators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if, </a:t>
            </a:r>
            <a:r>
              <a:rPr lang="en-US" dirty="0" err="1"/>
              <a:t>elif</a:t>
            </a:r>
            <a:r>
              <a:rPr lang="en-US" dirty="0"/>
              <a:t>, else Statements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Conditional Expression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3 - Program Statements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863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 Operators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3 - Program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89663"/>
              </p:ext>
            </p:extLst>
          </p:nvPr>
        </p:nvGraphicFramePr>
        <p:xfrm>
          <a:off x="800100" y="2614573"/>
          <a:ext cx="7543800" cy="303281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229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7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5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325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Operator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Description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Example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25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==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Euqal to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(a == b) is not true.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25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!=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Not Equal to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(a != b) is true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25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&gt;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Greater than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(a &gt; b) is not true.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25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&lt;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Less than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(a &lt; b) is true.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25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&gt;=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Greater than or equal to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(a &gt;= b) is not true.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25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&lt;=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Less than or equal to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(a &lt;= b) is true.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Cloud Callout 2"/>
          <p:cNvSpPr/>
          <p:nvPr/>
        </p:nvSpPr>
        <p:spPr>
          <a:xfrm>
            <a:off x="6172200" y="1524000"/>
            <a:ext cx="2171700" cy="1320979"/>
          </a:xfrm>
          <a:prstGeom prst="cloudCallout">
            <a:avLst>
              <a:gd name="adj1" fmla="val -58389"/>
              <a:gd name="adj2" fmla="val 67569"/>
            </a:avLst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B5395"/>
                </a:solidFill>
              </a:rPr>
              <a:t>Assume</a:t>
            </a:r>
          </a:p>
          <a:p>
            <a:pPr algn="ctr"/>
            <a:r>
              <a:rPr lang="en-US" sz="2000" dirty="0">
                <a:solidFill>
                  <a:srgbClr val="0B5395"/>
                </a:solidFill>
              </a:rPr>
              <a:t>a = 1</a:t>
            </a:r>
          </a:p>
          <a:p>
            <a:pPr algn="ctr"/>
            <a:r>
              <a:rPr lang="en-US" sz="2000" dirty="0">
                <a:solidFill>
                  <a:srgbClr val="0B5395"/>
                </a:solidFill>
              </a:rPr>
              <a:t>b = 2</a:t>
            </a:r>
          </a:p>
        </p:txBody>
      </p:sp>
    </p:spTree>
    <p:extLst>
      <p:ext uri="{BB962C8B-B14F-4D97-AF65-F5344CB8AC3E}">
        <p14:creationId xmlns:p14="http://schemas.microsoft.com/office/powerpoint/2010/main" val="3818523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if, </a:t>
            </a:r>
            <a:r>
              <a:rPr lang="en-US" dirty="0" err="1"/>
              <a:t>elif</a:t>
            </a:r>
            <a:r>
              <a:rPr lang="en-US" dirty="0"/>
              <a:t>, else Statements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/>
              <a:t> Statements in Python allows us to tell the computer to perform alternative actions based on a certain set of results.</a:t>
            </a:r>
          </a:p>
          <a:p>
            <a:r>
              <a:rPr lang="en-US" dirty="0"/>
              <a:t>The syntax format for </a:t>
            </a:r>
            <a:r>
              <a:rPr lang="en-US" sz="2200" b="1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/>
              <a:t> statements: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case1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perform action1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case2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perform action2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perform action 3</a:t>
            </a:r>
          </a:p>
          <a:p>
            <a:endParaRPr lang="en-US" altLang="zh-TW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3 - Program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046500"/>
      </p:ext>
    </p:extLst>
  </p:cSld>
  <p:clrMapOvr>
    <a:masterClrMapping/>
  </p:clrMapOvr>
</p:sld>
</file>

<file path=ppt/theme/theme1.xml><?xml version="1.0" encoding="utf-8"?>
<a:theme xmlns:a="http://schemas.openxmlformats.org/drawingml/2006/main" name="DataScience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P4869_Lect_03_Program_Statements" id="{DBC06190-3827-4255-B054-072A029C875A}" vid="{7A17754C-ED4C-47FC-A658-3433EF1F0C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1141</TotalTime>
  <Words>1659</Words>
  <Application>Microsoft Office PowerPoint</Application>
  <PresentationFormat>On-screen Show (4:3)</PresentationFormat>
  <Paragraphs>364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新細明體</vt:lpstr>
      <vt:lpstr>Arial</vt:lpstr>
      <vt:lpstr>Calibri</vt:lpstr>
      <vt:lpstr>Cambria</vt:lpstr>
      <vt:lpstr>Consolas</vt:lpstr>
      <vt:lpstr>Webdings</vt:lpstr>
      <vt:lpstr>DataScience_Template</vt:lpstr>
      <vt:lpstr>Lecture 3 Program Statements</vt:lpstr>
      <vt:lpstr>Lessons Intended Learning Outcomes</vt:lpstr>
      <vt:lpstr>Introduction</vt:lpstr>
      <vt:lpstr>Introduction to Python Statements</vt:lpstr>
      <vt:lpstr>Introduction to Python Statements (cont.)</vt:lpstr>
      <vt:lpstr>Indentation</vt:lpstr>
      <vt:lpstr>Decision Statements</vt:lpstr>
      <vt:lpstr>Comparison Operators</vt:lpstr>
      <vt:lpstr>if, elif, else Statements</vt:lpstr>
      <vt:lpstr>if, elif, else Statements (cont.)</vt:lpstr>
      <vt:lpstr>Conditional Expression</vt:lpstr>
      <vt:lpstr>Loop Statements</vt:lpstr>
      <vt:lpstr>for Loops</vt:lpstr>
      <vt:lpstr>for Loops (cont.)</vt:lpstr>
      <vt:lpstr>for Loops (cont.)</vt:lpstr>
      <vt:lpstr>for Loops (cont.)</vt:lpstr>
      <vt:lpstr>while Loops</vt:lpstr>
      <vt:lpstr>while Loops (cont.)</vt:lpstr>
      <vt:lpstr>pass, break, continue Statements</vt:lpstr>
      <vt:lpstr>pass, break, continue Statements (cont.)</vt:lpstr>
      <vt:lpstr>range() Function</vt:lpstr>
      <vt:lpstr>range() Function (cont.)</vt:lpstr>
      <vt:lpstr>List Comprehensions</vt:lpstr>
      <vt:lpstr>List Comprehensions</vt:lpstr>
      <vt:lpstr>List Comprehensions (cont.)</vt:lpstr>
      <vt:lpstr>Self Study Guide</vt:lpstr>
      <vt:lpstr>Self Study Guide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ITP4869 - Analysis with Programming Tools</dc:title>
  <dc:creator>Dr. Johnny Cheng</dc:creator>
  <cp:lastModifiedBy>CHENG WING FAT JOHNNY</cp:lastModifiedBy>
  <cp:revision>140</cp:revision>
  <dcterms:created xsi:type="dcterms:W3CDTF">2012-06-26T01:15:45Z</dcterms:created>
  <dcterms:modified xsi:type="dcterms:W3CDTF">2019-05-22T03:38:30Z</dcterms:modified>
</cp:coreProperties>
</file>