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44"/>
  </p:notesMasterIdLst>
  <p:sldIdLst>
    <p:sldId id="354" r:id="rId2"/>
    <p:sldId id="310" r:id="rId3"/>
    <p:sldId id="356" r:id="rId4"/>
    <p:sldId id="312" r:id="rId5"/>
    <p:sldId id="355" r:id="rId6"/>
    <p:sldId id="330" r:id="rId7"/>
    <p:sldId id="331" r:id="rId8"/>
    <p:sldId id="314" r:id="rId9"/>
    <p:sldId id="31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15" r:id="rId19"/>
    <p:sldId id="316" r:id="rId20"/>
    <p:sldId id="340" r:id="rId21"/>
    <p:sldId id="341" r:id="rId22"/>
    <p:sldId id="342" r:id="rId23"/>
    <p:sldId id="360" r:id="rId24"/>
    <p:sldId id="357" r:id="rId25"/>
    <p:sldId id="343" r:id="rId26"/>
    <p:sldId id="344" r:id="rId27"/>
    <p:sldId id="345" r:id="rId28"/>
    <p:sldId id="346" r:id="rId29"/>
    <p:sldId id="358" r:id="rId30"/>
    <p:sldId id="323" r:id="rId31"/>
    <p:sldId id="324" r:id="rId32"/>
    <p:sldId id="347" r:id="rId33"/>
    <p:sldId id="348" r:id="rId34"/>
    <p:sldId id="359" r:id="rId35"/>
    <p:sldId id="350" r:id="rId36"/>
    <p:sldId id="329" r:id="rId37"/>
    <p:sldId id="352" r:id="rId38"/>
    <p:sldId id="328" r:id="rId39"/>
    <p:sldId id="349" r:id="rId40"/>
    <p:sldId id="351" r:id="rId41"/>
    <p:sldId id="353" r:id="rId42"/>
    <p:sldId id="309" r:id="rId4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2" autoAdjust="0"/>
    <p:restoredTop sz="94624" autoAdjust="0"/>
  </p:normalViewPr>
  <p:slideViewPr>
    <p:cSldViewPr>
      <p:cViewPr varScale="1">
        <p:scale>
          <a:sx n="75" d="100"/>
          <a:sy n="75" d="100"/>
        </p:scale>
        <p:origin x="8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7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8200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index.html" TargetMode="External"/><Relationship Id="rId2" Type="http://schemas.openxmlformats.org/officeDocument/2006/relationships/hyperlink" Target="http://pandas.pydata.org/pandas-docs/stable/ap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70C0"/>
                </a:solidFill>
              </a:rPr>
              <a:t>Lecture 9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Aggregation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D5E75-DBD2-4B84-9CB6-1ED882B8B873}"/>
              </a:ext>
            </a:extLst>
          </p:cNvPr>
          <p:cNvSpPr/>
          <p:nvPr/>
        </p:nvSpPr>
        <p:spPr>
          <a:xfrm>
            <a:off x="0" y="2209800"/>
            <a:ext cx="9144000" cy="1752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10464EE-82FB-49C7-A067-28BDDF3C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6" y="2362200"/>
            <a:ext cx="8093365" cy="1600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</p:txBody>
      </p:sp>
    </p:spTree>
    <p:extLst>
      <p:ext uri="{BB962C8B-B14F-4D97-AF65-F5344CB8AC3E}">
        <p14:creationId xmlns:p14="http://schemas.microsoft.com/office/powerpoint/2010/main" val="10920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use group keys that are series as well: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cities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(['NY','LA','LA','NY','NY'])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month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Jan','Feb','Jan','Feb','Jan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['data1'].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cities,month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]).mean()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Feb    1.083685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Jan    0.303349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Feb   -1.107238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Jan   -0.354869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data1,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09A904-D24E-4461-994F-64DF434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73280B3-73EF-4824-9805-D8DF4833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9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can also pass column names as group keys: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('key1').mean()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data1   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                 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 0.675050 -0.795101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 -0.401945  1.262600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   -0.976152  1.703181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(['key1','key2']).mean()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data1     data2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key1s key2                   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alpha  0.266415 -2.132725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beta   1.083685  0.542522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 alpha  0.303349 -0.225276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beta  -1.107238  2.750476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   alpha -0.976152  1.703181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261982-F914-4CD1-94F9-362E5BD2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4572947-07C7-40F4-9ED2-0AA561FC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Another useful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 method is getting the group sizes: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(['key1']).size()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   1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(['key2']).size()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 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beta     2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4B406A-C329-4827-8187-53CF8415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935EFB-A5E5-48A5-8C20-51CA2763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800" dirty="0"/>
              <a:t>We can also iterate over groups: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name, group in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('key1'):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print("This is the %s group" %name)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print(group, '\n')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the X group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    X  alpha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    X   beta 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the Y group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0.303349 -0.225276    Y  alpha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3 -1.107238  2.750476    Y   beta 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the Z group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4 -0.976152  1.703181    Z  alpha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6F916-7BA9-4768-BA37-CAD4D50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2C8C12-95C0-4045-B3BE-3108ED01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0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4200" dirty="0"/>
              <a:t>Iterate with multiple keys:</a:t>
            </a:r>
          </a:p>
          <a:p>
            <a:pPr marL="914400" lvl="1" indent="-12700">
              <a:buNone/>
            </a:pPr>
            <a:r>
              <a:rPr lang="en-US" altLang="zh-TW" sz="29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for (key1,key2), group in </a:t>
            </a:r>
            <a:r>
              <a:rPr lang="en-US" altLang="zh-TW" sz="29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29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(['key1','key2']):</a:t>
            </a:r>
          </a:p>
          <a:p>
            <a:pPr marL="914400" lvl="1" indent="-12700">
              <a:buNone/>
            </a:pPr>
            <a:r>
              <a:rPr lang="en-US" altLang="zh-TW" sz="29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print("Key1 = %s Key2 = %s" %(key1,key2))</a:t>
            </a:r>
          </a:p>
          <a:p>
            <a:pPr marL="914400" lvl="1" indent="-12700">
              <a:buNone/>
            </a:pPr>
            <a:r>
              <a:rPr lang="en-US" altLang="zh-TW" sz="29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print(group, '\n')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X Key2 = alpha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    X  alpha </a:t>
            </a:r>
          </a:p>
          <a:p>
            <a:pPr marL="914400" lvl="1" indent="-12700">
              <a:buNone/>
            </a:pPr>
            <a:endParaRPr lang="en-US" altLang="zh-TW" sz="2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X Key2 = beta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key2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    X  beta </a:t>
            </a:r>
          </a:p>
          <a:p>
            <a:pPr marL="914400" lvl="1" indent="-12700">
              <a:buNone/>
            </a:pPr>
            <a:endParaRPr lang="en-US" altLang="zh-TW" sz="2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Y Key2 = alpha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0.303349 -0.225276    Y  alpha </a:t>
            </a:r>
          </a:p>
          <a:p>
            <a:pPr marL="914400" lvl="1" indent="-12700">
              <a:buNone/>
            </a:pPr>
            <a:endParaRPr lang="en-US" altLang="zh-TW" sz="2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Y Key2 = beta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key2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3 -1.107238  2.750476    Y  beta </a:t>
            </a:r>
          </a:p>
          <a:p>
            <a:pPr marL="914400" lvl="1" indent="-12700">
              <a:buNone/>
            </a:pPr>
            <a:endParaRPr lang="en-US" altLang="zh-TW" sz="2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= Z Key2 = alpha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2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4 -0.976152  1.703181    Z  alpha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A4E618-9A2C-48DF-B385-2C38FDF1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9BA12B-5625-49D1-A9EF-677D82CE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 possibly useful tactic is creating a dictionary of the data pieces: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('key1')))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['X']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    X  alpha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    X  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1" y="4038600"/>
            <a:ext cx="4724400" cy="230832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group_dict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{'Z':       data1     data2 key1   key2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4 -0.976152  1.703181    Z  alpha, 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'Y':       data1     data2 key1   key2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0.303349 -0.225276    Y  alpha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3 -1.107238  2.750476    Y   beta, 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'X':       data1     data2 key1   key2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    X  alpha</a:t>
            </a:r>
          </a:p>
          <a:p>
            <a:pPr marL="12700" lvl="1" indent="-12700">
              <a:buClr>
                <a:schemeClr val="accent1"/>
              </a:buClr>
              <a:buSzPct val="85000"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    X   beta }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10CAB-148A-4F70-B0E2-281B9830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EB8A278-D053-4239-8684-C51071C6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By default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 groups on axis=0 (rows), but we can group on any of the axes.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group the columns by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df.dtypes</a:t>
            </a:r>
            <a:endParaRPr lang="en-US" altLang="zh-TW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   float64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   float64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     object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      object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036E48-0159-471C-B127-9F58DB50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72361F-4645-4299-BC9A-88D21D0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group2 =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df.groupby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df.dtypes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axis=1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(list(group2))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('O'):   key1   key2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X  alpha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X   beta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Y  alpha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Y   beta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Z  alpha, </a:t>
            </a:r>
          </a:p>
          <a:p>
            <a:pPr marL="914400" lvl="1" indent="-12700">
              <a:buNone/>
            </a:pP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('float64'):       data1     data2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0.303349 -0.225276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3 -1.107238  2.750476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4 -0.976152  1.703181}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EA798-C3A5-4C2B-801C-38F109EA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E18A97-2EE0-4B8E-A9D9-631886F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4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use dictionary or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altLang="zh-TW" dirty="0"/>
              <a:t> with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Consider the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animals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(16).reshape(4, 4),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columns=['W', 'X', 'Y', 'Z'],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index=['Dog', 'Cat', 'Bird', 'Mouse'])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animals.loc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[1:2, ['W', 'Y']]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animals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W   X     Y   Z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     0.0   1   2.0  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 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5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    8.0   9  10.0  11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  12.0  13  14.0 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E01F90-3A6A-4A37-8433-24866350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FCA5A20-5870-4BD4-B99B-306E49DF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2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199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make a dictionary with behavior values in it: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behavior_map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{'W': 'good', 'X': 'bad', 'Y': 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good','Z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'bad'}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Then we can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 using this mapping and apply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zh-TW" dirty="0"/>
              <a:t> operation: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animal_col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behavior_map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axis=1)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animal_col.sum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bad  good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     4.0   2.0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   12.0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   20.0  18.0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  28.0  26.0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438900" y="4495800"/>
            <a:ext cx="2133600" cy="990600"/>
          </a:xfrm>
          <a:prstGeom prst="cloudCallout">
            <a:avLst>
              <a:gd name="adj1" fmla="val 28178"/>
              <a:gd name="adj2" fmla="val -91624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err="1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groupby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column values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114800" y="5349875"/>
            <a:ext cx="2590800" cy="990600"/>
          </a:xfrm>
          <a:prstGeom prst="cloudCallout">
            <a:avLst>
              <a:gd name="adj1" fmla="val -62470"/>
              <a:gd name="adj2" fmla="val -4736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[Bird][good] = [Bird][W] + [Bird][Y]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547E76-F8C5-401E-B508-EB82DF23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DBFD1C-BEBB-4A82-9B45-B1B2E430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Identify the operations in data aggregation.</a:t>
            </a:r>
          </a:p>
          <a:p>
            <a:r>
              <a:rPr lang="en-US" altLang="zh-HK" dirty="0"/>
              <a:t>Compute group summary statistics.</a:t>
            </a:r>
          </a:p>
          <a:p>
            <a:r>
              <a:rPr lang="en-US" dirty="0"/>
              <a:t>Apply group-wise transformations.</a:t>
            </a:r>
          </a:p>
          <a:p>
            <a:r>
              <a:rPr lang="en-US" dirty="0"/>
              <a:t>Compute pivot tables and cross-tabulation.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BB87DE-4DF6-433D-90BF-44C70823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A8342B-CE25-48C0-81DE-57A53C8F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87502"/>
            <a:ext cx="8229600" cy="4768849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try it with a 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altLang="zh-TW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behav_series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behavior_map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behav_series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   good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 bad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 good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    bad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Now we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2600" dirty="0"/>
              <a:t> the Series: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animals.groupby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behav_series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axis=1).count()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bad  good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      2 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     2     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Bird     2     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    2    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3D958E-614B-4FE4-A1EB-67CCE31A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334B2D3-0735-4956-9ACC-F535E52A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6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5" y="1598292"/>
            <a:ext cx="8229600" cy="4878708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can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2600" dirty="0"/>
              <a:t> the length of the animal names:</a:t>
            </a:r>
            <a:endParaRPr lang="en-US" altLang="zh-TW" sz="30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animals.groupby(len).sum()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   X     Y   Z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3   0.0   6   2.0  10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4   8.0   9  10.0  11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5  12.0  13  14.0  15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can also mix functions with arrays, </a:t>
            </a:r>
            <a:r>
              <a:rPr lang="en-US" altLang="zh-TW" sz="2600" dirty="0" err="1"/>
              <a:t>dicts</a:t>
            </a:r>
            <a:r>
              <a:rPr lang="en-US" altLang="zh-TW" sz="2600" dirty="0"/>
              <a:t>, and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altLang="zh-TW" sz="2600" dirty="0"/>
              <a:t> for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2600" dirty="0"/>
              <a:t> methods: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keys = ['A', 'B', 'A', 'B']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animals.groupby([len, keys]).max()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  X     Y   Z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A   0.0   1   2.0   3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 NaN   5   NaN   7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A   8.0   9  10.0  11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B  12.0  13  14.0  15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1BE831-35A1-492F-8842-9BA2CA88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31B3069-C342-4582-B249-0ADEE2FF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5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We can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2600" dirty="0"/>
              <a:t> can also be applied with </a:t>
            </a:r>
            <a:r>
              <a:rPr lang="en-US" altLang="zh-TW" sz="2600" i="1" dirty="0"/>
              <a:t>hierarchical index levels</a:t>
            </a:r>
            <a:r>
              <a:rPr lang="en-US" altLang="zh-TW" sz="2600" dirty="0"/>
              <a:t>:</a:t>
            </a:r>
            <a:endParaRPr lang="en-US" altLang="zh-TW" sz="30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hier_col = pd.MultiIndex.from_arrays([['NY','NY','NY','HK','HK'],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[1,2,3,1,2]], names=['City','sub_value'])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df_hr = DataFrame(np.arange(25).reshape(5,5),columns=hier_col)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df_hr = df_hr*100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df_hr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   NY                HK      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sub_value     1     2     3     1     2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0             0   100   200   300   400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1           500   600   700   800   900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2          1000  1100  1200  1300  1400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3          1500  1600  1700  1800  1900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4          2000  2100  2200  2300  2400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177A48-4911-4813-8A81-450B18BC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358C8B-A6B9-4525-ABE1-52C1118C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To group by level, pass the level number or name using the level keyword:</a:t>
            </a:r>
            <a:endParaRPr lang="en-US" altLang="zh-TW" sz="30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df_hr.groupby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(level=‘City', axis=1).count()</a:t>
            </a:r>
            <a:endParaRPr lang="pl-PL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NY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pl-PL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680406-D901-40DE-A2C6-D8A0D172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DE6ABDD-ADD9-454A-BFFA-B1C91AB0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374493"/>
          </a:xfrm>
        </p:spPr>
        <p:txBody>
          <a:bodyPr>
            <a:normAutofit/>
          </a:bodyPr>
          <a:lstStyle/>
          <a:p>
            <a:r>
              <a:rPr lang="en-US" dirty="0"/>
              <a:t>Data Aggregation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6C85DD-C794-4FA2-A318-05A9EA56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DB49CB0-9145-4BC3-9CFD-91FEB739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Data aggregation consists of operations that result in a scalar, such as mean, sum and count.</a:t>
            </a:r>
          </a:p>
          <a:p>
            <a:pPr marL="274320" lvl="1" indent="-274320"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Optimized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 methods are shown as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54818"/>
              </p:ext>
            </p:extLst>
          </p:nvPr>
        </p:nvGraphicFramePr>
        <p:xfrm>
          <a:off x="800100" y="2895600"/>
          <a:ext cx="75437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count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Number of non-NA values in the group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sum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Sum of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Mean of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median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Arithmetic median of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var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Unbiased (n - 1 denominator) standard deviation and variance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min, 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Minimum and maximum of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prod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Product of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first, last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/>
                          <a:cs typeface="Times New Roman"/>
                        </a:rPr>
                        <a:t>First and last non-NA 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642B0-FF0A-4653-BB52-90157FCE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902163C-7873-4403-9496-A242E7DF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Consider the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TW" dirty="0"/>
              <a:t> created from a CSV file: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('winequality_red.csv', </a:t>
            </a:r>
            <a:r>
              <a:rPr lang="en-US" altLang="zh-TW" sz="1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zh-TW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=';'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first few rows of the file are shown: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124200"/>
            <a:ext cx="8077200" cy="27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A3CB34-F21E-453D-9B0F-AE0BB780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032AB4-FE92-46AD-A12F-02ECA381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1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find out the average alcohol content for the wine:</a:t>
            </a:r>
            <a:endParaRPr lang="en-US" altLang="zh-TW" sz="30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df_wine['alcohol'].mean()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10.422983114446529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create our own aggregation function: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max_to_min(arr):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arr.max() ‐ arr.min()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0"/>
              </a:spcBef>
              <a:buNone/>
            </a:pPr>
            <a:endParaRPr lang="en-US" altLang="zh-TW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Let's group the wines by "quality"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wino = df_wine.groupby('quality')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To use our own aggregation functions, pass the function that aggregates an array to the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altLang="zh-TW" dirty="0"/>
              <a:t> or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</a:t>
            </a:r>
            <a:r>
              <a:rPr lang="en-US" altLang="zh-TW" dirty="0"/>
              <a:t> method:</a:t>
            </a:r>
          </a:p>
          <a:p>
            <a:pPr marL="914400" lvl="1" indent="-12700">
              <a:buNone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wino.agg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max_to_min</a:t>
            </a: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175408" y="1905000"/>
            <a:ext cx="2209800" cy="762000"/>
          </a:xfrm>
          <a:prstGeom prst="cloudCallout">
            <a:avLst>
              <a:gd name="adj1" fmla="val -86469"/>
              <a:gd name="adj2" fmla="val -2170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An example of an aggregation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842D3-511D-471D-80F3-C92AF25F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F5CADBD-7803-47E1-9C05-93DA6417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1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buNone/>
            </a:pP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spcBef>
                <a:spcPts val="1200"/>
              </a:spcBef>
              <a:buClr>
                <a:schemeClr val="accent3"/>
              </a:buClr>
              <a:buSzPct val="95000"/>
            </a:pPr>
            <a:r>
              <a:rPr lang="en-US" altLang="zh-TW" dirty="0"/>
              <a:t>We can also pass string methods through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altLang="zh-TW" dirty="0"/>
              <a:t>:</a:t>
            </a:r>
            <a:endParaRPr lang="en-US" altLang="zh-TW" sz="30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wino.agg('mean')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add quality to alcohol content ratio:</a:t>
            </a:r>
            <a:endParaRPr lang="en-US" altLang="zh-TW" sz="3200" dirty="0"/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df_wine['qual/alc ratio'] = df_wine['quality']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df_wine['alcohol']</a:t>
            </a:r>
          </a:p>
          <a:p>
            <a:pPr marL="914400" lvl="1" indent="-12700">
              <a:buNone/>
            </a:pPr>
            <a:r>
              <a:rPr lang="pl-PL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df_wine.head()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2243"/>
              </p:ext>
            </p:extLst>
          </p:nvPr>
        </p:nvGraphicFramePr>
        <p:xfrm>
          <a:off x="838200" y="1600200"/>
          <a:ext cx="7696201" cy="2455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0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fixed acidity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volatile acidity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citric acid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residual sugar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alcohol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quality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                                                   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10.9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1.15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14.3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14.5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10.7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0.795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7.7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r" rtl="0" eaLnBrk="1" fontAlgn="ctr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loud Callout 9"/>
          <p:cNvSpPr/>
          <p:nvPr/>
        </p:nvSpPr>
        <p:spPr>
          <a:xfrm>
            <a:off x="4991100" y="5675489"/>
            <a:ext cx="2209800" cy="762000"/>
          </a:xfrm>
          <a:prstGeom prst="cloudCallout">
            <a:avLst>
              <a:gd name="adj1" fmla="val -93003"/>
              <a:gd name="adj2" fmla="val 229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Check the added column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159CA-74EB-40D9-9FB3-A3AF5C3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B3F5AEB-17A6-454A-8A1E-75FD458A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679293"/>
          </a:xfrm>
        </p:spPr>
        <p:txBody>
          <a:bodyPr>
            <a:noAutofit/>
          </a:bodyPr>
          <a:lstStyle/>
          <a:p>
            <a:r>
              <a:rPr lang="en-US" dirty="0"/>
              <a:t>Splitting, Applying and Combining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74948-36CB-4F51-BC16-CAE5789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859AADB-829F-461A-B1D0-4818CCBB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332834" cy="109789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GroupBy</a:t>
            </a:r>
            <a:r>
              <a:rPr lang="en-US" dirty="0"/>
              <a:t> Mechanics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Aggregation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Splitting, Applying and Combining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Pivot Tables and Cross-Tabulation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1454E-0487-4664-947A-5A5A5BB6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923354F-9189-472C-932F-C58374AE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Splitting, Applying and Combining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21357"/>
            <a:ext cx="8229600" cy="4876800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most general purpose </a:t>
            </a:r>
            <a:r>
              <a:rPr lang="en-US" altLang="zh-TW" sz="2600" dirty="0" err="1">
                <a:solidFill>
                  <a:schemeClr val="tx2"/>
                </a:solidFill>
                <a:latin typeface="Consolas" panose="020B0609020204030204" pitchFamily="49" charset="0"/>
              </a:rPr>
              <a:t>GroupBy</a:t>
            </a:r>
            <a:r>
              <a:rPr lang="en-US" altLang="zh-TW" dirty="0"/>
              <a:t> method is 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altLang="zh-TW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altLang="zh-TW" dirty="0"/>
              <a:t> splits the object being manipulated into pieces, invokes the passed function on each piece, then attempts to concatenate the pieces together.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Recalling the wine data example: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('winequality_red.csv',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=';')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Create a function that assigns a rank to each wine based on alcohol content, , with </a:t>
            </a:r>
            <a:r>
              <a:rPr lang="en-US" altLang="zh-TW" sz="2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dirty="0"/>
              <a:t> being the highest alcohol content.</a:t>
            </a:r>
          </a:p>
          <a:p>
            <a:pPr marL="914400" lvl="1" indent="-12700">
              <a:buNone/>
            </a:pP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ranker(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914400" lvl="1" indent="-12700">
              <a:buNone/>
              <a:tabLst>
                <a:tab pos="1597025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alc_content_rank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+ 1</a:t>
            </a:r>
          </a:p>
          <a:p>
            <a:pPr marL="914400" lvl="1" indent="-12700">
              <a:buNone/>
              <a:tabLst>
                <a:tab pos="1597025" algn="l"/>
              </a:tabLst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6CE56D-8C03-4663-B746-2DC013D7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9F520DB-8C40-4F16-9E36-E8B6E018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7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Splitting, Applying and Combining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Now we sort the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dframe</a:t>
            </a:r>
            <a:r>
              <a:rPr lang="en-US" altLang="zh-TW" sz="2600" dirty="0"/>
              <a:t> by alcohol in ascending order: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df_wine.sort_values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(by='alcohol',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inplace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600" dirty="0"/>
              <a:t>Now we group by quality and apply our ranking function: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df_wine.groupby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('quality').apply(ranker)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df_wine.head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  alcohol  quality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ratio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alc_content_rank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517       8.4        3        0.357143                 1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544       8.4        6        0.714286                 1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1436      8.5        5        0.588235                 1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528       8.7        6        0.689655                 2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371       8.7        6        0.689655                 3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41A718-082F-4125-9838-CEFAA496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4158DA-3D30-4493-AC3D-692B1FF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Splitting, Applying and Combining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get the number of quality counts: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num_of_qual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['quality'].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value_counts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num_of_qual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5    681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6    638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7    199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4     53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8     18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3     10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quality,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67603D-6B71-446A-9748-BC328667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668F864-4CA2-49F9-8490-75C87237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8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Splitting, Applying and Combining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767832"/>
            <a:ext cx="8229600" cy="4556767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select the wines where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alc_content_rank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df_wine.alc_content_rank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1]</a:t>
            </a:r>
          </a:p>
          <a:p>
            <a:pPr marL="914400" lvl="1" indent="-12700">
              <a:buNone/>
            </a:pP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  alcohol  quality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ratio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alc_content_rank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517       8.4        3        0.357143                 1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544       8.4        6        0.714286                 1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1436      8.5        5        0.588235                 1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18        9.0        4        0.444444                 1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243       9.2        7        0.760870                 1  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440       9.8        8        0.816327                 1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E31E51-A6EB-4358-AD43-55B82EF0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8B60F31-6159-4D47-BD8A-A6F7C26D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831693"/>
          </a:xfrm>
        </p:spPr>
        <p:txBody>
          <a:bodyPr>
            <a:noAutofit/>
          </a:bodyPr>
          <a:lstStyle/>
          <a:p>
            <a:r>
              <a:rPr lang="en-US" sz="4000" dirty="0"/>
              <a:t>Pivot Tables and Cross-Tabulation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FD0FE3-4CC6-4495-913C-08027E71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473C6FE-C824-4416-B7F0-5F0FCDE4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5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800" dirty="0"/>
              <a:t>A pivot table is a data summarization tool that aggregates  a table of data by one or more keys.</a:t>
            </a:r>
          </a:p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800" dirty="0"/>
              <a:t>It arranging the data in a rectangle with some of the group keys along the rows and some along the columns.</a:t>
            </a:r>
          </a:p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800" dirty="0"/>
              <a:t>Consider the data set about </a:t>
            </a:r>
            <a:r>
              <a:rPr lang="en-US" altLang="zh-TW" sz="2800" i="1" dirty="0"/>
              <a:t>tipping</a:t>
            </a:r>
            <a:r>
              <a:rPr lang="en-US" altLang="zh-TW" sz="2800" dirty="0"/>
              <a:t>: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tips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('tips.csv')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tips['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tip_pct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= tips['tip'] / tips['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total_bill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tips[:6]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total_bill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tip     sex smoker  day    time  size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tip_pct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16.99  1.01  Female     No  Sun  Dinner     2  0.059447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10.34  1.66    Male     No  Sun  Dinner     3  0.160542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21.01  3.50    Male     No  Sun  Dinner     3  0.166587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23.68  3.31    Male     No  Sun  Dinner     2  0.139780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24.59  3.61  Female     No  Sun  Dinner     4  0.146808</a:t>
            </a:r>
          </a:p>
          <a:p>
            <a:pPr marL="914400" lvl="1" indent="-1270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 25.29  4.71    Male     No  Sun  Dinner     4  0.186240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A318AC-C85E-4925-B10C-57F360A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52D7BA-C986-43EA-A06D-605A9B5A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56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Callout 7"/>
          <p:cNvSpPr/>
          <p:nvPr/>
        </p:nvSpPr>
        <p:spPr>
          <a:xfrm>
            <a:off x="6705600" y="1828800"/>
            <a:ext cx="2362200" cy="990600"/>
          </a:xfrm>
          <a:prstGeom prst="cloudCallout">
            <a:avLst>
              <a:gd name="adj1" fmla="val -102074"/>
              <a:gd name="adj2" fmla="val -3706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Default aggregation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dirty="0"/>
              <a:t>Compute a table of group </a:t>
            </a:r>
            <a:r>
              <a:rPr lang="en-US" altLang="zh-TW" i="1" dirty="0">
                <a:solidFill>
                  <a:srgbClr val="0B5395"/>
                </a:solidFill>
              </a:rPr>
              <a:t>means</a:t>
            </a:r>
            <a:r>
              <a:rPr lang="en-US" altLang="zh-TW" dirty="0"/>
              <a:t> arranged by </a:t>
            </a:r>
            <a:r>
              <a:rPr lang="en-US" altLang="zh-TW" i="1" dirty="0">
                <a:solidFill>
                  <a:srgbClr val="7030A0"/>
                </a:solidFill>
              </a:rPr>
              <a:t>sex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7030A0"/>
                </a:solidFill>
              </a:rPr>
              <a:t>smoker</a:t>
            </a:r>
            <a:r>
              <a:rPr lang="en-US" altLang="zh-TW" dirty="0"/>
              <a:t> on the rows: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tips.pivot_table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(index=['sex', 'smoker'])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size       tip 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tip_pct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total_bill</a:t>
            </a:r>
            <a:endParaRPr lang="en-US" altLang="zh-TW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    smoker                                          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 No      2.592593  2.773519  0.156921   18.105185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Yes     2.242424  2.931515  0.182150   17.977879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   No      2.711340  3.113402  0.160669   19.791237</a:t>
            </a:r>
          </a:p>
          <a:p>
            <a:pPr marL="7239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Yes     2.500000  3.051167  0.152771   22.284500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1EA07A-AA29-49E9-85DC-1A84982A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B069290-FE96-41CC-8B98-3A1BD99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0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Suppose we want to aggregate only </a:t>
            </a:r>
            <a:r>
              <a:rPr lang="en-US" altLang="zh-TW" sz="2600" i="1" dirty="0" err="1">
                <a:solidFill>
                  <a:srgbClr val="7030A0"/>
                </a:solidFill>
              </a:rPr>
              <a:t>tip_pct</a:t>
            </a:r>
            <a:r>
              <a:rPr lang="en-US" altLang="zh-TW" sz="2600" dirty="0"/>
              <a:t> and </a:t>
            </a:r>
            <a:r>
              <a:rPr lang="en-US" altLang="zh-TW" sz="2600" i="1" dirty="0" err="1">
                <a:solidFill>
                  <a:srgbClr val="7030A0"/>
                </a:solidFill>
              </a:rPr>
              <a:t>size</a:t>
            </a:r>
            <a:r>
              <a:rPr lang="en-US" altLang="zh-TW" sz="2600" dirty="0"/>
              <a:t>, and additionally group by </a:t>
            </a:r>
            <a:r>
              <a:rPr lang="en-US" altLang="zh-TW" sz="2600" i="1" dirty="0">
                <a:solidFill>
                  <a:srgbClr val="7030A0"/>
                </a:solidFill>
              </a:rPr>
              <a:t>day</a:t>
            </a:r>
            <a:r>
              <a:rPr lang="en-US" altLang="zh-TW" sz="2600" dirty="0"/>
              <a:t>.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tips.pivot_table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tip_pct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'size'], index=['sex', 'day'], columns='smoker')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tip_pct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size          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smoker             No       Yes        No       Yes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    day                                         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 Fri   0.165296  0.209129  2.500000  2.000000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Sat   0.147993  0.163817  2.307692  2.200000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Sun   0.165710  0.237075  3.071429  2.500000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0.155971  0.163073  2.480000  2.428571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   Fri   0.138005  0.144730  2.000000  2.125000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Sat   0.162132  0.139067  2.656250  2.629630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Sun   0.158291  0.173964  2.883721  2.600000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0.165706  0.164417  2.500000  2.300000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9594A5-3876-4FBC-BF00-130E51BA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15542F9-6413-42A3-9396-48C4A9A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0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Cross-Tabulation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A </a:t>
            </a:r>
            <a:r>
              <a:rPr lang="en-US" altLang="zh-TW" sz="2600" dirty="0">
                <a:solidFill>
                  <a:schemeClr val="accent3">
                    <a:lumMod val="75000"/>
                  </a:schemeClr>
                </a:solidFill>
              </a:rPr>
              <a:t>cross-tabulation</a:t>
            </a:r>
            <a:r>
              <a:rPr lang="en-US" altLang="zh-TW" sz="2600" dirty="0"/>
              <a:t> (or </a:t>
            </a:r>
            <a:r>
              <a:rPr lang="en-US" altLang="zh-TW" sz="2600" i="1" dirty="0"/>
              <a:t>crosstab</a:t>
            </a:r>
            <a:r>
              <a:rPr lang="en-US" altLang="zh-TW" sz="2600" dirty="0"/>
              <a:t> for short) is a special case of a pivot table that computes </a:t>
            </a:r>
            <a:r>
              <a:rPr lang="en-US" altLang="zh-TW" sz="2600" i="1" dirty="0">
                <a:solidFill>
                  <a:srgbClr val="7030A0"/>
                </a:solidFill>
              </a:rPr>
              <a:t>group frequencies</a:t>
            </a:r>
            <a:r>
              <a:rPr lang="en-US" altLang="zh-TW" sz="2600" dirty="0"/>
              <a:t>.</a:t>
            </a:r>
          </a:p>
          <a:p>
            <a:pPr marL="274320" lvl="1" indent="-274320">
              <a:lnSpc>
                <a:spcPct val="120000"/>
              </a:lnSpc>
              <a:buClr>
                <a:schemeClr val="accent3"/>
              </a:buClr>
              <a:buSzPct val="95000"/>
            </a:pPr>
            <a:r>
              <a:rPr lang="en-US" altLang="zh-TW" sz="2600" dirty="0"/>
              <a:t>Consider the data set: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"""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Gender Handedness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Female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Male   Left-handed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Female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Male  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  Male   Left-handed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  Male  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  Female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   Female Left-handed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     Male   Right-handed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Female Right-handed"""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pd.read_table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StringIO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(data), sep='\s+')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loud Callout 7"/>
          <p:cNvSpPr/>
          <p:nvPr/>
        </p:nvSpPr>
        <p:spPr>
          <a:xfrm>
            <a:off x="5638800" y="3733800"/>
            <a:ext cx="2743200" cy="1447800"/>
          </a:xfrm>
          <a:prstGeom prst="cloudCallout">
            <a:avLst>
              <a:gd name="adj1" fmla="val -61996"/>
              <a:gd name="adj2" fmla="val 9882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Include “from </a:t>
            </a:r>
            <a:r>
              <a:rPr lang="en-US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io</a:t>
            </a:r>
            <a:r>
              <a:rPr lang="en-US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StringIO</a:t>
            </a:r>
            <a:r>
              <a:rPr lang="en-US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02526-4A79-4D6E-931D-8B8338C4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13E2645-4761-4C13-9B5A-3642E3F6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56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Cross-Tabulation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want to summarize this data by gender and handedness.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can use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pivot_table</a:t>
            </a:r>
            <a:r>
              <a:rPr lang="en-US" altLang="zh-TW" dirty="0"/>
              <a:t> to do this, but the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pandas.crosstab</a:t>
            </a:r>
            <a:r>
              <a:rPr lang="en-US" altLang="zh-TW" dirty="0"/>
              <a:t> function is very convenient: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pd.crosstab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df.Gender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df.Handedness,margins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Handedness  Left-handed  Right-handed  All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Gender                                    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                1             4    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                  2             3    5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                  3             7  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092EC3-1C37-4734-884C-D677D879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DEE1F8-2E87-40FF-A4F8-A9C1A9DE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Categorizing a data set and applying a function to each group is often a critical component of a data analysis workflow.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US" altLang="zh-TW" dirty="0"/>
              <a:t> provides a flexible and high-performance </a:t>
            </a:r>
            <a:r>
              <a:rPr lang="en-US" altLang="zh-TW" sz="22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dirty="0"/>
              <a:t> facility, enabling us to slice and dice, and summarize data sets in a natural way.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With the expressiveness and power of Python and pandas, we can perform complex grouped operations by utilizing any function that accepts a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US" altLang="zh-TW" dirty="0"/>
              <a:t> object or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altLang="zh-TW" dirty="0"/>
              <a:t>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5413D-2F85-4196-9106-5F53C9F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8A8B143-12B9-4F29-BF34-1244D7B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90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Cross-Tabulation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The first two arguments to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crosstab</a:t>
            </a:r>
            <a:r>
              <a:rPr lang="en-US" altLang="zh-TW" dirty="0"/>
              <a:t> can each either be an array or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</a:rPr>
              <a:t>Series</a:t>
            </a:r>
            <a:r>
              <a:rPr lang="en-US" altLang="zh-TW" dirty="0"/>
              <a:t> or a list of arrays.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As in the </a:t>
            </a:r>
            <a:r>
              <a:rPr lang="en-US" altLang="zh-TW" dirty="0">
                <a:solidFill>
                  <a:srgbClr val="7030A0"/>
                </a:solidFill>
              </a:rPr>
              <a:t>tips</a:t>
            </a:r>
            <a:r>
              <a:rPr lang="en-US" altLang="zh-TW" dirty="0"/>
              <a:t> data: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pd.crosstab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tips.time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tips.day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tips.smoker</a:t>
            </a:r>
            <a:r>
              <a:rPr lang="en-US" altLang="zh-TW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margins=True)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smoker        No  Yes  All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  day                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Dinner Fri     3    9   12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Sat    45   42   87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Sun    57   19   76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1    0    1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Lunch  Fri     1    6    7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Thur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44   17   61</a:t>
            </a:r>
          </a:p>
          <a:p>
            <a:pPr marL="914400" lvl="1" indent="-12700">
              <a:buNone/>
            </a:pP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         151   93  244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A3ECB-A6E5-4536-B9C1-BB4765EF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EDD7DC-445D-4688-BF5A-D7D09A37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80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A4434A-0C56-4D76-9875-40CB29A5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66D89FC-1954-4FBD-AA66-94657510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27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(2017).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/>
              <a:t>, 2nd ed., </a:t>
            </a:r>
            <a:r>
              <a:rPr lang="en-US" altLang="zh-HK" sz="2200" dirty="0">
                <a:ea typeface="新細明體" pitchFamily="18" charset="-120"/>
              </a:rPr>
              <a:t>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10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Online Resources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http://pandas.pydata.org/pandas-docs/stable/api.html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http://docs.scipy.org/doc/numpy/reference/index.html 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232C7-DDB2-472E-ADBA-BA810C0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E100169-9EA6-437E-A0CF-E40780A2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1" y="578507"/>
            <a:ext cx="6332834" cy="1097893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GroupBy</a:t>
            </a:r>
            <a:r>
              <a:rPr lang="en-US" dirty="0"/>
              <a:t> Mechanics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Dict</a:t>
            </a:r>
            <a:r>
              <a:rPr lang="en-US" dirty="0"/>
              <a:t> and Series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A6497-60A4-4EDC-A300-FF484D83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545F70-F7C8-4D43-AEFE-4909C7FE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Mechanics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Group operations can be described as a </a:t>
            </a:r>
            <a:r>
              <a:rPr lang="en-US" altLang="zh-TW" b="1" i="1" dirty="0">
                <a:solidFill>
                  <a:schemeClr val="accent3">
                    <a:lumMod val="75000"/>
                  </a:schemeClr>
                </a:solidFill>
              </a:rPr>
              <a:t>split-apply-combine</a:t>
            </a:r>
            <a:r>
              <a:rPr lang="en-US" altLang="zh-TW" dirty="0"/>
              <a:t> process, as illustrated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0385"/>
            <a:ext cx="4427316" cy="38862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10216-EA41-4EAC-B513-ABED54A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E06E18-28FA-429D-B229-6DEDFF93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Mechanics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Each grouping key can take many forms, and the keys do not have to be all of the same type: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list or array of values that is the same length as the axis being grouped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value indicating a column name in a </a:t>
            </a:r>
            <a:r>
              <a:rPr lang="en-US" altLang="zh-TW" dirty="0" err="1"/>
              <a:t>DataFrame</a:t>
            </a:r>
            <a:endParaRPr lang="en-US" altLang="zh-TW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</a:t>
            </a:r>
            <a:r>
              <a:rPr lang="en-US" altLang="zh-TW" dirty="0" err="1"/>
              <a:t>dict</a:t>
            </a:r>
            <a:r>
              <a:rPr lang="en-US" altLang="zh-TW" dirty="0"/>
              <a:t> or Series giving a correspondence between the values on the axis being grouped and the group names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TW" dirty="0"/>
              <a:t>A function to be invoked on the axis index or the individual labels in the index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We will look at the examples of all of these methods in this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0A0B18-A3BA-404C-9D7E-052D30E6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01AF02F-A408-4BAC-8C45-BB91B992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Let’s start a group operation on a </a:t>
            </a:r>
            <a:r>
              <a:rPr lang="en-US" altLang="zh-TW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({'key1':['X','X','Y','Y','Z'],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'key2':['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alpha','beta','alpha','beta','alpha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'data1':np.random.randn(5),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'data2':np.random.randn(5)})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altLang="zh-TW" sz="19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data1     data2 key1   key2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0.266415 -2.132725    X  alpha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1.083685  0.542522    X   beta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0.303349 -0.225276    Y  alpha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3 -1.107238  2.750476    Y   beta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4 -0.976152  1.703181    Z 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1A5E83-01F4-4BA5-AD98-FD1B83A5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6BFACF-317F-4438-BB27-B9D7EC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GroupBy</a:t>
            </a:r>
            <a:r>
              <a:rPr lang="en-US" dirty="0"/>
              <a:t> on </a:t>
            </a:r>
            <a:r>
              <a:rPr lang="en-US" dirty="0" err="1"/>
              <a:t>DataFrames</a:t>
            </a:r>
            <a:r>
              <a:rPr lang="en-US" dirty="0"/>
              <a:t> (cont.)</a:t>
            </a:r>
            <a:endParaRPr lang="en-US" sz="36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TW" dirty="0"/>
              <a:t>Now we want to compute the mean of the 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altLang="zh-TW" dirty="0"/>
              <a:t> column using the group label </a:t>
            </a:r>
            <a:r>
              <a:rPr lang="en-US" altLang="zh-TW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</a:t>
            </a:r>
            <a:r>
              <a:rPr lang="en-US" altLang="zh-TW" dirty="0"/>
              <a:t>: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group1 = 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['data1'].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9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['key1'])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group1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pandas.core.groupby.SeriesGroupBy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0x013B69D0&gt;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group1.mean()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0.675050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  -0.401945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  -0.976152</a:t>
            </a:r>
          </a:p>
          <a:p>
            <a:pPr marL="914400" lvl="1" indent="-12700">
              <a:buNone/>
            </a:pP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data1, </a:t>
            </a:r>
            <a:r>
              <a:rPr lang="en-US" altLang="zh-TW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477CB2-510C-49F7-A3E1-34ECF8CA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9 - Data Aggregation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8E6177D-E0C8-4BEA-B5F4-29B6CD94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590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1412</TotalTime>
  <Words>3194</Words>
  <Application>Microsoft Office PowerPoint</Application>
  <PresentationFormat>On-screen Show (4:3)</PresentationFormat>
  <Paragraphs>629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新細明體</vt:lpstr>
      <vt:lpstr>SimSun</vt:lpstr>
      <vt:lpstr>Arial</vt:lpstr>
      <vt:lpstr>Calibri</vt:lpstr>
      <vt:lpstr>Cambria</vt:lpstr>
      <vt:lpstr>Consolas</vt:lpstr>
      <vt:lpstr>Times New Roman</vt:lpstr>
      <vt:lpstr>Webdings</vt:lpstr>
      <vt:lpstr>Data Science Template</vt:lpstr>
      <vt:lpstr>Lecture 9 Data Aggregation</vt:lpstr>
      <vt:lpstr>Lessons Intended Learning Outcomes</vt:lpstr>
      <vt:lpstr>Introduction</vt:lpstr>
      <vt:lpstr>Data Aggregation</vt:lpstr>
      <vt:lpstr>GroupBy Mechanics</vt:lpstr>
      <vt:lpstr>GroupBy Mechanics</vt:lpstr>
      <vt:lpstr>GroupBy Mechanics (cont.)</vt:lpstr>
      <vt:lpstr>GroupBy on DataFrames</vt:lpstr>
      <vt:lpstr>GroupBy on DataFrames (cont.)</vt:lpstr>
      <vt:lpstr>GroupBy on DataFrames (cont.)</vt:lpstr>
      <vt:lpstr>GroupBy on DataFrames (cont.)</vt:lpstr>
      <vt:lpstr>GroupBy on DataFrames (cont.)</vt:lpstr>
      <vt:lpstr>GroupBy on DataFrames (cont.)</vt:lpstr>
      <vt:lpstr>GroupBy on DataFrames (cont.)</vt:lpstr>
      <vt:lpstr>GroupBy on DataFrames (cont.)</vt:lpstr>
      <vt:lpstr>GroupBy on DataFrames (cont.)</vt:lpstr>
      <vt:lpstr>GroupBy on DataFrames (cont.)</vt:lpstr>
      <vt:lpstr>GroupBy on Dict and Series</vt:lpstr>
      <vt:lpstr>GroupBy on Dict and Series (cont.)</vt:lpstr>
      <vt:lpstr>GroupBy on Dict and Series (cont.)</vt:lpstr>
      <vt:lpstr>GroupBy on Dict and Series (cont.)</vt:lpstr>
      <vt:lpstr>GroupBy on Dict and Series (cont.)</vt:lpstr>
      <vt:lpstr>GroupBy on Dict and Series (cont.)</vt:lpstr>
      <vt:lpstr>Data Aggregation</vt:lpstr>
      <vt:lpstr>Data Aggregation</vt:lpstr>
      <vt:lpstr>Data Aggregation (cont.)</vt:lpstr>
      <vt:lpstr>Data Aggregation (cont.)</vt:lpstr>
      <vt:lpstr>Data Aggregation (cont.)</vt:lpstr>
      <vt:lpstr>Splitting, Applying and Combining</vt:lpstr>
      <vt:lpstr>Splitting, Applying and Combining</vt:lpstr>
      <vt:lpstr>Splitting, Applying and Combining (cont.)</vt:lpstr>
      <vt:lpstr>Splitting, Applying and Combining (cont.)</vt:lpstr>
      <vt:lpstr>Splitting, Applying and Combining (cont.)</vt:lpstr>
      <vt:lpstr>Pivot Tables and Cross-Tabulation</vt:lpstr>
      <vt:lpstr>Pivot Tables</vt:lpstr>
      <vt:lpstr>Pivot Tables (cont.)</vt:lpstr>
      <vt:lpstr>Pivot Tables (cont.)</vt:lpstr>
      <vt:lpstr>Cross-Tabulation</vt:lpstr>
      <vt:lpstr>Cross-Tabulation (cont.)</vt:lpstr>
      <vt:lpstr>Cross-Tabulation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172</cp:revision>
  <dcterms:created xsi:type="dcterms:W3CDTF">2012-06-26T01:15:45Z</dcterms:created>
  <dcterms:modified xsi:type="dcterms:W3CDTF">2019-06-20T00:22:37Z</dcterms:modified>
</cp:coreProperties>
</file>