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52"/>
  </p:notesMasterIdLst>
  <p:sldIdLst>
    <p:sldId id="364" r:id="rId2"/>
    <p:sldId id="310" r:id="rId3"/>
    <p:sldId id="365" r:id="rId4"/>
    <p:sldId id="315" r:id="rId5"/>
    <p:sldId id="316" r:id="rId6"/>
    <p:sldId id="320" r:id="rId7"/>
    <p:sldId id="366" r:id="rId8"/>
    <p:sldId id="313" r:id="rId9"/>
    <p:sldId id="321" r:id="rId10"/>
    <p:sldId id="322" r:id="rId11"/>
    <p:sldId id="324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9" r:id="rId20"/>
    <p:sldId id="340" r:id="rId21"/>
    <p:sldId id="341" r:id="rId22"/>
    <p:sldId id="342" r:id="rId23"/>
    <p:sldId id="328" r:id="rId24"/>
    <p:sldId id="338" r:id="rId25"/>
    <p:sldId id="337" r:id="rId26"/>
    <p:sldId id="335" r:id="rId27"/>
    <p:sldId id="336" r:id="rId28"/>
    <p:sldId id="325" r:id="rId29"/>
    <p:sldId id="326" r:id="rId30"/>
    <p:sldId id="343" r:id="rId31"/>
    <p:sldId id="344" r:id="rId32"/>
    <p:sldId id="345" r:id="rId33"/>
    <p:sldId id="346" r:id="rId34"/>
    <p:sldId id="347" r:id="rId35"/>
    <p:sldId id="348" r:id="rId36"/>
    <p:sldId id="350" r:id="rId37"/>
    <p:sldId id="367" r:id="rId38"/>
    <p:sldId id="318" r:id="rId39"/>
    <p:sldId id="353" r:id="rId40"/>
    <p:sldId id="354" r:id="rId41"/>
    <p:sldId id="355" r:id="rId42"/>
    <p:sldId id="356" r:id="rId43"/>
    <p:sldId id="361" r:id="rId44"/>
    <p:sldId id="362" r:id="rId45"/>
    <p:sldId id="359" r:id="rId46"/>
    <p:sldId id="360" r:id="rId47"/>
    <p:sldId id="357" r:id="rId48"/>
    <p:sldId id="358" r:id="rId49"/>
    <p:sldId id="363" r:id="rId50"/>
    <p:sldId id="309" r:id="rId5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555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users/beginner.html" TargetMode="External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abri.fr/perso/nrougier/teaching/matplotlib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6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10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Visualization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12FB7-792D-4259-B268-C537F69DA0AC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8E6837D-8CD0-4D04-9A6C-82F290884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34940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Figure by Standard Functions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may save our figure in a file: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plt.savefig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('plot1002.png')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35312"/>
            <a:ext cx="5410200" cy="38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CB924-215E-492F-BBDC-A539B8AE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8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start to customize our plot.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change the axis limits using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/>
              <a:t> and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TW" dirty="0"/>
              <a:t>: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100 evenly‐spaced values from 0 to 20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np.linspace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(0, 20, 100)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y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0x07BD6AF0&gt;]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plt.xlim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(5, 15)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(5, 15)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plt.ylim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(-1.2, 1.2)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(-1.2, 1.2)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417D3-7214-4B95-9847-57DB3E0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output plot with </a:t>
            </a:r>
            <a:r>
              <a:rPr lang="en-US" altLang="zh-TW" i="1" dirty="0">
                <a:solidFill>
                  <a:srgbClr val="C00000"/>
                </a:solidFill>
              </a:rPr>
              <a:t>axis limits </a:t>
            </a:r>
            <a:r>
              <a:rPr lang="en-US" altLang="zh-TW" dirty="0"/>
              <a:t>set: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47620"/>
            <a:ext cx="6572920" cy="41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69F6F-0B74-4620-9639-CA6E7958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label the axes and add a title: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0x07D2F850&gt;]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plt.xlabel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('This is x-axis label')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0x07BBB210&gt;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plt.ylabel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('This is y-axis label')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0x07D0F750&gt;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plt.title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('My Customized Plot')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0x07D1E8D0&gt;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3-92F4-4CAC-95A6-9D34C4F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output plot with </a:t>
            </a:r>
            <a:r>
              <a:rPr lang="en-US" altLang="zh-TW" i="1" dirty="0">
                <a:solidFill>
                  <a:srgbClr val="C00000"/>
                </a:solidFill>
              </a:rPr>
              <a:t>title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C00000"/>
                </a:solidFill>
              </a:rPr>
              <a:t>labels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added: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005760"/>
            <a:ext cx="6536847" cy="43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0A5C3-668F-4CAD-9DA0-2D69091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vary the line color or the line symbol: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y, '-r')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0x07D64770&gt;]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plt.xlim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(0, 10)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(0, 10)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plt.ylim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(-1.2, 1.2)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(-1.2, 1.2)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plt.xlabel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('This is x-axis label')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0x07D35330&gt;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plt.ylabel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('This is y-axis label')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0x07D43630&gt;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plt.title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('My Customized Plot')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0x07D52730&gt;</a:t>
            </a:r>
          </a:p>
          <a:p>
            <a:pPr marL="682625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09CB9-4553-4CC4-B91C-B462D903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6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output plot with </a:t>
            </a:r>
            <a:r>
              <a:rPr lang="en-US" altLang="zh-TW" i="1" dirty="0">
                <a:solidFill>
                  <a:srgbClr val="C00000"/>
                </a:solidFill>
              </a:rPr>
              <a:t>line color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C00000"/>
                </a:solidFill>
              </a:rPr>
              <a:t>line style </a:t>
            </a:r>
            <a:r>
              <a:rPr lang="en-US" altLang="zh-TW" dirty="0"/>
              <a:t>set: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89" y="2025233"/>
            <a:ext cx="6586755" cy="428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F48D9-95A4-49EA-8181-DB95124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Other options for the color characters are: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'r' = red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'g' = green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'b' = blue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'c' = cyan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'm' = magenta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'y' = yellow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'k' = black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'w' = white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DB19-B6F6-4250-9AE2-BAD7E1A4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Options for line styles are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'‐' = solid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'‐‐' = dashed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':' = dotted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'‐.' = dot‐dashed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'.' = points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'o' = filled circles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'^' = filled triangles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and many, many more.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3BFBE-EDFE-4ABC-9917-2E7FD1D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55895"/>
            <a:ext cx="5082822" cy="429944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also </a:t>
            </a:r>
            <a:r>
              <a:rPr lang="en-US" altLang="zh-TW" i="1" dirty="0">
                <a:solidFill>
                  <a:srgbClr val="C00000"/>
                </a:solidFill>
              </a:rPr>
              <a:t>add text in an arbitrary location</a:t>
            </a:r>
            <a:r>
              <a:rPr lang="en-US" altLang="zh-TW" dirty="0"/>
              <a:t> using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text()</a:t>
            </a:r>
            <a:r>
              <a:rPr lang="en-US" altLang="zh-TW" dirty="0"/>
              <a:t> command: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438900" y="2336117"/>
            <a:ext cx="1905000" cy="914400"/>
          </a:xfrm>
          <a:prstGeom prst="cloudCallout">
            <a:avLst>
              <a:gd name="adj1" fmla="val -92452"/>
              <a:gd name="adj2" fmla="val 9250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‘lec1000.py’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573889" y="4605619"/>
            <a:ext cx="2895600" cy="1163194"/>
          </a:xfrm>
          <a:prstGeom prst="cloudCallout">
            <a:avLst>
              <a:gd name="adj1" fmla="val -84438"/>
              <a:gd name="adj2" fmla="val -50127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err="1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hist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() function will be introduced later in this lesson.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94B2E-457F-41EC-A4E3-9DE6AD9D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dirty="0"/>
              <a:t>Identify the basic concepts of data visualization;</a:t>
            </a:r>
          </a:p>
          <a:p>
            <a:r>
              <a:rPr lang="en-US" dirty="0"/>
              <a:t>Create basic plots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dirty="0"/>
              <a:t> Library;</a:t>
            </a:r>
          </a:p>
          <a:p>
            <a:r>
              <a:rPr lang="en-US" dirty="0"/>
              <a:t>Refine basic plots with line properties, multiple figures, and annotated text; </a:t>
            </a:r>
            <a:r>
              <a:rPr lang="en-US" i="1" dirty="0"/>
              <a:t>and</a:t>
            </a:r>
          </a:p>
          <a:p>
            <a:r>
              <a:rPr lang="en-US" dirty="0"/>
              <a:t>Draw basic 3D plots with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mpl_toolkits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(Optional)</a:t>
            </a:r>
            <a:r>
              <a:rPr lang="en-US" dirty="0"/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21B42-57A1-4BBD-809C-D0EA7774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figure with some text added is: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2" y="1981200"/>
            <a:ext cx="5617937" cy="441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4B582-2C20-4E73-BD2A-5B6602BC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Multiple lines can be shown on the same plot. In this case, you can use a </a:t>
            </a:r>
            <a:r>
              <a:rPr lang="en-US" altLang="zh-TW" i="1" dirty="0">
                <a:solidFill>
                  <a:srgbClr val="C00000"/>
                </a:solidFill>
              </a:rPr>
              <a:t>legend</a:t>
            </a:r>
            <a:r>
              <a:rPr lang="en-US" altLang="zh-TW" dirty="0"/>
              <a:t> to label the two lines: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5867400" cy="375513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0641E-BBD0-40F8-BAA1-6FBF529D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3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the Plot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plot with a legend added is shown: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47875"/>
            <a:ext cx="546887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73FB3-40F9-4242-B9C3-C63CCA4A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1981199"/>
            <a:ext cx="5381625" cy="438132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Multiple Figures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following script creates two subplots on one figure: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6543673" y="4191000"/>
            <a:ext cx="1905000" cy="914400"/>
          </a:xfrm>
          <a:prstGeom prst="cloudCallout">
            <a:avLst>
              <a:gd name="adj1" fmla="val -75661"/>
              <a:gd name="adj2" fmla="val -565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‘lec1001.py’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DFA54-C03E-4BF7-B028-A1864D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0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Multiple Figures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figure()</a:t>
            </a:r>
            <a:r>
              <a:rPr lang="en-US" altLang="zh-TW" dirty="0"/>
              <a:t> command from previous script is optional because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figure(1)</a:t>
            </a:r>
            <a:r>
              <a:rPr lang="en-US" altLang="zh-TW" dirty="0"/>
              <a:t> will be created by default.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subplot(111)</a:t>
            </a:r>
            <a:r>
              <a:rPr lang="en-US" altLang="zh-TW" dirty="0"/>
              <a:t> will also be created by default.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subplot()</a:t>
            </a:r>
            <a:r>
              <a:rPr lang="en-US" altLang="zh-TW" dirty="0"/>
              <a:t> command specifies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numrows</a:t>
            </a:r>
            <a:r>
              <a:rPr lang="en-US" altLang="zh-TW" dirty="0"/>
              <a:t>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numcols</a:t>
            </a:r>
            <a:r>
              <a:rPr lang="en-US" altLang="zh-TW" dirty="0"/>
              <a:t>,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fignum</a:t>
            </a:r>
            <a:r>
              <a:rPr lang="en-US" altLang="zh-TW" dirty="0"/>
              <a:t> where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fignum</a:t>
            </a:r>
            <a:r>
              <a:rPr lang="en-US" altLang="zh-TW" dirty="0"/>
              <a:t> ranges from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/>
              <a:t> to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numrows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numcols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commas in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subplot</a:t>
            </a:r>
            <a:r>
              <a:rPr lang="en-US" altLang="zh-TW" dirty="0"/>
              <a:t> command are optional if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numrows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numcols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So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subplot(211)</a:t>
            </a:r>
            <a:r>
              <a:rPr lang="en-US" altLang="zh-TW" dirty="0"/>
              <a:t> is identical to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subplot(2,1,1)</a:t>
            </a:r>
            <a:r>
              <a:rPr lang="en-US" altLang="zh-TW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F01CA-9F20-4C56-9DBF-6C4365E1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7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Multiple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resulting subplots are: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0" y="1905000"/>
            <a:ext cx="5769769" cy="450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A414C-7387-41FE-9B26-BC37AADE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Multiple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following script (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lec1002.py</a:t>
            </a:r>
            <a:r>
              <a:rPr lang="en-US" altLang="zh-TW" dirty="0"/>
              <a:t>) creates two figure: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391400" cy="426466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AF43B-6683-4BF9-BDBC-6806B733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9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Multiple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resulting figures are: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5410200" cy="41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79" y="2286000"/>
            <a:ext cx="5468395" cy="417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7A9B2-F57F-49B1-95A8-90940B3F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55157"/>
            <a:ext cx="5486399" cy="2548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figures we have learned so far are called </a:t>
            </a:r>
            <a:r>
              <a:rPr lang="en-US" altLang="zh-TW" i="1" dirty="0"/>
              <a:t>line charts</a:t>
            </a:r>
            <a:r>
              <a:rPr lang="en-US" altLang="zh-TW" dirty="0"/>
              <a:t> or </a:t>
            </a:r>
            <a:r>
              <a:rPr lang="en-US" altLang="zh-TW" i="1" dirty="0"/>
              <a:t>line plots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will look at some other types 2D figures, including </a:t>
            </a:r>
            <a:r>
              <a:rPr lang="en-US" altLang="zh-TW" i="1" dirty="0">
                <a:solidFill>
                  <a:schemeClr val="tx2"/>
                </a:solidFill>
              </a:rPr>
              <a:t>histograms</a:t>
            </a:r>
            <a:r>
              <a:rPr lang="en-US" altLang="zh-TW" dirty="0"/>
              <a:t>, </a:t>
            </a:r>
            <a:r>
              <a:rPr lang="en-US" altLang="zh-TW" i="1" dirty="0">
                <a:solidFill>
                  <a:schemeClr val="tx2"/>
                </a:solidFill>
              </a:rPr>
              <a:t>bar charts</a:t>
            </a:r>
            <a:r>
              <a:rPr lang="en-US" altLang="zh-TW" dirty="0"/>
              <a:t>, and </a:t>
            </a:r>
            <a:r>
              <a:rPr lang="en-US" altLang="zh-TW" i="1" dirty="0">
                <a:solidFill>
                  <a:schemeClr val="tx2"/>
                </a:solidFill>
              </a:rPr>
              <a:t>scatterplots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consider a </a:t>
            </a:r>
            <a:r>
              <a:rPr lang="en-US" altLang="zh-TW" i="1" dirty="0">
                <a:solidFill>
                  <a:srgbClr val="FF0000"/>
                </a:solidFill>
              </a:rPr>
              <a:t>histogram</a:t>
            </a:r>
            <a:r>
              <a:rPr lang="en-US" altLang="zh-TW" dirty="0"/>
              <a:t> first: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6019801" y="3374079"/>
            <a:ext cx="2362200" cy="1219200"/>
          </a:xfrm>
          <a:prstGeom prst="cloudCallout">
            <a:avLst>
              <a:gd name="adj1" fmla="val -60468"/>
              <a:gd name="adj2" fmla="val 8584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Bins are the intervals of the dataset (x-axis).</a:t>
            </a:r>
          </a:p>
        </p:txBody>
      </p:sp>
      <p:sp>
        <p:nvSpPr>
          <p:cNvPr id="9" name="文字方塊 8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Histogram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D5A0D-8E36-4454-95E5-03F9CA29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resulting </a:t>
            </a:r>
            <a:r>
              <a:rPr lang="en-US" altLang="zh-TW" i="1" dirty="0"/>
              <a:t>histogram</a:t>
            </a:r>
            <a:r>
              <a:rPr lang="en-US" altLang="zh-TW" dirty="0"/>
              <a:t> is: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90572"/>
            <a:ext cx="5354195" cy="41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2123045"/>
            <a:ext cx="2514600" cy="384048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i="1" dirty="0">
                <a:solidFill>
                  <a:srgbClr val="C00000"/>
                </a:solidFill>
              </a:rPr>
              <a:t>histogram</a:t>
            </a:r>
            <a:r>
              <a:rPr lang="en-US" sz="1700" dirty="0"/>
              <a:t> is a graphical representation of the distribution of numerical data.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700" dirty="0"/>
              <a:t>It gives a discretized display of value frequency.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1700" dirty="0"/>
              <a:t>The data points are split into discrete, evenly spaced </a:t>
            </a:r>
            <a:r>
              <a:rPr lang="en-US" sz="1700" i="1" dirty="0">
                <a:solidFill>
                  <a:srgbClr val="C00000"/>
                </a:solidFill>
              </a:rPr>
              <a:t>bins</a:t>
            </a:r>
            <a:r>
              <a:rPr lang="en-US" sz="1700" dirty="0"/>
              <a:t>, and the number of data points in each bin is plotted.</a:t>
            </a:r>
          </a:p>
        </p:txBody>
      </p:sp>
      <p:sp>
        <p:nvSpPr>
          <p:cNvPr id="10" name="文字方塊 9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Histogram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38FCC-76B3-40A6-8C87-C59AFF81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Visualizing Data with </a:t>
            </a:r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E3517-2B5E-4BC6-A109-FBDA536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Another </a:t>
            </a:r>
            <a:r>
              <a:rPr lang="en-US" altLang="zh-TW" i="1" dirty="0"/>
              <a:t>histogram</a:t>
            </a:r>
            <a:r>
              <a:rPr lang="en-US" altLang="zh-TW" dirty="0"/>
              <a:t>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359917"/>
            <a:ext cx="62484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Histogram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1200"/>
            <a:ext cx="5010150" cy="22669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4F40-BF90-47E7-BBF4-0343D4B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75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</a:t>
            </a:r>
            <a:r>
              <a:rPr lang="en-US" altLang="zh-TW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Let’s look at how to plot </a:t>
            </a:r>
            <a:r>
              <a:rPr lang="en-US" altLang="zh-TW" sz="2600" i="1" dirty="0">
                <a:solidFill>
                  <a:srgbClr val="FF0000"/>
                </a:solidFill>
              </a:rPr>
              <a:t>bar charts</a:t>
            </a:r>
            <a:r>
              <a:rPr lang="en-US" altLang="zh-TW" sz="2600" dirty="0"/>
              <a:t>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A </a:t>
            </a:r>
            <a:r>
              <a:rPr lang="en-US" altLang="zh-TW" sz="2600" i="1" dirty="0">
                <a:solidFill>
                  <a:srgbClr val="C00000"/>
                </a:solidFill>
              </a:rPr>
              <a:t>bar chart</a:t>
            </a:r>
            <a:r>
              <a:rPr lang="en-US" altLang="zh-TW" sz="2600" dirty="0"/>
              <a:t> is a good choice when you want to show how some quantity varies among some </a:t>
            </a:r>
            <a:r>
              <a:rPr lang="en-US" altLang="zh-TW" sz="2600" i="1" dirty="0">
                <a:solidFill>
                  <a:schemeClr val="tx2"/>
                </a:solidFill>
              </a:rPr>
              <a:t>discrete set items</a:t>
            </a:r>
            <a:r>
              <a:rPr lang="en-US" altLang="zh-TW" sz="2600" dirty="0"/>
              <a:t> (categories).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movies = ["Annie Hall", "Ben-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"Casablanca", "Gandhi", "West Side Story"]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num_oscars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[5, 11, 3, 8, 10]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+ 0.1 for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 in enumerate(movies)]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[0.1, 1.1, 2.1, 3.1, 4.1]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plt.bar(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num_oscars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plt.ylabel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("# of Academy Awards")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plt.title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 Favorite Movies")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plt.xticks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+ 0.5 for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 in enumerate(movies)], movies)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 Chart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4E95A-393F-4CF7-92B5-44E6F183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4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resulting </a:t>
            </a:r>
            <a:r>
              <a:rPr lang="en-US" altLang="zh-TW" i="1" dirty="0"/>
              <a:t>bar chart</a:t>
            </a:r>
            <a:r>
              <a:rPr lang="en-US" altLang="zh-TW" dirty="0"/>
              <a:t>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6705600" cy="439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 Chart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6EC1B-5A18-4629-9F8A-F9D2A670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7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US" altLang="zh-TW" sz="2600" dirty="0"/>
              <a:t> also provides plotting functions.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Here we use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US" altLang="zh-TW" sz="2600" dirty="0"/>
              <a:t> to draw a </a:t>
            </a:r>
            <a:r>
              <a:rPr lang="en-US" altLang="zh-TW" sz="2600" i="1" dirty="0"/>
              <a:t>bar chart</a:t>
            </a:r>
            <a:r>
              <a:rPr lang="en-US" altLang="zh-TW" sz="2600" dirty="0"/>
              <a:t>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First we create a data set in form of a </a:t>
            </a:r>
            <a:r>
              <a:rPr lang="en-US" altLang="zh-TW" sz="2600" dirty="0" err="1"/>
              <a:t>DataFrame</a:t>
            </a:r>
            <a:r>
              <a:rPr lang="en-US" altLang="zh-TW" sz="2600" dirty="0"/>
              <a:t>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 4),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index=['one', 'two', 'three', 'four', 'five', 'six'],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columns=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pd.Index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(['A', 'B', 'C', 'D'], name='Genus'))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Genus         A         B         C         D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    0.929616  0.316376  0.183919  0.204560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    0.567725  0.595545  0.964515  0.653177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  0.748907  0.653570  0.747715  0.961307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   0.008388  0.106444  0.298704  0.656411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   0.809813  0.872176  0.964648  0.723685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    0.642475  0.717454  0.467599  0.325585</a:t>
            </a:r>
          </a:p>
          <a:p>
            <a:pPr marL="682625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 Chart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E422-5914-4CEE-9D79-237AE1F6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4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Now we use the data set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2600" dirty="0"/>
              <a:t> to plot a </a:t>
            </a:r>
            <a:r>
              <a:rPr lang="en-US" altLang="zh-TW" sz="2600" i="1" dirty="0"/>
              <a:t>bar chart</a:t>
            </a:r>
            <a:r>
              <a:rPr lang="en-US" altLang="zh-TW" sz="2600" dirty="0"/>
              <a:t>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df.plot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(kind='bar')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951" y="2743200"/>
            <a:ext cx="5898049" cy="369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 rot="1966606">
            <a:off x="7125419" y="520152"/>
            <a:ext cx="2057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 Chart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37B9E-59E4-4C0A-8F85-483C0F0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4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The last type of figures to be discussed is </a:t>
            </a:r>
            <a:r>
              <a:rPr lang="en-US" altLang="zh-TW" sz="2600" i="1" dirty="0" err="1">
                <a:solidFill>
                  <a:srgbClr val="C00000"/>
                </a:solidFill>
              </a:rPr>
              <a:t>scatterplot</a:t>
            </a:r>
            <a:r>
              <a:rPr lang="en-US" altLang="zh-TW" sz="2600" dirty="0"/>
              <a:t>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A </a:t>
            </a:r>
            <a:r>
              <a:rPr lang="en-US" altLang="zh-TW" sz="2600" i="1" dirty="0" err="1"/>
              <a:t>scatterplot</a:t>
            </a:r>
            <a:r>
              <a:rPr lang="en-US" altLang="zh-TW" sz="2600" dirty="0"/>
              <a:t> is the right choice for visualizing the relationship between two paired sets of data.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Here we will illustrate the relationship between the number of friends your users have and the number of minutes they spend on the site every day: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friends = [70, 65, 72, 63, 71, 64, 60, 64, 67]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minutes = [175, 170, 205, 120, 220, 130, 105, 145, 190]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(friends, minutes)</a:t>
            </a:r>
          </a:p>
          <a:p>
            <a:pPr marL="682625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 rot="1966606">
            <a:off x="6930897" y="577361"/>
            <a:ext cx="2268746" cy="461665"/>
          </a:xfrm>
          <a:prstGeom prst="rect">
            <a:avLst/>
          </a:prstGeom>
          <a:solidFill>
            <a:srgbClr val="0B53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Scatterplot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AD154-99BE-41CF-B66E-F458676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4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Other 2D Figures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altLang="zh-TW" sz="2400" dirty="0"/>
              <a:t>The </a:t>
            </a:r>
            <a:r>
              <a:rPr lang="en-US" altLang="zh-TW" sz="2400" i="1" dirty="0" err="1"/>
              <a:t>scatterplot</a:t>
            </a:r>
            <a:r>
              <a:rPr lang="en-US" altLang="zh-TW" sz="2400" dirty="0"/>
              <a:t> seems to show a rough </a:t>
            </a:r>
            <a:r>
              <a:rPr lang="en-US" altLang="zh-TW" sz="2400" i="1" dirty="0"/>
              <a:t>positive relationship </a:t>
            </a:r>
            <a:r>
              <a:rPr lang="en-US" altLang="zh-TW" sz="2400" dirty="0"/>
              <a:t>between </a:t>
            </a:r>
            <a:r>
              <a:rPr lang="en-US" altLang="zh-TW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friends</a:t>
            </a:r>
            <a:r>
              <a:rPr lang="en-US" altLang="zh-TW" sz="2400" dirty="0"/>
              <a:t> (x-axis) and </a:t>
            </a:r>
            <a:r>
              <a:rPr lang="en-US" altLang="zh-TW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en-US" altLang="zh-TW" sz="2400" dirty="0"/>
              <a:t> (y-axis):</a:t>
            </a:r>
            <a:endParaRPr lang="en-US" altLang="zh-TW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6248400" cy="39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 rot="1966606">
            <a:off x="6930898" y="577360"/>
            <a:ext cx="2268746" cy="461665"/>
          </a:xfrm>
          <a:prstGeom prst="rect">
            <a:avLst/>
          </a:prstGeom>
          <a:solidFill>
            <a:srgbClr val="0B53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Scatterplot</a:t>
            </a:r>
            <a:endParaRPr lang="zh-TW" alt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3BEB-07AF-425D-AF6B-EF7F0987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74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3D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Getting Started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3D Line Plots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3D Scatter Plots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Surface Plots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3D Bar Plots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2D Pots in 3D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C02F-E98F-44B5-B94B-48BB632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Star: 32 Points 3">
            <a:extLst>
              <a:ext uri="{FF2B5EF4-FFF2-40B4-BE49-F238E27FC236}">
                <a16:creationId xmlns:a16="http://schemas.microsoft.com/office/drawing/2014/main" id="{9BB7C9FF-9B7E-47AD-A1DB-08F1E3B70361}"/>
              </a:ext>
            </a:extLst>
          </p:cNvPr>
          <p:cNvSpPr/>
          <p:nvPr/>
        </p:nvSpPr>
        <p:spPr>
          <a:xfrm rot="1097111">
            <a:off x="5536143" y="560461"/>
            <a:ext cx="2883266" cy="17526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13534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dirty="0"/>
              <a:t>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mplot3d</a:t>
            </a:r>
            <a:r>
              <a:rPr lang="en-US" altLang="zh-TW" dirty="0"/>
              <a:t> toolkit adds simple 3D plotting capabilities to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dirty="0"/>
              <a:t> by supplying an </a:t>
            </a:r>
            <a:r>
              <a:rPr lang="en-US" altLang="zh-TW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axes</a:t>
            </a:r>
            <a:r>
              <a:rPr lang="en-US" altLang="zh-TW" dirty="0"/>
              <a:t> object that can create a 2D projection of a 3D scene.</a:t>
            </a:r>
          </a:p>
          <a:p>
            <a:r>
              <a:rPr lang="en-US" altLang="zh-TW" sz="2400" dirty="0"/>
              <a:t>An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Axes3D</a:t>
            </a:r>
            <a:r>
              <a:rPr lang="en-US" altLang="zh-TW" sz="2400" dirty="0"/>
              <a:t> object is created just like any other axes using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projection=‘3d’</a:t>
            </a:r>
            <a:r>
              <a:rPr lang="en-US" altLang="zh-TW" sz="2400" dirty="0"/>
              <a:t> keyword.</a:t>
            </a:r>
          </a:p>
          <a:p>
            <a:r>
              <a:rPr lang="en-US" altLang="zh-TW" sz="2400" dirty="0"/>
              <a:t>Create a new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matplotlib.figure.Figure</a:t>
            </a:r>
            <a:r>
              <a:rPr lang="en-US" altLang="zh-TW" sz="2400" dirty="0"/>
              <a:t> and add a new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axes</a:t>
            </a:r>
            <a:r>
              <a:rPr lang="en-US" altLang="zh-TW" sz="2400" dirty="0"/>
              <a:t> to it of type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Axes3D</a:t>
            </a:r>
            <a:r>
              <a:rPr lang="en-US" altLang="zh-TW" sz="2400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zh-TW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altLang="zh-TW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19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altLang="zh-TW" sz="19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mpl_toolkits.mplot3d import Axes3D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fig.add_subplot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projection='3d')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E528B-4C51-431D-9BBC-D5945C0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Line Plots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Consider the example of a 3D line plot: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92441"/>
            <a:ext cx="5181600" cy="445880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790035" y="2819400"/>
            <a:ext cx="1905000" cy="914400"/>
          </a:xfrm>
          <a:prstGeom prst="cloudCallout">
            <a:avLst>
              <a:gd name="adj1" fmla="val -98772"/>
              <a:gd name="adj2" fmla="val 4595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‘lec1005.py’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A902C-582C-4231-9B7D-6513C14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Data with </a:t>
            </a:r>
            <a:r>
              <a:rPr lang="en-US" dirty="0" err="1"/>
              <a:t>matplotlib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Visualization is one of the first steps in data analysis.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Data visualization calls for the conception and analysis of the visual representation of information.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There are two primary uses for data visualization:</a:t>
            </a:r>
          </a:p>
          <a:p>
            <a:pPr marL="731520" lvl="2" indent="-457200">
              <a:buClr>
                <a:schemeClr val="accent3"/>
              </a:buClr>
              <a:buSzPct val="95000"/>
            </a:pPr>
            <a:r>
              <a:rPr lang="en-US" altLang="zh-TW" dirty="0"/>
              <a:t>To explore data</a:t>
            </a:r>
          </a:p>
          <a:p>
            <a:pPr marL="731520" lvl="2" indent="-457200">
              <a:buClr>
                <a:schemeClr val="accent3"/>
              </a:buClr>
              <a:buSzPct val="95000"/>
            </a:pPr>
            <a:r>
              <a:rPr lang="en-US" altLang="zh-TW" dirty="0"/>
              <a:t>To communicate data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Python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dirty="0"/>
              <a:t> library is a well-known plotting library based on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You need to include the import statement before running the scripts illustrated throughout this lesson:</a:t>
            </a:r>
          </a:p>
          <a:p>
            <a:pPr marL="914400" lvl="1" indent="-12700">
              <a:buNone/>
              <a:tabLst>
                <a:tab pos="6862763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i="1" dirty="0">
                <a:cs typeface="Consolas" panose="020B0609020204030204" pitchFamily="49" charset="0"/>
              </a:rPr>
              <a:t>OR</a:t>
            </a:r>
            <a:endParaRPr lang="en-US" altLang="zh-TW" sz="1900" i="1" dirty="0"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4F557-3A8D-4812-A2B9-AE92E35F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3D Line Plots </a:t>
            </a:r>
            <a:r>
              <a:rPr lang="en-US" dirty="0"/>
              <a:t>(cont.)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807058" cy="43624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6AF2-B9A6-4D65-A9ED-D9CE5ACB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Scatter Plots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Here is a 3D scatter plot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1957186"/>
            <a:ext cx="6186487" cy="436741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756400" y="2503042"/>
            <a:ext cx="1905000" cy="914400"/>
          </a:xfrm>
          <a:prstGeom prst="cloudCallout">
            <a:avLst>
              <a:gd name="adj1" fmla="val -98772"/>
              <a:gd name="adj2" fmla="val 7805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‘lec1006.py’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1F00B-3744-4A1B-86FA-B882773A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3D Scatter Plots </a:t>
            </a:r>
            <a:r>
              <a:rPr lang="en-US" dirty="0"/>
              <a:t>(cont.)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5" y="1600200"/>
            <a:ext cx="7910465" cy="44386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B259F-4E14-4AE8-9432-A3F6E6A5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Plots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see a surface plot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8" y="1886645"/>
            <a:ext cx="6276975" cy="4492822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629400" y="2667000"/>
            <a:ext cx="1905000" cy="914400"/>
          </a:xfrm>
          <a:prstGeom prst="cloudCallout">
            <a:avLst>
              <a:gd name="adj1" fmla="val -98772"/>
              <a:gd name="adj2" fmla="val 7805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‘lec1007.py’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3C42E-7E51-4BCB-834F-928D1162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Surface Plots </a:t>
            </a:r>
            <a:r>
              <a:rPr lang="en-US" dirty="0"/>
              <a:t>(cont.)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788166" cy="4343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6F565-0F7A-469F-84C9-1D391E2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Bar Plots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Here we have a 3D bar plot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910322"/>
            <a:ext cx="5746044" cy="4469145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716889" y="1910322"/>
            <a:ext cx="1905000" cy="914400"/>
          </a:xfrm>
          <a:prstGeom prst="cloudCallout">
            <a:avLst>
              <a:gd name="adj1" fmla="val -89291"/>
              <a:gd name="adj2" fmla="val 867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‘lec1008.py’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59175-D6A8-4B06-8CE6-DCF8249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3D Bar Plots </a:t>
            </a:r>
            <a:r>
              <a:rPr lang="en-US" dirty="0"/>
              <a:t>(cont.)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97902" cy="42672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2A6E-27E8-47A9-AFDA-6F75679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Plots in 3D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example illustrates a 2D plot on a 3D plot: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890769"/>
            <a:ext cx="4933950" cy="4778141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324600" y="2133600"/>
            <a:ext cx="1905000" cy="914400"/>
          </a:xfrm>
          <a:prstGeom prst="cloudCallout">
            <a:avLst>
              <a:gd name="adj1" fmla="val -89291"/>
              <a:gd name="adj2" fmla="val 867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Script ‘lec1009.py’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08619-040B-4F36-85E5-492E9580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91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2D Plots in 3D </a:t>
            </a:r>
            <a:r>
              <a:rPr lang="en-US" dirty="0"/>
              <a:t>(cont.)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807458" cy="43910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CA279-B4B1-426F-8E5D-74859A8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CA1B-F169-4B29-85CE-0FB61047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Data with </a:t>
            </a:r>
            <a:r>
              <a:rPr lang="en-US" dirty="0" err="1"/>
              <a:t>matplotlib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get started with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US" altLang="zh-TW" dirty="0"/>
              <a:t> by a simple example: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import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([1,2,3,4])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0x046B2490&gt;]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plt.ylabel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('Some Numbers')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matplotlib.text.Text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0x0456E090&gt;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95688"/>
            <a:ext cx="3395905" cy="28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718DD-5740-416F-B335-A7F557AC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References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Ivan Idris (2014).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200" dirty="0">
                <a:ea typeface="新細明體" pitchFamily="18" charset="-120"/>
              </a:rPr>
              <a:t>, </a:t>
            </a:r>
            <a:r>
              <a:rPr lang="en-US" altLang="zh-HK" sz="2200" dirty="0" err="1">
                <a:ea typeface="新細明體" pitchFamily="18" charset="-120"/>
              </a:rPr>
              <a:t>Packt</a:t>
            </a:r>
            <a:r>
              <a:rPr lang="en-US" altLang="zh-HK" sz="2200" dirty="0">
                <a:ea typeface="新細明體" pitchFamily="18" charset="-120"/>
              </a:rPr>
              <a:t> Publishing.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6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Joel Grus (2015).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Data Science from Scratch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3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(2012).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>
                <a:ea typeface="新細明體" pitchFamily="18" charset="-120"/>
              </a:rPr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8</a:t>
            </a:r>
            <a:r>
              <a:rPr lang="en-US" sz="2200" dirty="0">
                <a:ea typeface="新細明體" pitchFamily="18" charset="-12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ea typeface="新細明體" pitchFamily="18" charset="-120"/>
            </a:endParaRPr>
          </a:p>
          <a:p>
            <a:r>
              <a:rPr lang="en-US" dirty="0">
                <a:ea typeface="新細明體" pitchFamily="18" charset="-120"/>
              </a:rPr>
              <a:t>Online Resources:</a:t>
            </a:r>
          </a:p>
          <a:p>
            <a:pPr marL="685800" lvl="1" indent="-342900"/>
            <a:r>
              <a:rPr lang="en-US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http://matplotlib.org/</a:t>
            </a:r>
            <a:endParaRPr lang="en-US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http://matplotlib.org/users/beginner.html</a:t>
            </a:r>
            <a:endParaRPr lang="en-US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4"/>
              </a:rPr>
              <a:t>http://www.labri.fr/perso/nrougier/teaching/matplotlib/</a:t>
            </a:r>
            <a:endParaRPr lang="en-US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endParaRPr lang="en-US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5546B-E026-44BC-9338-5ABB0E2E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Data with </a:t>
            </a:r>
            <a:r>
              <a:rPr lang="en-US" dirty="0" err="1"/>
              <a:t>matplotlib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If you use </a:t>
            </a:r>
            <a:r>
              <a:rPr lang="en-US" altLang="zh-TW" i="1" dirty="0" err="1"/>
              <a:t>IPython</a:t>
            </a:r>
            <a:r>
              <a:rPr lang="en-US" altLang="zh-TW" dirty="0"/>
              <a:t>, the task becomes more simple: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0294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09999"/>
            <a:ext cx="4038600" cy="262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5791200" y="3048000"/>
            <a:ext cx="28956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387"/>
              <a:gd name="adj6" fmla="val -98758"/>
            </a:avLst>
          </a:prstGeom>
          <a:solidFill>
            <a:srgbClr val="FFFFCC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pylab</a:t>
            </a:r>
            <a:r>
              <a:rPr lang="en-US" sz="1600" dirty="0">
                <a:solidFill>
                  <a:schemeClr val="tx2"/>
                </a:solidFill>
              </a:rPr>
              <a:t> magic command allows us to have figures plotted inline, without including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858D1-57F7-413F-9D91-6EF0CAA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199" y="578507"/>
            <a:ext cx="6332835" cy="1097893"/>
          </a:xfrm>
        </p:spPr>
        <p:txBody>
          <a:bodyPr/>
          <a:lstStyle/>
          <a:p>
            <a:r>
              <a:rPr lang="en-US" dirty="0"/>
              <a:t>2D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Plotting Figure by Points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Plotting Figure by Standard Functions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Customizing the Plot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Working with Multiple Figures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Working with Other 2D Figures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10 - Data Visualization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4F38D-DE10-4046-A169-789FEB8C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9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Figure by Points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consider a real life 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9171"/>
            <a:ext cx="6686550" cy="4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5943600" y="3810000"/>
            <a:ext cx="2819400" cy="1600200"/>
          </a:xfrm>
          <a:prstGeom prst="cloudCallout">
            <a:avLst>
              <a:gd name="adj1" fmla="val -67631"/>
              <a:gd name="adj2" fmla="val -9191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The figure is created by two lists of values: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years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gdp</a:t>
            </a:r>
            <a:endParaRPr lang="en-US" i="1" dirty="0">
              <a:solidFill>
                <a:srgbClr val="C00000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B18F6-3991-4373-9DB1-41462889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Figure by Standard Functions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Instead of lists of points, we may use some standard functions to plot our figures.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draw the </a:t>
            </a:r>
            <a:r>
              <a:rPr lang="en-US" altLang="zh-TW" i="1" dirty="0"/>
              <a:t>cosine</a:t>
            </a:r>
            <a:r>
              <a:rPr lang="en-US" altLang="zh-TW" dirty="0"/>
              <a:t> and </a:t>
            </a:r>
            <a:r>
              <a:rPr lang="en-US" altLang="zh-TW" i="1" dirty="0"/>
              <a:t>sine</a:t>
            </a:r>
            <a:r>
              <a:rPr lang="en-US" altLang="zh-TW" dirty="0"/>
              <a:t> functions on the same plot: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np.linspace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np.pi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endpoint=True)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C, S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np.cos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np.sin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C)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0x081EC370&gt;]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plt.plot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S)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[&lt;matplotlib.lines.Line2D object at 0x081EC8B0&gt;]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10 - Data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FE40F-CEC7-4A7E-8A1D-812025D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79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1962</TotalTime>
  <Words>2567</Words>
  <Application>Microsoft Office PowerPoint</Application>
  <PresentationFormat>On-screen Show (4:3)</PresentationFormat>
  <Paragraphs>423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新細明體</vt:lpstr>
      <vt:lpstr>Arial</vt:lpstr>
      <vt:lpstr>Calibri</vt:lpstr>
      <vt:lpstr>Cambria</vt:lpstr>
      <vt:lpstr>Consolas</vt:lpstr>
      <vt:lpstr>Webdings</vt:lpstr>
      <vt:lpstr>Data Science Template</vt:lpstr>
      <vt:lpstr>Lecture 10 Data Visualization</vt:lpstr>
      <vt:lpstr>Lessons Intended Learning Outcomes</vt:lpstr>
      <vt:lpstr>Data Visualization</vt:lpstr>
      <vt:lpstr>Visualizing Data with matplotlib</vt:lpstr>
      <vt:lpstr>Visualizing Data with matplotlib (cont.)</vt:lpstr>
      <vt:lpstr>Visualizing Data with matplotlib (cont.)</vt:lpstr>
      <vt:lpstr>2D Plots</vt:lpstr>
      <vt:lpstr>Plotting Figure by Points</vt:lpstr>
      <vt:lpstr>Plotting Figure by Standard Functions</vt:lpstr>
      <vt:lpstr>Plotting Figure by Standard Functions (cont.)</vt:lpstr>
      <vt:lpstr>Customizing the Plot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Customizing the Plot (cont.)</vt:lpstr>
      <vt:lpstr>Working with Multiple Figures</vt:lpstr>
      <vt:lpstr>Working with Multiple Figures</vt:lpstr>
      <vt:lpstr>Working with Multiple Figures (cont.)</vt:lpstr>
      <vt:lpstr>Working with Multiple Figures (cont.)</vt:lpstr>
      <vt:lpstr>Working with Multiple Figures (cont.)</vt:lpstr>
      <vt:lpstr>Working with Other 2D Figures</vt:lpstr>
      <vt:lpstr>Working with Other 2D Figures (cont.)</vt:lpstr>
      <vt:lpstr>Working with Other 2D Figures (cont.)</vt:lpstr>
      <vt:lpstr>Working with Other 2D Figures (cont.)</vt:lpstr>
      <vt:lpstr>Working with Other 2D Figures (cont.)</vt:lpstr>
      <vt:lpstr>Working with Other 2D Figures (cont.)</vt:lpstr>
      <vt:lpstr>Working with Other 2D Figures (cont.)</vt:lpstr>
      <vt:lpstr>Working with Other 2D Figures (cont.)</vt:lpstr>
      <vt:lpstr>Working with Other 2D Figures (cont.)</vt:lpstr>
      <vt:lpstr>3D Plots</vt:lpstr>
      <vt:lpstr>Getting Started</vt:lpstr>
      <vt:lpstr>3D Line Plots</vt:lpstr>
      <vt:lpstr>3D Line Plots (cont.)</vt:lpstr>
      <vt:lpstr>3D Scatter Plots</vt:lpstr>
      <vt:lpstr>3D Scatter Plots (cont.)</vt:lpstr>
      <vt:lpstr>Surface Plots</vt:lpstr>
      <vt:lpstr>Surface Plots (cont.)</vt:lpstr>
      <vt:lpstr>3D Bar Plots</vt:lpstr>
      <vt:lpstr>3D Bar Plots (cont.)</vt:lpstr>
      <vt:lpstr>2D Plots in 3D</vt:lpstr>
      <vt:lpstr>2D Plots in 3D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179</cp:revision>
  <cp:lastPrinted>2018-06-19T03:33:41Z</cp:lastPrinted>
  <dcterms:created xsi:type="dcterms:W3CDTF">2012-06-26T01:15:45Z</dcterms:created>
  <dcterms:modified xsi:type="dcterms:W3CDTF">2019-06-20T00:29:01Z</dcterms:modified>
</cp:coreProperties>
</file>