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30"/>
  </p:notesMasterIdLst>
  <p:sldIdLst>
    <p:sldId id="333" r:id="rId2"/>
    <p:sldId id="310" r:id="rId3"/>
    <p:sldId id="334" r:id="rId4"/>
    <p:sldId id="262" r:id="rId5"/>
    <p:sldId id="311" r:id="rId6"/>
    <p:sldId id="312" r:id="rId7"/>
    <p:sldId id="313" r:id="rId8"/>
    <p:sldId id="335" r:id="rId9"/>
    <p:sldId id="314" r:id="rId10"/>
    <p:sldId id="315" r:id="rId11"/>
    <p:sldId id="316" r:id="rId12"/>
    <p:sldId id="318" r:id="rId13"/>
    <p:sldId id="319" r:id="rId14"/>
    <p:sldId id="320" r:id="rId15"/>
    <p:sldId id="321" r:id="rId16"/>
    <p:sldId id="317" r:id="rId17"/>
    <p:sldId id="322" r:id="rId18"/>
    <p:sldId id="323" r:id="rId19"/>
    <p:sldId id="330" r:id="rId20"/>
    <p:sldId id="331" r:id="rId21"/>
    <p:sldId id="332" r:id="rId22"/>
    <p:sldId id="336" r:id="rId23"/>
    <p:sldId id="324" r:id="rId24"/>
    <p:sldId id="325" r:id="rId25"/>
    <p:sldId id="326" r:id="rId26"/>
    <p:sldId id="327" r:id="rId27"/>
    <p:sldId id="337" r:id="rId28"/>
    <p:sldId id="309" r:id="rId29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FFCC"/>
    <a:srgbClr val="CCFFCC"/>
    <a:srgbClr val="0B5395"/>
    <a:srgbClr val="CCFF99"/>
    <a:srgbClr val="0D17D5"/>
    <a:srgbClr val="2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4" autoAdjust="0"/>
  </p:normalViewPr>
  <p:slideViewPr>
    <p:cSldViewPr>
      <p:cViewPr varScale="1">
        <p:scale>
          <a:sx n="75" d="100"/>
          <a:sy n="75" d="100"/>
        </p:scale>
        <p:origin x="10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9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3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11 - OOP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3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8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8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11 - OOP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3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11 - OOP with Python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9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3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9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1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Lecture 11 - OOP with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19502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836214"/>
            <a:ext cx="8093365" cy="1628852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Lecture 11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OOP with Python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96CDDC6-9343-4413-8E58-12C59E7482AE}"/>
              </a:ext>
            </a:extLst>
          </p:cNvPr>
          <p:cNvSpPr txBox="1">
            <a:spLocks/>
          </p:cNvSpPr>
          <p:nvPr/>
        </p:nvSpPr>
        <p:spPr>
          <a:xfrm>
            <a:off x="448965" y="5410200"/>
            <a:ext cx="809336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377F8C-30AE-421B-A6B1-2CFADB6D1899}"/>
              </a:ext>
            </a:extLst>
          </p:cNvPr>
          <p:cNvSpPr/>
          <p:nvPr/>
        </p:nvSpPr>
        <p:spPr>
          <a:xfrm>
            <a:off x="0" y="2209800"/>
            <a:ext cx="9144000" cy="1752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0602C1F-E53F-4061-8566-07ACA77AD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66" y="2362200"/>
            <a:ext cx="8093365" cy="16002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</p:txBody>
      </p:sp>
    </p:spTree>
    <p:extLst>
      <p:ext uri="{BB962C8B-B14F-4D97-AF65-F5344CB8AC3E}">
        <p14:creationId xmlns:p14="http://schemas.microsoft.com/office/powerpoint/2010/main" val="149100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 see how we can use class: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2200" dirty="0"/>
          </a:p>
          <a:p>
            <a:r>
              <a:rPr lang="en-US" dirty="0"/>
              <a:t>Inside of the class we currently just have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-US" dirty="0"/>
              <a:t>. But we can define </a:t>
            </a:r>
            <a:r>
              <a:rPr lang="en-US" i="1" dirty="0">
                <a:solidFill>
                  <a:srgbClr val="0B5395"/>
                </a:solidFill>
              </a:rPr>
              <a:t>attributes</a:t>
            </a:r>
            <a:r>
              <a:rPr lang="en-US" dirty="0"/>
              <a:t> and </a:t>
            </a:r>
            <a:r>
              <a:rPr lang="en-US" i="1" dirty="0">
                <a:solidFill>
                  <a:srgbClr val="0B5395"/>
                </a:solidFill>
              </a:rPr>
              <a:t>methods</a:t>
            </a:r>
            <a:r>
              <a:rPr lang="en-US" dirty="0"/>
              <a:t>.</a:t>
            </a:r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057400"/>
            <a:ext cx="6629400" cy="2031325"/>
          </a:xfrm>
          <a:prstGeom prst="rect">
            <a:avLst/>
          </a:prstGeom>
          <a:noFill/>
          <a:ln w="19050">
            <a:solidFill>
              <a:srgbClr val="0B539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new object type called Sample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Sample(object):</a:t>
            </a:r>
          </a:p>
          <a:p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</a:p>
          <a:p>
            <a:endParaRPr lang="en-US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Instance of Sample</a:t>
            </a:r>
          </a:p>
          <a:p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Sample()</a:t>
            </a:r>
          </a:p>
          <a:p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print(type(x))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4735265"/>
            <a:ext cx="6629400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'__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main__.Sample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327936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38DDC-892C-4225-B591-467ED318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3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Attribute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1"/>
            <a:ext cx="8246070" cy="4959096"/>
          </a:xfrm>
        </p:spPr>
        <p:txBody>
          <a:bodyPr>
            <a:normAutofit/>
          </a:bodyPr>
          <a:lstStyle/>
          <a:p>
            <a:r>
              <a:rPr lang="en-US" dirty="0"/>
              <a:t>The syntax for creating an </a:t>
            </a:r>
            <a:r>
              <a:rPr lang="en-US" i="1" dirty="0">
                <a:solidFill>
                  <a:srgbClr val="C00000"/>
                </a:solidFill>
              </a:rPr>
              <a:t>attribute</a:t>
            </a:r>
            <a:r>
              <a:rPr lang="en-US" dirty="0"/>
              <a:t> is:</a:t>
            </a:r>
          </a:p>
          <a:p>
            <a:pPr marL="914400" lvl="1" indent="0">
              <a:buNone/>
            </a:pP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self.attribute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something</a:t>
            </a:r>
          </a:p>
          <a:p>
            <a:r>
              <a:rPr lang="en-US" dirty="0"/>
              <a:t>There is a special method called: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__()</a:t>
            </a:r>
          </a:p>
          <a:p>
            <a:r>
              <a:rPr lang="en-US" dirty="0"/>
              <a:t>This method is used to </a:t>
            </a:r>
            <a:r>
              <a:rPr lang="en-US" i="1" dirty="0">
                <a:solidFill>
                  <a:srgbClr val="0B5395"/>
                </a:solidFill>
              </a:rPr>
              <a:t>initialize the attributes of an object</a:t>
            </a:r>
            <a:r>
              <a:rPr lang="en-US" dirty="0"/>
              <a:t>. For example: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410200" y="2715890"/>
            <a:ext cx="2209800" cy="762000"/>
          </a:xfrm>
          <a:prstGeom prst="cloudCallout">
            <a:avLst>
              <a:gd name="adj1" fmla="val -135758"/>
              <a:gd name="adj2" fmla="val 3234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endParaRPr lang="en-US" dirty="0">
              <a:solidFill>
                <a:srgbClr val="0B5395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0778" y="4281349"/>
            <a:ext cx="7086600" cy="1754326"/>
          </a:xfrm>
          <a:prstGeom prst="rect">
            <a:avLst/>
          </a:prstGeom>
          <a:noFill/>
          <a:ln w="19050">
            <a:solidFill>
              <a:srgbClr val="0B539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Dog(object):</a:t>
            </a:r>
          </a:p>
          <a:p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breed):</a:t>
            </a:r>
          </a:p>
          <a:p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self.breed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breed</a:t>
            </a:r>
          </a:p>
          <a:p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Dog(breed='Lab')</a:t>
            </a:r>
          </a:p>
          <a:p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frank = Dog(breed='Huskie')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6705600" y="1689630"/>
            <a:ext cx="2209800" cy="762000"/>
          </a:xfrm>
          <a:prstGeom prst="cloudCallout">
            <a:avLst>
              <a:gd name="adj1" fmla="val -87959"/>
              <a:gd name="adj2" fmla="val -8601"/>
            </a:avLst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 Attribute</a:t>
            </a:r>
            <a:endParaRPr lang="en-US" dirty="0">
              <a:solidFill>
                <a:srgbClr val="C00000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5505042" y="4835654"/>
            <a:ext cx="2570747" cy="875437"/>
          </a:xfrm>
          <a:prstGeom prst="cloudCallout">
            <a:avLst>
              <a:gd name="adj1" fmla="val -91125"/>
              <a:gd name="adj2" fmla="val 35432"/>
            </a:avLst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Instantiation</a:t>
            </a:r>
            <a:endParaRPr lang="en-US" dirty="0">
              <a:solidFill>
                <a:srgbClr val="C00000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8CF1B-9145-459A-AC6C-64F8D52B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5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Attribute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Lets break down what we have above.</a:t>
            </a:r>
          </a:p>
          <a:p>
            <a:r>
              <a:rPr lang="en-US" dirty="0"/>
              <a:t>The special method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__()</a:t>
            </a:r>
          </a:p>
          <a:p>
            <a:pPr marL="365125" indent="0">
              <a:buNone/>
            </a:pPr>
            <a:r>
              <a:rPr lang="en-US" dirty="0"/>
              <a:t>is called automatically right after the object has been created:</a:t>
            </a:r>
          </a:p>
          <a:p>
            <a:pPr marL="914400" lvl="1" indent="0">
              <a:buNone/>
            </a:pP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breed):</a:t>
            </a:r>
          </a:p>
          <a:p>
            <a:r>
              <a:rPr lang="en-US" dirty="0"/>
              <a:t>Each attribute in a class definition begins with a reference to the instance object. It is by convention named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breed</a:t>
            </a:r>
            <a:r>
              <a:rPr lang="en-US" dirty="0"/>
              <a:t> is the argument. The value is passed during the class instantiation.</a:t>
            </a:r>
          </a:p>
          <a:p>
            <a:pPr marL="914400" lvl="1" indent="0">
              <a:buNone/>
            </a:pP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self.breed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breed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ECFA6-C8B7-4DCA-AB32-3D46C8FA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7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Attribute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we have created two instances of the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dirty="0"/>
              <a:t> class.</a:t>
            </a:r>
          </a:p>
          <a:p>
            <a:r>
              <a:rPr lang="en-US" dirty="0"/>
              <a:t>With two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breed</a:t>
            </a:r>
            <a:r>
              <a:rPr lang="en-US" dirty="0"/>
              <a:t> types, we can then access these attributes like this: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sam.breed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'Lab'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frank.breed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'Huskie'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EA03C-AD73-4CC6-AE2C-E8848392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0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Attribute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392933"/>
            <a:ext cx="8246070" cy="5090163"/>
          </a:xfrm>
        </p:spPr>
        <p:txBody>
          <a:bodyPr>
            <a:normAutofit/>
          </a:bodyPr>
          <a:lstStyle/>
          <a:p>
            <a:r>
              <a:rPr lang="en-US" dirty="0"/>
              <a:t>In Python there are also </a:t>
            </a:r>
            <a:r>
              <a:rPr lang="en-US" i="1" dirty="0">
                <a:solidFill>
                  <a:srgbClr val="C00000"/>
                </a:solidFill>
              </a:rPr>
              <a:t>class attributes</a:t>
            </a:r>
            <a:r>
              <a:rPr lang="en-US" dirty="0"/>
              <a:t>, which are the same for any instance of the class.</a:t>
            </a:r>
          </a:p>
          <a:p>
            <a:r>
              <a:rPr lang="en-US" dirty="0"/>
              <a:t>For example, we could create the attribute species for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dirty="0"/>
              <a:t> class.</a:t>
            </a:r>
          </a:p>
          <a:p>
            <a:r>
              <a:rPr lang="en-US" dirty="0"/>
              <a:t>Dogs (regardless of their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breed</a:t>
            </a:r>
            <a:r>
              <a:rPr lang="en-US" dirty="0"/>
              <a:t>,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/>
              <a:t>, or other attributes) will always be </a:t>
            </a:r>
            <a:r>
              <a:rPr lang="en-US" i="1" dirty="0">
                <a:solidFill>
                  <a:srgbClr val="0B5395"/>
                </a:solidFill>
              </a:rPr>
              <a:t>mammals</a:t>
            </a:r>
            <a:r>
              <a:rPr lang="en-US" dirty="0"/>
              <a:t>.</a:t>
            </a:r>
          </a:p>
          <a:p>
            <a:r>
              <a:rPr lang="en-US" dirty="0"/>
              <a:t>We apply this logic in the following manner: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0554" y="4648200"/>
            <a:ext cx="6629400" cy="1754326"/>
          </a:xfrm>
          <a:prstGeom prst="rect">
            <a:avLst/>
          </a:prstGeom>
          <a:noFill/>
          <a:ln w="19050">
            <a:solidFill>
              <a:srgbClr val="0B5395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Dog(object):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species = 'mammal'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breed, name):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self.breed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breed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self.name = name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4876800" y="4763363"/>
            <a:ext cx="2081062" cy="762000"/>
          </a:xfrm>
          <a:prstGeom prst="cloudCallout">
            <a:avLst>
              <a:gd name="adj1" fmla="val -99915"/>
              <a:gd name="adj2" fmla="val -7069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Attribute</a:t>
            </a:r>
            <a:endParaRPr lang="en-US" dirty="0">
              <a:solidFill>
                <a:srgbClr val="0B5395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F0804-DF76-4269-AB9C-174AF808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Attribute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dirty="0"/>
              <a:t>Now, let’s instantiate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</a:t>
            </a:r>
            <a:r>
              <a:rPr lang="en-US" dirty="0"/>
              <a:t> as: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Dog('Lab', 'Sam')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sam.name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'Sam'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sam.species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'mammal'</a:t>
            </a:r>
          </a:p>
          <a:p>
            <a:pPr marL="914400" lvl="1" indent="0">
              <a:buNone/>
            </a:pP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Note that </a:t>
            </a:r>
            <a:r>
              <a:rPr lang="en-US" i="1" dirty="0">
                <a:solidFill>
                  <a:srgbClr val="0B5395"/>
                </a:solidFill>
              </a:rPr>
              <a:t>class attribute </a:t>
            </a:r>
            <a:r>
              <a:rPr lang="en-US" dirty="0"/>
              <a:t>is defined outside of any methods in the class.</a:t>
            </a:r>
          </a:p>
          <a:p>
            <a:r>
              <a:rPr lang="en-US" dirty="0"/>
              <a:t>Also by convention, we place them first before the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/>
              <a:t> method.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89417-C22F-49D3-9452-84550C2A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3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Method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are </a:t>
            </a:r>
            <a:r>
              <a:rPr lang="en-US" dirty="0">
                <a:solidFill>
                  <a:srgbClr val="C00000"/>
                </a:solidFill>
              </a:rPr>
              <a:t>functions</a:t>
            </a:r>
            <a:r>
              <a:rPr lang="en-US" dirty="0"/>
              <a:t> defined </a:t>
            </a:r>
            <a:r>
              <a:rPr lang="en-US" i="1" dirty="0">
                <a:solidFill>
                  <a:srgbClr val="0B5395"/>
                </a:solidFill>
              </a:rPr>
              <a:t>inside</a:t>
            </a:r>
            <a:r>
              <a:rPr lang="en-US" dirty="0"/>
              <a:t> the body of a class.</a:t>
            </a:r>
          </a:p>
          <a:p>
            <a:r>
              <a:rPr lang="en-US" dirty="0"/>
              <a:t>They are used to perform operations with the attributes of our objects.</a:t>
            </a:r>
          </a:p>
          <a:p>
            <a:r>
              <a:rPr lang="en-US" dirty="0"/>
              <a:t>Methods are essential in </a:t>
            </a:r>
            <a:r>
              <a:rPr lang="en-US" i="1" dirty="0">
                <a:solidFill>
                  <a:srgbClr val="0B5395"/>
                </a:solidFill>
              </a:rPr>
              <a:t>encapsulation</a:t>
            </a:r>
            <a:r>
              <a:rPr lang="en-US" dirty="0"/>
              <a:t> concept of the OOP paradigm.</a:t>
            </a:r>
          </a:p>
          <a:p>
            <a:r>
              <a:rPr lang="en-US" dirty="0"/>
              <a:t>This is essential in dividing responsibilities in programming, especially in large applications.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EC956-B754-4DF4-A0BA-642AED32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7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Method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413790"/>
            <a:ext cx="8246070" cy="5069307"/>
          </a:xfrm>
        </p:spPr>
        <p:txBody>
          <a:bodyPr>
            <a:normAutofit/>
          </a:bodyPr>
          <a:lstStyle/>
          <a:p>
            <a:r>
              <a:rPr lang="en-US" dirty="0"/>
              <a:t>Lets go through an example of creating a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dirty="0"/>
              <a:t> class: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9376" y="2272156"/>
            <a:ext cx="7781223" cy="4084195"/>
          </a:xfrm>
          <a:prstGeom prst="rect">
            <a:avLst/>
          </a:prstGeom>
          <a:noFill/>
          <a:ln w="19050">
            <a:solidFill>
              <a:srgbClr val="0B539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(object):</a:t>
            </a:r>
          </a:p>
          <a:p>
            <a:pPr>
              <a:lnSpc>
                <a:spcPct val="95000"/>
              </a:lnSpc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3.14</a:t>
            </a:r>
          </a:p>
          <a:p>
            <a:pPr>
              <a:lnSpc>
                <a:spcPct val="95000"/>
              </a:lnSpc>
              <a:spcBef>
                <a:spcPts val="600"/>
              </a:spcBef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Circle get instantiated with a radius</a:t>
            </a:r>
          </a:p>
          <a:p>
            <a:pPr>
              <a:lnSpc>
                <a:spcPct val="95000"/>
              </a:lnSpc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(self, radius=1):</a:t>
            </a:r>
          </a:p>
          <a:p>
            <a:pPr>
              <a:lnSpc>
                <a:spcPct val="95000"/>
              </a:lnSpc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radius</a:t>
            </a:r>
          </a:p>
          <a:p>
            <a:pPr>
              <a:lnSpc>
                <a:spcPct val="95000"/>
              </a:lnSpc>
              <a:spcBef>
                <a:spcPts val="600"/>
              </a:spcBef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area method calculates the area</a:t>
            </a:r>
          </a:p>
          <a:p>
            <a:pPr>
              <a:lnSpc>
                <a:spcPct val="95000"/>
              </a:lnSpc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>
              <a:lnSpc>
                <a:spcPct val="95000"/>
              </a:lnSpc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self.radius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self.radius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Circle.pi</a:t>
            </a:r>
            <a:endParaRPr lang="en-US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spcBef>
                <a:spcPts val="600"/>
              </a:spcBef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for resetting radius</a:t>
            </a:r>
          </a:p>
          <a:p>
            <a:pPr>
              <a:lnSpc>
                <a:spcPct val="95000"/>
              </a:lnSpc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(self, radius):</a:t>
            </a:r>
          </a:p>
          <a:p>
            <a:pPr>
              <a:lnSpc>
                <a:spcPct val="95000"/>
              </a:lnSpc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self.radius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radius</a:t>
            </a:r>
          </a:p>
          <a:p>
            <a:pPr>
              <a:lnSpc>
                <a:spcPct val="95000"/>
              </a:lnSpc>
              <a:spcBef>
                <a:spcPts val="600"/>
              </a:spcBef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Method for getting radius</a:t>
            </a:r>
          </a:p>
          <a:p>
            <a:pPr>
              <a:lnSpc>
                <a:spcPct val="95000"/>
              </a:lnSpc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>
              <a:lnSpc>
                <a:spcPct val="95000"/>
              </a:lnSpc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self.radius</a:t>
            </a:r>
            <a:endParaRPr lang="en-US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D4517-9ACC-4434-B734-17F96015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21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Method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we have: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c = Circle()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c.setRadius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print('Radius is: ',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c.getRadius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 is:  2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print('Area is: ',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c.area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 is:  12.56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49067-B39A-4E5B-AEAA-60BB0C8A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1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Methods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31311"/>
            <a:ext cx="8246070" cy="4851785"/>
          </a:xfrm>
        </p:spPr>
        <p:txBody>
          <a:bodyPr>
            <a:normAutofit/>
          </a:bodyPr>
          <a:lstStyle/>
          <a:p>
            <a:r>
              <a:rPr lang="en-US" dirty="0"/>
              <a:t>Classes in Python can implement certain operations with </a:t>
            </a:r>
            <a:r>
              <a:rPr lang="en-US" i="1" dirty="0">
                <a:solidFill>
                  <a:srgbClr val="C00000"/>
                </a:solidFill>
              </a:rPr>
              <a:t>special method names</a:t>
            </a:r>
            <a:r>
              <a:rPr lang="en-US" dirty="0"/>
              <a:t>.</a:t>
            </a:r>
          </a:p>
          <a:p>
            <a:r>
              <a:rPr lang="en-US" dirty="0"/>
              <a:t>These methods are not actually called directly but </a:t>
            </a:r>
            <a:r>
              <a:rPr lang="en-US" i="1" dirty="0">
                <a:solidFill>
                  <a:srgbClr val="C00000"/>
                </a:solidFill>
              </a:rPr>
              <a:t>by Python specific language syntax</a:t>
            </a:r>
            <a:r>
              <a:rPr lang="en-US" dirty="0"/>
              <a:t>.</a:t>
            </a:r>
          </a:p>
          <a:p>
            <a:r>
              <a:rPr lang="en-US" dirty="0"/>
              <a:t>For example, let’s create a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dirty="0"/>
              <a:t> class: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9377" y="4086647"/>
            <a:ext cx="7485246" cy="2031325"/>
          </a:xfrm>
          <a:prstGeom prst="rect">
            <a:avLst/>
          </a:prstGeom>
          <a:noFill/>
          <a:ln w="19050">
            <a:solidFill>
              <a:srgbClr val="0B5395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(object):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title, author, pages):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print("A book is created")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self.title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title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self.author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author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self.pages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pages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BA406-2900-4CEB-A063-2E14A539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0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33400" y="1800147"/>
            <a:ext cx="8153400" cy="4479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altLang="zh-HK" dirty="0"/>
              <a:t>Distinguish object-oriented programming from procedural programming.</a:t>
            </a:r>
          </a:p>
          <a:p>
            <a:r>
              <a:rPr lang="en-US" dirty="0"/>
              <a:t>Acquire the essential concepts of object-oriented programming.</a:t>
            </a:r>
          </a:p>
          <a:p>
            <a:r>
              <a:rPr lang="en-US" dirty="0"/>
              <a:t>Create our own objects.</a:t>
            </a:r>
          </a:p>
          <a:p>
            <a:r>
              <a:rPr lang="en-US" dirty="0"/>
              <a:t>Implement inheritance in Python.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5F41F-5A4F-429A-948C-8D2AA89E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Methods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dirty="0"/>
              <a:t>Continue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dirty="0"/>
              <a:t> class: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9376" y="2438400"/>
            <a:ext cx="7857423" cy="2862322"/>
          </a:xfrm>
          <a:prstGeom prst="rect">
            <a:avLst/>
          </a:prstGeom>
          <a:noFill/>
          <a:ln w="19050">
            <a:solidFill>
              <a:srgbClr val="0B5395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"Title:%s, author:%s, pages:%s " %(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self.title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self.author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self.pages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self.pages</a:t>
            </a:r>
            <a:endParaRPr lang="en-US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__del__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print("A book is destroyed")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1BE2C-F509-4F52-A12C-AF59DE2E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75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Methods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70000" lnSpcReduction="20000"/>
          </a:bodyPr>
          <a:lstStyle/>
          <a:p>
            <a:r>
              <a:rPr lang="en-US" sz="3700" dirty="0"/>
              <a:t>Let’s see how to use these special methods:</a:t>
            </a:r>
          </a:p>
          <a:p>
            <a:pPr marL="914400" lvl="1" indent="0">
              <a:buNone/>
            </a:pPr>
            <a:r>
              <a:rPr lang="en-US" sz="28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book = Book("Python Rocks!", "Jose </a:t>
            </a:r>
            <a:r>
              <a:rPr lang="en-US" sz="28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Portilla</a:t>
            </a:r>
            <a:r>
              <a:rPr lang="en-US" sz="28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159)</a:t>
            </a:r>
          </a:p>
          <a:p>
            <a:pPr marL="914400" lvl="1" indent="0"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book is created</a:t>
            </a:r>
          </a:p>
          <a:p>
            <a:pPr marL="914400" lvl="1" indent="0">
              <a:buNone/>
            </a:pPr>
            <a:endParaRPr lang="en-US" sz="28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0">
              <a:buNone/>
            </a:pPr>
            <a:r>
              <a:rPr lang="en-US" sz="28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print(book)</a:t>
            </a:r>
          </a:p>
          <a:p>
            <a:pPr marL="914400" lvl="1" indent="0">
              <a:buNone/>
            </a:pP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Title:Python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Rocks!,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author:Jose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Portilla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pages:159 </a:t>
            </a:r>
          </a:p>
          <a:p>
            <a:pPr marL="914400" lvl="1" indent="0">
              <a:buNone/>
            </a:pPr>
            <a:r>
              <a:rPr lang="en-US" sz="28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sz="28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(book))</a:t>
            </a:r>
          </a:p>
          <a:p>
            <a:pPr marL="914400" lvl="1" indent="0"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159</a:t>
            </a:r>
          </a:p>
          <a:p>
            <a:pPr marL="914400" lvl="1" indent="0">
              <a:buNone/>
            </a:pPr>
            <a:r>
              <a:rPr lang="en-US" sz="28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del book</a:t>
            </a:r>
          </a:p>
          <a:p>
            <a:pPr marL="914400" lvl="1" indent="0"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book is destroyed</a:t>
            </a:r>
          </a:p>
          <a:p>
            <a:pPr marL="914400" lvl="1" indent="0">
              <a:buNone/>
            </a:pPr>
            <a:r>
              <a:rPr lang="en-US" sz="28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print(book)</a:t>
            </a:r>
          </a:p>
          <a:p>
            <a:pPr marL="914400" lvl="1" indent="0"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914400" lvl="1" indent="0">
              <a:buNone/>
            </a:pP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name 'book' is not defined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836AC-302C-4D3C-A498-007DEEA0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02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90789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11 - OOP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C4E5-5767-4F5E-8074-B055B65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60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B5395"/>
                </a:solidFill>
              </a:rPr>
              <a:t>Inheritance</a:t>
            </a:r>
            <a:r>
              <a:rPr lang="en-US" dirty="0"/>
              <a:t> is a way </a:t>
            </a:r>
            <a:r>
              <a:rPr lang="en-US" i="1" dirty="0">
                <a:solidFill>
                  <a:srgbClr val="0B5395"/>
                </a:solidFill>
              </a:rPr>
              <a:t>to form new classes </a:t>
            </a:r>
            <a:r>
              <a:rPr lang="en-US" dirty="0"/>
              <a:t>using classes that have already been defined.</a:t>
            </a:r>
          </a:p>
          <a:p>
            <a:r>
              <a:rPr lang="en-US" dirty="0"/>
              <a:t>The newly formed classes are called </a:t>
            </a:r>
            <a:r>
              <a:rPr lang="en-US" i="1" dirty="0">
                <a:solidFill>
                  <a:srgbClr val="C00000"/>
                </a:solidFill>
              </a:rPr>
              <a:t>derived classes</a:t>
            </a:r>
            <a:r>
              <a:rPr lang="en-US" dirty="0"/>
              <a:t>, the classes that we derive from are called </a:t>
            </a:r>
            <a:r>
              <a:rPr lang="en-US" i="1" dirty="0">
                <a:solidFill>
                  <a:srgbClr val="C00000"/>
                </a:solidFill>
              </a:rPr>
              <a:t>base classes</a:t>
            </a:r>
            <a:r>
              <a:rPr lang="en-US" dirty="0"/>
              <a:t>.</a:t>
            </a:r>
          </a:p>
          <a:p>
            <a:r>
              <a:rPr lang="en-US" dirty="0"/>
              <a:t>Important benefits of inheritance are </a:t>
            </a:r>
            <a:r>
              <a:rPr lang="en-US" i="1" dirty="0">
                <a:solidFill>
                  <a:srgbClr val="0B5395"/>
                </a:solidFill>
              </a:rPr>
              <a:t>code reuse </a:t>
            </a:r>
            <a:r>
              <a:rPr lang="en-US" dirty="0"/>
              <a:t>and reduction of complexity of a program.</a:t>
            </a:r>
          </a:p>
          <a:p>
            <a:r>
              <a:rPr lang="en-US" dirty="0"/>
              <a:t>The derived classes (</a:t>
            </a:r>
            <a:r>
              <a:rPr lang="en-US" dirty="0">
                <a:solidFill>
                  <a:srgbClr val="0B5395"/>
                </a:solidFill>
              </a:rPr>
              <a:t>descendants</a:t>
            </a:r>
            <a:r>
              <a:rPr lang="en-US" dirty="0"/>
              <a:t>) override or extend the functionality of base classes (</a:t>
            </a:r>
            <a:r>
              <a:rPr lang="en-US" dirty="0">
                <a:solidFill>
                  <a:srgbClr val="0B5395"/>
                </a:solidFill>
              </a:rPr>
              <a:t>ancestors</a:t>
            </a:r>
            <a:r>
              <a:rPr lang="en-US" dirty="0"/>
              <a:t>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E326C-3F35-4452-AEF5-ABAF194E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27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1"/>
            <a:ext cx="8246070" cy="4959096"/>
          </a:xfrm>
        </p:spPr>
        <p:txBody>
          <a:bodyPr>
            <a:normAutofit/>
          </a:bodyPr>
          <a:lstStyle/>
          <a:p>
            <a:r>
              <a:rPr lang="en-US" dirty="0"/>
              <a:t>Let’s see an example by incorporating our previous work on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dirty="0"/>
              <a:t> class: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0554" y="2438400"/>
            <a:ext cx="4056246" cy="2585323"/>
          </a:xfrm>
          <a:prstGeom prst="rect">
            <a:avLst/>
          </a:prstGeom>
          <a:solidFill>
            <a:srgbClr val="FFFFCC"/>
          </a:solidFill>
          <a:ln w="19050">
            <a:solidFill>
              <a:srgbClr val="0B5395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(object):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print("Animal created")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whoAmI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print("Animal")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eat(self):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print("Eating")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3505200"/>
            <a:ext cx="4038600" cy="2862322"/>
          </a:xfrm>
          <a:prstGeom prst="rect">
            <a:avLst/>
          </a:prstGeom>
          <a:solidFill>
            <a:srgbClr val="CCFFCC"/>
          </a:solidFill>
          <a:ln w="19050">
            <a:solidFill>
              <a:srgbClr val="0B5395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(Animal):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Animal.__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print("Dog created")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whoAmI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print("Dog")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bark(self):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print("Woof!")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646B-31EE-440A-B103-4C7108FE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28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let’s create a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dirty="0"/>
              <a:t> object: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 = Dog()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 created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 created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d.whoAmI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d.eat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Eating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d.bark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Woof!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D3352-2177-4142-BA23-C1901C6B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10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example, we have two classes: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dirty="0"/>
              <a:t> and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dirty="0"/>
              <a:t> is the base class,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dirty="0"/>
              <a:t> is the derived</a:t>
            </a:r>
          </a:p>
          <a:p>
            <a:r>
              <a:rPr lang="en-US" dirty="0"/>
              <a:t>class.</a:t>
            </a:r>
          </a:p>
          <a:p>
            <a:r>
              <a:rPr lang="en-US" dirty="0"/>
              <a:t>The derived class inherits the functionality of the base class.</a:t>
            </a:r>
          </a:p>
          <a:p>
            <a:pPr lvl="1"/>
            <a:r>
              <a:rPr lang="en-US" dirty="0"/>
              <a:t>It is shown by the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eat()</a:t>
            </a:r>
            <a:r>
              <a:rPr lang="en-US" dirty="0"/>
              <a:t> method.</a:t>
            </a:r>
          </a:p>
          <a:p>
            <a:r>
              <a:rPr lang="en-US" dirty="0"/>
              <a:t>The derived class modifies existing behavior of the base class.</a:t>
            </a:r>
          </a:p>
          <a:p>
            <a:pPr lvl="1"/>
            <a:r>
              <a:rPr lang="en-US" dirty="0"/>
              <a:t>It is shown by the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whoAmI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method.</a:t>
            </a:r>
          </a:p>
          <a:p>
            <a:r>
              <a:rPr lang="en-US" dirty="0"/>
              <a:t>Finally, the derived class extends the functionality of the base class, by defining a new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bark()</a:t>
            </a:r>
            <a:r>
              <a:rPr lang="en-US" dirty="0"/>
              <a:t> method.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CB6DE-4B43-4481-905B-9835EBE5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14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831693"/>
          </a:xfrm>
        </p:spPr>
        <p:txBody>
          <a:bodyPr/>
          <a:lstStyle/>
          <a:p>
            <a:r>
              <a:rPr lang="en-US" dirty="0"/>
              <a:t>Self Study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11 - OOP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5F92-7161-41D3-91DB-DB3B9756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4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Guide: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2575" indent="-282575"/>
            <a:r>
              <a:rPr lang="en-US" altLang="zh-HK" dirty="0">
                <a:ea typeface="新細明體" pitchFamily="18" charset="-120"/>
              </a:rPr>
              <a:t>Reference</a:t>
            </a:r>
          </a:p>
          <a:p>
            <a:pPr marL="288925" indent="0">
              <a:buNone/>
            </a:pPr>
            <a:r>
              <a:rPr lang="en-US" altLang="zh-HK" sz="2400" dirty="0">
                <a:ea typeface="新細明體" pitchFamily="18" charset="-120"/>
              </a:rPr>
              <a:t>Tony Gaddis (2018). </a:t>
            </a:r>
            <a:r>
              <a:rPr lang="en-US" altLang="zh-HK" sz="2400" b="1" i="1" dirty="0">
                <a:solidFill>
                  <a:srgbClr val="0D17D5"/>
                </a:solidFill>
                <a:ea typeface="新細明體" pitchFamily="18" charset="-120"/>
              </a:rPr>
              <a:t>Starting Out with Python</a:t>
            </a:r>
            <a:r>
              <a:rPr lang="en-US" altLang="zh-HK" sz="2400" dirty="0">
                <a:ea typeface="新細明體" pitchFamily="18" charset="-120"/>
              </a:rPr>
              <a:t>, 4th ed., Pearson.</a:t>
            </a:r>
          </a:p>
          <a:p>
            <a:pPr marL="288925" indent="0">
              <a:spcBef>
                <a:spcPts val="0"/>
              </a:spcBef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Read Ch. 10, 11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 marL="282575" indent="-282575"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Official Website</a:t>
            </a:r>
          </a:p>
          <a:p>
            <a:pPr marL="288925" lvl="1" indent="-11113">
              <a:buNone/>
            </a:pPr>
            <a:r>
              <a:rPr lang="en-US" altLang="zh-HK" sz="2200" dirty="0">
                <a:ea typeface="新細明體" pitchFamily="18" charset="-120"/>
                <a:hlinkClick r:id="rId2"/>
              </a:rPr>
              <a:t>http://www.python.org</a:t>
            </a:r>
            <a:r>
              <a:rPr lang="en-US" altLang="zh-HK" dirty="0">
                <a:ea typeface="新細明體" pitchFamily="18" charset="-120"/>
              </a:rPr>
              <a:t>	</a:t>
            </a:r>
            <a:endParaRPr lang="en-US" altLang="zh-HK" dirty="0"/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 marL="282575" indent="-282575"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Documentation</a:t>
            </a:r>
          </a:p>
          <a:p>
            <a:pPr marL="285750" lvl="1" indent="0">
              <a:buNone/>
            </a:pPr>
            <a:r>
              <a:rPr lang="en-US" altLang="zh-HK" sz="2200" dirty="0">
                <a:ea typeface="新細明體" pitchFamily="18" charset="-120"/>
                <a:hlinkClick r:id="rId3"/>
              </a:rPr>
              <a:t>https://docs.python.org/3.7/</a:t>
            </a:r>
            <a:endParaRPr lang="en-US" dirty="0"/>
          </a:p>
          <a:p>
            <a:pPr marL="0" lvl="1" indent="0">
              <a:buNone/>
            </a:pPr>
            <a:endParaRPr lang="en-US" altLang="zh-HK" sz="2200" dirty="0">
              <a:ea typeface="新細明體" pitchFamily="18" charset="-120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99C32-A3B8-49D5-BF90-D9642796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578507"/>
            <a:ext cx="6332835" cy="1097893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Procedural Programming and Object-Oriented Programming 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What is Object?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Object and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11 - OOP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62770-1C59-46FC-84F7-AA3CC837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1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Procedural Programming and Object-Oriented Programming?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882897"/>
          </a:xfrm>
        </p:spPr>
        <p:txBody>
          <a:bodyPr>
            <a:normAutofit lnSpcReduction="10000"/>
          </a:bodyPr>
          <a:lstStyle/>
          <a:p>
            <a:r>
              <a:rPr lang="en-US" altLang="zh-TW" i="1" dirty="0">
                <a:solidFill>
                  <a:srgbClr val="0B5395"/>
                </a:solidFill>
              </a:rPr>
              <a:t>Procedural programming</a:t>
            </a:r>
            <a:r>
              <a:rPr lang="en-US" altLang="zh-TW" dirty="0"/>
              <a:t> is a method of writing software.</a:t>
            </a:r>
          </a:p>
          <a:p>
            <a:r>
              <a:rPr lang="en-US" altLang="zh-TW" dirty="0"/>
              <a:t>It is a programming practice centered on the procedures or actions that take place in a program.</a:t>
            </a:r>
          </a:p>
          <a:p>
            <a:r>
              <a:rPr lang="en-US" altLang="zh-TW" i="1" dirty="0">
                <a:solidFill>
                  <a:srgbClr val="0B5395"/>
                </a:solidFill>
              </a:rPr>
              <a:t>Object-oriented programming </a:t>
            </a:r>
            <a:r>
              <a:rPr lang="en-US" altLang="zh-TW" dirty="0"/>
              <a:t>is centered on objects.</a:t>
            </a:r>
          </a:p>
          <a:p>
            <a:r>
              <a:rPr lang="en-US" altLang="zh-TW" dirty="0"/>
              <a:t>Objects are created from abstract data types that </a:t>
            </a:r>
            <a:r>
              <a:rPr lang="en-US" altLang="zh-TW" i="1" dirty="0">
                <a:solidFill>
                  <a:srgbClr val="C00000"/>
                </a:solidFill>
              </a:rPr>
              <a:t>encapsulate data and functions together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In Python, </a:t>
            </a:r>
            <a:r>
              <a:rPr lang="en-US" altLang="zh-TW" i="1" dirty="0">
                <a:solidFill>
                  <a:srgbClr val="0B5395"/>
                </a:solidFill>
              </a:rPr>
              <a:t>everything is an object</a:t>
            </a:r>
            <a:r>
              <a:rPr lang="en-US" altLang="zh-TW" dirty="0"/>
              <a:t>.</a:t>
            </a:r>
          </a:p>
          <a:p>
            <a:r>
              <a:rPr lang="en-US" dirty="0"/>
              <a:t>We can use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type()</a:t>
            </a:r>
            <a:r>
              <a:rPr lang="en-US" dirty="0"/>
              <a:t> to check the type of object is:</a:t>
            </a:r>
          </a:p>
          <a:p>
            <a:pPr marL="914400" indent="0">
              <a:buNone/>
            </a:pPr>
            <a:r>
              <a:rPr lang="en-US" altLang="zh-TW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type(123)</a:t>
            </a:r>
          </a:p>
          <a:p>
            <a:pPr marL="914400" indent="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4B444-086E-4286-A5AE-78295987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Object?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882897"/>
          </a:xfrm>
        </p:spPr>
        <p:txBody>
          <a:bodyPr>
            <a:normAutofit/>
          </a:bodyPr>
          <a:lstStyle/>
          <a:p>
            <a:r>
              <a:rPr lang="en-US" altLang="zh-TW" dirty="0"/>
              <a:t>An object is a </a:t>
            </a:r>
            <a:r>
              <a:rPr lang="en-US" altLang="zh-TW" i="1" dirty="0">
                <a:solidFill>
                  <a:srgbClr val="0B5395"/>
                </a:solidFill>
              </a:rPr>
              <a:t>software entity </a:t>
            </a:r>
            <a:r>
              <a:rPr lang="en-US" altLang="zh-TW" dirty="0"/>
              <a:t>that contains both data and procedures.</a:t>
            </a:r>
          </a:p>
          <a:p>
            <a:r>
              <a:rPr lang="en-US" altLang="zh-TW" dirty="0"/>
              <a:t>The data contained in an object is known as the object’s data </a:t>
            </a:r>
            <a:r>
              <a:rPr lang="en-US" altLang="zh-TW" i="1" dirty="0">
                <a:solidFill>
                  <a:srgbClr val="C00000"/>
                </a:solidFill>
              </a:rPr>
              <a:t>attributes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An object’s data attributes are simply variables that reference data.</a:t>
            </a:r>
          </a:p>
          <a:p>
            <a:r>
              <a:rPr lang="en-US" altLang="zh-TW" dirty="0"/>
              <a:t>The procedures that an object performs are known as </a:t>
            </a:r>
            <a:r>
              <a:rPr lang="en-US" altLang="zh-TW" i="1" dirty="0">
                <a:solidFill>
                  <a:srgbClr val="C00000"/>
                </a:solidFill>
              </a:rPr>
              <a:t>methods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An object’s methods are functions that perform operations on the object’s data attributes.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B1E72-7EBC-4DF3-A658-E9AC2E1C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2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and Class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Before an object can be created, it must be designed by a programmer.</a:t>
            </a:r>
          </a:p>
          <a:p>
            <a:r>
              <a:rPr lang="en-US" altLang="zh-TW" dirty="0"/>
              <a:t>The programmer determines the data attributes and methods that are necessary and then </a:t>
            </a:r>
            <a:r>
              <a:rPr lang="en-US" altLang="zh-TW" i="1" dirty="0">
                <a:solidFill>
                  <a:srgbClr val="0B5395"/>
                </a:solidFill>
              </a:rPr>
              <a:t>creates a class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C00000"/>
                </a:solidFill>
              </a:rPr>
              <a:t>class</a:t>
            </a:r>
            <a:r>
              <a:rPr lang="en-US" altLang="zh-TW" dirty="0"/>
              <a:t> is code that specifies the data attributes and methods of a particular type of object.</a:t>
            </a:r>
          </a:p>
          <a:p>
            <a:r>
              <a:rPr lang="en-US" altLang="zh-TW" dirty="0"/>
              <a:t>Think of a class as a "</a:t>
            </a:r>
            <a:r>
              <a:rPr lang="en-US" altLang="zh-TW" i="1" dirty="0">
                <a:solidFill>
                  <a:srgbClr val="0B5395"/>
                </a:solidFill>
              </a:rPr>
              <a:t>blueprint</a:t>
            </a:r>
            <a:r>
              <a:rPr lang="en-US" altLang="zh-TW" dirty="0"/>
              <a:t>" that objects may be created from.</a:t>
            </a:r>
          </a:p>
          <a:p>
            <a:r>
              <a:rPr lang="en-US" altLang="zh-TW" dirty="0"/>
              <a:t>It serves a similar purpose as the blueprint for a house.</a:t>
            </a:r>
          </a:p>
          <a:p>
            <a:r>
              <a:rPr lang="en-US" altLang="zh-TW" dirty="0"/>
              <a:t>The blueprint itself is not a house, but is </a:t>
            </a:r>
            <a:r>
              <a:rPr lang="en-US" altLang="zh-TW" i="1" dirty="0">
                <a:solidFill>
                  <a:srgbClr val="0B5395"/>
                </a:solidFill>
              </a:rPr>
              <a:t>a detailed description of a house</a:t>
            </a:r>
            <a:r>
              <a:rPr lang="en-US" altLang="zh-TW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044B4-783B-4175-AED9-49242AB6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7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224945" cy="441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and Class (cont.)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838200" y="1600200"/>
            <a:ext cx="2209800" cy="1066800"/>
          </a:xfrm>
          <a:prstGeom prst="cloudCallout">
            <a:avLst>
              <a:gd name="adj1" fmla="val 63582"/>
              <a:gd name="adj2" fmla="val 61538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House vs Blueprint</a:t>
            </a:r>
            <a:endParaRPr lang="en-US" dirty="0">
              <a:solidFill>
                <a:srgbClr val="0B5395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99C25-B70C-48CF-B944-B4560B0A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2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578507"/>
            <a:ext cx="6332835" cy="1097893"/>
          </a:xfrm>
        </p:spPr>
        <p:txBody>
          <a:bodyPr/>
          <a:lstStyle/>
          <a:p>
            <a:r>
              <a:rPr lang="en-US" dirty="0"/>
              <a:t>Creating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Defining Class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Defining Attributes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Class Attributes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Defining Methods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Special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11 - OOP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F883-E2C5-4314-86CB-DC84DC42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7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 defined objects are created using the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keyword.</a:t>
            </a:r>
          </a:p>
          <a:p>
            <a:r>
              <a:rPr lang="en-US" dirty="0"/>
              <a:t>The class is a blueprint that defines a nature of a future object.</a:t>
            </a:r>
          </a:p>
          <a:p>
            <a:r>
              <a:rPr lang="en-US" dirty="0"/>
              <a:t>From classes we can construct </a:t>
            </a:r>
            <a:r>
              <a:rPr lang="en-US" i="1" dirty="0">
                <a:solidFill>
                  <a:srgbClr val="0B5395"/>
                </a:solidFill>
              </a:rPr>
              <a:t>instances</a:t>
            </a:r>
            <a:r>
              <a:rPr lang="en-US" dirty="0"/>
              <a:t>.</a:t>
            </a:r>
          </a:p>
          <a:p>
            <a:r>
              <a:rPr lang="en-US" dirty="0"/>
              <a:t>An instance is a specific object created from a particular class.</a:t>
            </a:r>
          </a:p>
          <a:p>
            <a:r>
              <a:rPr lang="en-US" dirty="0"/>
              <a:t>For example, above we created the object 'l' which was an instance of a </a:t>
            </a:r>
            <a:r>
              <a:rPr lang="en-US" i="1" dirty="0">
                <a:solidFill>
                  <a:srgbClr val="0B5395"/>
                </a:solidFill>
              </a:rPr>
              <a:t>list</a:t>
            </a:r>
            <a:r>
              <a:rPr lang="en-US" dirty="0"/>
              <a:t> object.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11 - OOP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DA54F-A3DB-4FC0-A9AA-0F4CA748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35069"/>
      </p:ext>
    </p:extLst>
  </p:cSld>
  <p:clrMapOvr>
    <a:masterClrMapping/>
  </p:clrMapOvr>
</p:sld>
</file>

<file path=ppt/theme/theme1.xml><?xml version="1.0" encoding="utf-8"?>
<a:theme xmlns:a="http://schemas.openxmlformats.org/drawingml/2006/main" name="DataScienc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P4869_Lect_03_Program_Statements" id="{59640546-DCB0-4907-96B3-D9562214E3F4}" vid="{2426B2D1-6E6A-4C19-A7CA-73DE35EF6B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DataScience_Template</Template>
  <TotalTime>1150</TotalTime>
  <Words>1596</Words>
  <Application>Microsoft Office PowerPoint</Application>
  <PresentationFormat>On-screen Show (4:3)</PresentationFormat>
  <Paragraphs>331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新細明體</vt:lpstr>
      <vt:lpstr>Arial</vt:lpstr>
      <vt:lpstr>Calibri</vt:lpstr>
      <vt:lpstr>Cambria</vt:lpstr>
      <vt:lpstr>Consolas</vt:lpstr>
      <vt:lpstr>Webdings</vt:lpstr>
      <vt:lpstr>DataScience_Template</vt:lpstr>
      <vt:lpstr>Lecture 11 OOP with Python</vt:lpstr>
      <vt:lpstr>Lessons Intended Learning Outcomes</vt:lpstr>
      <vt:lpstr>OOP Concepts</vt:lpstr>
      <vt:lpstr>Procedural Programming and Object-Oriented Programming?</vt:lpstr>
      <vt:lpstr>What is an Object?</vt:lpstr>
      <vt:lpstr>Object and Class</vt:lpstr>
      <vt:lpstr>Object and Class (cont.)</vt:lpstr>
      <vt:lpstr>Creating Class</vt:lpstr>
      <vt:lpstr>Defining Class</vt:lpstr>
      <vt:lpstr>Defining Class (cont.)</vt:lpstr>
      <vt:lpstr>Defining Attribute</vt:lpstr>
      <vt:lpstr>Defining Attribute (cont.)</vt:lpstr>
      <vt:lpstr>Defining Attribute (cont.)</vt:lpstr>
      <vt:lpstr>Class Attribute</vt:lpstr>
      <vt:lpstr>Class Attribute (cont.)</vt:lpstr>
      <vt:lpstr>Defining Method</vt:lpstr>
      <vt:lpstr>Defining Method (cont.)</vt:lpstr>
      <vt:lpstr>Defining Method (cont.)</vt:lpstr>
      <vt:lpstr>Special Methods</vt:lpstr>
      <vt:lpstr>Special Methods (cont.)</vt:lpstr>
      <vt:lpstr>Special Methods (cont.)</vt:lpstr>
      <vt:lpstr>Inheritance</vt:lpstr>
      <vt:lpstr>Inheritance</vt:lpstr>
      <vt:lpstr>Inheritance (cont.)</vt:lpstr>
      <vt:lpstr>Inheritance (cont.)</vt:lpstr>
      <vt:lpstr>Inheritance (cont.)</vt:lpstr>
      <vt:lpstr>Self Study Guide</vt:lpstr>
      <vt:lpstr>Self Study Guide: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CHENG WING FAT JOHNNY</cp:lastModifiedBy>
  <cp:revision>127</cp:revision>
  <dcterms:created xsi:type="dcterms:W3CDTF">2012-06-26T01:15:45Z</dcterms:created>
  <dcterms:modified xsi:type="dcterms:W3CDTF">2019-06-20T01:02:39Z</dcterms:modified>
</cp:coreProperties>
</file>