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1" r:id="rId1"/>
  </p:sldMasterIdLst>
  <p:notesMasterIdLst>
    <p:notesMasterId r:id="rId38"/>
  </p:notesMasterIdLst>
  <p:sldIdLst>
    <p:sldId id="355" r:id="rId2"/>
    <p:sldId id="315" r:id="rId3"/>
    <p:sldId id="358" r:id="rId4"/>
    <p:sldId id="359" r:id="rId5"/>
    <p:sldId id="364" r:id="rId6"/>
    <p:sldId id="330" r:id="rId7"/>
    <p:sldId id="366" r:id="rId8"/>
    <p:sldId id="377" r:id="rId9"/>
    <p:sldId id="378" r:id="rId10"/>
    <p:sldId id="363" r:id="rId11"/>
    <p:sldId id="381" r:id="rId12"/>
    <p:sldId id="380" r:id="rId13"/>
    <p:sldId id="382" r:id="rId14"/>
    <p:sldId id="383" r:id="rId15"/>
    <p:sldId id="385" r:id="rId16"/>
    <p:sldId id="386" r:id="rId17"/>
    <p:sldId id="387" r:id="rId18"/>
    <p:sldId id="389" r:id="rId19"/>
    <p:sldId id="365" r:id="rId20"/>
    <p:sldId id="379" r:id="rId21"/>
    <p:sldId id="360" r:id="rId22"/>
    <p:sldId id="361" r:id="rId23"/>
    <p:sldId id="367" r:id="rId24"/>
    <p:sldId id="369" r:id="rId25"/>
    <p:sldId id="370" r:id="rId26"/>
    <p:sldId id="384" r:id="rId27"/>
    <p:sldId id="390" r:id="rId28"/>
    <p:sldId id="372" r:id="rId29"/>
    <p:sldId id="371" r:id="rId30"/>
    <p:sldId id="375" r:id="rId31"/>
    <p:sldId id="376" r:id="rId32"/>
    <p:sldId id="374" r:id="rId33"/>
    <p:sldId id="362" r:id="rId34"/>
    <p:sldId id="373" r:id="rId35"/>
    <p:sldId id="357" r:id="rId36"/>
    <p:sldId id="309"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DB3"/>
    <a:srgbClr val="009900"/>
    <a:srgbClr val="0B5395"/>
    <a:srgbClr val="FFFFCC"/>
    <a:srgbClr val="0D17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24" autoAdjust="0"/>
  </p:normalViewPr>
  <p:slideViewPr>
    <p:cSldViewPr>
      <p:cViewPr varScale="1">
        <p:scale>
          <a:sx n="68" d="100"/>
          <a:sy n="68" d="100"/>
        </p:scale>
        <p:origin x="576" y="-186"/>
      </p:cViewPr>
      <p:guideLst>
        <p:guide orient="horz" pos="2160"/>
        <p:guide pos="2880"/>
      </p:guideLst>
    </p:cSldViewPr>
  </p:slideViewPr>
  <p:outlineViewPr>
    <p:cViewPr>
      <p:scale>
        <a:sx n="33" d="100"/>
        <a:sy n="33" d="100"/>
      </p:scale>
      <p:origin x="0" y="7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1440" tIns="45720" rIns="91440" bIns="45720" rtlCol="0"/>
          <a:lstStyle>
            <a:lvl1pPr algn="r">
              <a:defRPr sz="1200"/>
            </a:lvl1pPr>
          </a:lstStyle>
          <a:p>
            <a:fld id="{E6C1B107-64FD-4351-85AF-CE024DBF6E2E}" type="datetimeFigureOut">
              <a:rPr lang="en-US" smtClean="0"/>
              <a:pPr/>
              <a:t>7/12/2019</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91440951-A9E5-4584-9876-526002D5760B}" type="slidenum">
              <a:rPr lang="en-US" smtClean="0"/>
              <a:pPr/>
              <a:t>‹#›</a:t>
            </a:fld>
            <a:endParaRPr lang="en-US"/>
          </a:p>
        </p:txBody>
      </p:sp>
    </p:spTree>
    <p:extLst>
      <p:ext uri="{BB962C8B-B14F-4D97-AF65-F5344CB8AC3E}">
        <p14:creationId xmlns:p14="http://schemas.microsoft.com/office/powerpoint/2010/main" val="34579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440951-A9E5-4584-9876-526002D5760B}" type="slidenum">
              <a:rPr lang="en-US" smtClean="0"/>
              <a:pPr/>
              <a:t>1</a:t>
            </a:fld>
            <a:endParaRPr lang="en-US"/>
          </a:p>
        </p:txBody>
      </p:sp>
    </p:spTree>
    <p:extLst>
      <p:ext uri="{BB962C8B-B14F-4D97-AF65-F5344CB8AC3E}">
        <p14:creationId xmlns:p14="http://schemas.microsoft.com/office/powerpoint/2010/main" val="149586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440951-A9E5-4584-9876-526002D5760B}" type="slidenum">
              <a:rPr lang="en-US" smtClean="0"/>
              <a:pPr/>
              <a:t>2</a:t>
            </a:fld>
            <a:endParaRPr lang="en-US"/>
          </a:p>
        </p:txBody>
      </p:sp>
    </p:spTree>
    <p:extLst>
      <p:ext uri="{BB962C8B-B14F-4D97-AF65-F5344CB8AC3E}">
        <p14:creationId xmlns:p14="http://schemas.microsoft.com/office/powerpoint/2010/main" val="61414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440951-A9E5-4584-9876-526002D5760B}" type="slidenum">
              <a:rPr lang="en-US" smtClean="0"/>
              <a:pPr/>
              <a:t>35</a:t>
            </a:fld>
            <a:endParaRPr lang="en-US"/>
          </a:p>
        </p:txBody>
      </p:sp>
    </p:spTree>
    <p:extLst>
      <p:ext uri="{BB962C8B-B14F-4D97-AF65-F5344CB8AC3E}">
        <p14:creationId xmlns:p14="http://schemas.microsoft.com/office/powerpoint/2010/main" val="4073176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836214"/>
            <a:ext cx="8246070" cy="1628852"/>
          </a:xfrm>
          <a:noFill/>
          <a:effectLst/>
        </p:spPr>
        <p:txBody>
          <a:bodyPr>
            <a:normAutofit/>
          </a:bodyPr>
          <a:lstStyle>
            <a:lvl1pPr algn="r">
              <a:defRPr sz="3600">
                <a:solidFill>
                  <a:srgbClr val="00B0F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5465067"/>
            <a:ext cx="8246070" cy="814428"/>
          </a:xfrm>
          <a:noFill/>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ITP4869 (2018/19)</a:t>
            </a:r>
          </a:p>
        </p:txBody>
      </p:sp>
      <p:sp>
        <p:nvSpPr>
          <p:cNvPr id="5" name="Footer Placeholder 4"/>
          <p:cNvSpPr>
            <a:spLocks noGrp="1"/>
          </p:cNvSpPr>
          <p:nvPr>
            <p:ph type="ftr" sz="quarter" idx="11"/>
          </p:nvPr>
        </p:nvSpPr>
        <p:spPr/>
        <p:txBody>
          <a:bodyPr/>
          <a:lstStyle/>
          <a:p>
            <a:r>
              <a:rPr lang="en-US"/>
              <a:t>Lecture 12 - Introduction to Spark</a:t>
            </a:r>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pic>
        <p:nvPicPr>
          <p:cNvPr id="7" name="Picture 6">
            <a:extLst>
              <a:ext uri="{FF2B5EF4-FFF2-40B4-BE49-F238E27FC236}">
                <a16:creationId xmlns:a16="http://schemas.microsoft.com/office/drawing/2014/main" id="{3DBF58ED-AABB-44CE-A03B-847F54CA0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52400"/>
            <a:ext cx="2143214" cy="889099"/>
          </a:xfrm>
          <a:prstGeom prst="rect">
            <a:avLst/>
          </a:prstGeom>
        </p:spPr>
      </p:pic>
    </p:spTree>
    <p:extLst>
      <p:ext uri="{BB962C8B-B14F-4D97-AF65-F5344CB8AC3E}">
        <p14:creationId xmlns:p14="http://schemas.microsoft.com/office/powerpoint/2010/main" val="150165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ITP4869 (2018/19)</a:t>
            </a:r>
            <a:endParaRPr lang="en-US" dirty="0"/>
          </a:p>
        </p:txBody>
      </p:sp>
      <p:sp>
        <p:nvSpPr>
          <p:cNvPr id="6" name="Footer Placeholder 5"/>
          <p:cNvSpPr>
            <a:spLocks noGrp="1"/>
          </p:cNvSpPr>
          <p:nvPr>
            <p:ph type="ftr" sz="quarter" idx="11"/>
          </p:nvPr>
        </p:nvSpPr>
        <p:spPr/>
        <p:txBody>
          <a:bodyPr/>
          <a:lstStyle/>
          <a:p>
            <a:r>
              <a:rPr lang="en-US" altLang="zh-TW"/>
              <a:t>Lecture 12 - Introduction to Spark</a:t>
            </a:r>
            <a:endParaRPr lang="en-US" dirty="0"/>
          </a:p>
        </p:txBody>
      </p:sp>
      <p:sp>
        <p:nvSpPr>
          <p:cNvPr id="7" name="Slide Number Placeholder 6"/>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74013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ITP4869 (2018/19)</a:t>
            </a:r>
            <a:endParaRPr lang="en-US" dirty="0"/>
          </a:p>
        </p:txBody>
      </p:sp>
      <p:sp>
        <p:nvSpPr>
          <p:cNvPr id="5" name="Footer Placeholder 4"/>
          <p:cNvSpPr>
            <a:spLocks noGrp="1"/>
          </p:cNvSpPr>
          <p:nvPr>
            <p:ph type="ftr" sz="quarter" idx="11"/>
          </p:nvPr>
        </p:nvSpPr>
        <p:spPr/>
        <p:txBody>
          <a:bodyPr/>
          <a:lstStyle/>
          <a:p>
            <a:r>
              <a:rPr lang="en-US" altLang="zh-TW"/>
              <a:t>Lecture 12 - Introduction to Spark</a:t>
            </a:r>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194411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ITP4869 (2018/19)</a:t>
            </a:r>
            <a:endParaRPr lang="en-US" dirty="0"/>
          </a:p>
        </p:txBody>
      </p:sp>
      <p:sp>
        <p:nvSpPr>
          <p:cNvPr id="5" name="Footer Placeholder 4"/>
          <p:cNvSpPr>
            <a:spLocks noGrp="1"/>
          </p:cNvSpPr>
          <p:nvPr>
            <p:ph type="ftr" sz="quarter" idx="11"/>
          </p:nvPr>
        </p:nvSpPr>
        <p:spPr/>
        <p:txBody>
          <a:bodyPr/>
          <a:lstStyle/>
          <a:p>
            <a:r>
              <a:rPr lang="en-US" altLang="zh-TW"/>
              <a:t>Lecture 12 - Introduction to Spark</a:t>
            </a:r>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09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82113"/>
            <a:ext cx="8246070" cy="985720"/>
          </a:xfrm>
        </p:spPr>
        <p:txBody>
          <a:bodyPr>
            <a:normAutofit/>
          </a:bodyPr>
          <a:lstStyle>
            <a:lvl1pPr algn="r">
              <a:defRPr sz="4000" baseline="0">
                <a:solidFill>
                  <a:srgbClr val="00B0F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800147"/>
            <a:ext cx="8246070" cy="447934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lgn="l">
              <a:defRPr>
                <a:solidFill>
                  <a:srgbClr val="0070C0"/>
                </a:solidFill>
              </a:defRPr>
            </a:lvl1pPr>
          </a:lstStyle>
          <a:p>
            <a:r>
              <a:rPr lang="en-US"/>
              <a:t>ITP4869 (2018/19)</a:t>
            </a:r>
            <a:endParaRPr lang="en-US" dirty="0"/>
          </a:p>
        </p:txBody>
      </p:sp>
      <p:sp>
        <p:nvSpPr>
          <p:cNvPr id="5" name="Footer Placeholder 4"/>
          <p:cNvSpPr>
            <a:spLocks noGrp="1"/>
          </p:cNvSpPr>
          <p:nvPr>
            <p:ph type="ftr" sz="quarter" idx="11"/>
          </p:nvPr>
        </p:nvSpPr>
        <p:spPr/>
        <p:txBody>
          <a:bodyPr/>
          <a:lstStyle>
            <a:lvl1pPr>
              <a:defRPr>
                <a:solidFill>
                  <a:srgbClr val="0070C0"/>
                </a:solidFill>
              </a:defRPr>
            </a:lvl1pPr>
          </a:lstStyle>
          <a:p>
            <a:r>
              <a:rPr lang="en-US" altLang="zh-TW"/>
              <a:t>Lecture 12 - Introduction to Spark</a:t>
            </a:r>
            <a:endParaRPr lang="en-US" dirty="0"/>
          </a:p>
        </p:txBody>
      </p:sp>
      <p:sp>
        <p:nvSpPr>
          <p:cNvPr id="6" name="Slide Number Placeholder 5"/>
          <p:cNvSpPr>
            <a:spLocks noGrp="1"/>
          </p:cNvSpPr>
          <p:nvPr>
            <p:ph type="sldNum" sz="quarter" idx="12"/>
          </p:nvPr>
        </p:nvSpPr>
        <p:spPr/>
        <p:txBody>
          <a:bodyPr/>
          <a:lstStyle>
            <a:lvl1pPr>
              <a:defRPr>
                <a:solidFill>
                  <a:srgbClr val="0070C0"/>
                </a:solidFill>
              </a:defRPr>
            </a:lvl1p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76566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578507"/>
            <a:ext cx="6413610" cy="1097893"/>
          </a:xfrm>
        </p:spPr>
        <p:txBody>
          <a:bodyPr>
            <a:noAutofit/>
          </a:bodyPr>
          <a:lstStyle>
            <a:lvl1pPr algn="l">
              <a:defRPr sz="4400">
                <a:solidFill>
                  <a:srgbClr val="00B0F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281425" y="1905000"/>
            <a:ext cx="6413610" cy="437449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ITP4869 (2018/19)</a:t>
            </a:r>
            <a:endParaRPr lang="en-US" dirty="0"/>
          </a:p>
        </p:txBody>
      </p:sp>
      <p:sp>
        <p:nvSpPr>
          <p:cNvPr id="5" name="Footer Placeholder 4"/>
          <p:cNvSpPr>
            <a:spLocks noGrp="1"/>
          </p:cNvSpPr>
          <p:nvPr>
            <p:ph type="ftr" sz="quarter" idx="11"/>
          </p:nvPr>
        </p:nvSpPr>
        <p:spPr/>
        <p:txBody>
          <a:bodyPr/>
          <a:lstStyle/>
          <a:p>
            <a:r>
              <a:rPr lang="en-US"/>
              <a:t>Lecture 12 - Introduction to Spark</a:t>
            </a:r>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170385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ctr"/>
            <a:r>
              <a:rPr lang="en-US"/>
              <a:t>ITP4869 (2018/19)</a:t>
            </a:r>
            <a:endParaRPr lang="en-US" dirty="0"/>
          </a:p>
        </p:txBody>
      </p:sp>
      <p:sp>
        <p:nvSpPr>
          <p:cNvPr id="5" name="Footer Placeholder 4"/>
          <p:cNvSpPr>
            <a:spLocks noGrp="1"/>
          </p:cNvSpPr>
          <p:nvPr>
            <p:ph type="ftr" sz="quarter" idx="11"/>
          </p:nvPr>
        </p:nvSpPr>
        <p:spPr/>
        <p:txBody>
          <a:bodyPr/>
          <a:lstStyle/>
          <a:p>
            <a:r>
              <a:rPr lang="en-US" altLang="zh-TW"/>
              <a:t>Lecture 12 - Introduction to Spark</a:t>
            </a:r>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74074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ITP4869 (2018/19)</a:t>
            </a:r>
            <a:endParaRPr lang="en-US" dirty="0"/>
          </a:p>
        </p:txBody>
      </p:sp>
      <p:sp>
        <p:nvSpPr>
          <p:cNvPr id="6" name="Footer Placeholder 5"/>
          <p:cNvSpPr>
            <a:spLocks noGrp="1"/>
          </p:cNvSpPr>
          <p:nvPr>
            <p:ph type="ftr" sz="quarter" idx="11"/>
          </p:nvPr>
        </p:nvSpPr>
        <p:spPr/>
        <p:txBody>
          <a:bodyPr/>
          <a:lstStyle/>
          <a:p>
            <a:r>
              <a:rPr lang="en-US" altLang="zh-TW"/>
              <a:t>Lecture 12 - Introduction to Spark</a:t>
            </a:r>
            <a:endParaRPr lang="en-US" dirty="0"/>
          </a:p>
        </p:txBody>
      </p:sp>
      <p:sp>
        <p:nvSpPr>
          <p:cNvPr id="7" name="Slide Number Placeholder 6"/>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45564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82114"/>
            <a:ext cx="8246071" cy="1018033"/>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2003753"/>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579114"/>
            <a:ext cx="4040188"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2003753"/>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1" y="2579114"/>
            <a:ext cx="4041775"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ITP4869 (2018/19)</a:t>
            </a:r>
            <a:endParaRPr lang="en-US" dirty="0"/>
          </a:p>
        </p:txBody>
      </p:sp>
      <p:sp>
        <p:nvSpPr>
          <p:cNvPr id="8" name="Footer Placeholder 7"/>
          <p:cNvSpPr>
            <a:spLocks noGrp="1"/>
          </p:cNvSpPr>
          <p:nvPr>
            <p:ph type="ftr" sz="quarter" idx="11"/>
          </p:nvPr>
        </p:nvSpPr>
        <p:spPr/>
        <p:txBody>
          <a:bodyPr/>
          <a:lstStyle/>
          <a:p>
            <a:r>
              <a:rPr lang="en-US"/>
              <a:t>Lecture 12 - Introduction to Spark</a:t>
            </a:r>
          </a:p>
        </p:txBody>
      </p:sp>
      <p:sp>
        <p:nvSpPr>
          <p:cNvPr id="9" name="Slide Number Placeholder 8"/>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419143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ITP4869 (2018/19)</a:t>
            </a:r>
            <a:endParaRPr lang="en-US" dirty="0"/>
          </a:p>
        </p:txBody>
      </p:sp>
      <p:sp>
        <p:nvSpPr>
          <p:cNvPr id="4" name="Footer Placeholder 3"/>
          <p:cNvSpPr>
            <a:spLocks noGrp="1"/>
          </p:cNvSpPr>
          <p:nvPr>
            <p:ph type="ftr" sz="quarter" idx="11"/>
          </p:nvPr>
        </p:nvSpPr>
        <p:spPr/>
        <p:txBody>
          <a:bodyPr/>
          <a:lstStyle/>
          <a:p>
            <a:r>
              <a:rPr lang="en-US" altLang="zh-TW"/>
              <a:t>Lecture 12 - Introduction to Spark</a:t>
            </a:r>
            <a:endParaRPr lang="en-US" dirty="0"/>
          </a:p>
        </p:txBody>
      </p:sp>
      <p:sp>
        <p:nvSpPr>
          <p:cNvPr id="5" name="Slide Number Placeholder 4"/>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235596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ITP4869 (2018/19)</a:t>
            </a:r>
            <a:endParaRPr lang="en-US" dirty="0"/>
          </a:p>
        </p:txBody>
      </p:sp>
      <p:sp>
        <p:nvSpPr>
          <p:cNvPr id="3" name="Footer Placeholder 2"/>
          <p:cNvSpPr>
            <a:spLocks noGrp="1"/>
          </p:cNvSpPr>
          <p:nvPr>
            <p:ph type="ftr" sz="quarter" idx="11"/>
          </p:nvPr>
        </p:nvSpPr>
        <p:spPr/>
        <p:txBody>
          <a:bodyPr/>
          <a:lstStyle/>
          <a:p>
            <a:r>
              <a:rPr lang="en-US" altLang="zh-TW"/>
              <a:t>Lecture 12 - Introduction to Spark</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137539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ITP4869 (2018/19)</a:t>
            </a:r>
            <a:endParaRPr lang="en-US" dirty="0"/>
          </a:p>
        </p:txBody>
      </p:sp>
      <p:sp>
        <p:nvSpPr>
          <p:cNvPr id="6" name="Footer Placeholder 5"/>
          <p:cNvSpPr>
            <a:spLocks noGrp="1"/>
          </p:cNvSpPr>
          <p:nvPr>
            <p:ph type="ftr" sz="quarter" idx="11"/>
          </p:nvPr>
        </p:nvSpPr>
        <p:spPr/>
        <p:txBody>
          <a:bodyPr/>
          <a:lstStyle/>
          <a:p>
            <a:r>
              <a:rPr lang="en-US" altLang="zh-TW"/>
              <a:t>Lecture 12 - Introduction to Spark</a:t>
            </a:r>
            <a:endParaRPr lang="en-US" dirty="0"/>
          </a:p>
        </p:txBody>
      </p:sp>
      <p:sp>
        <p:nvSpPr>
          <p:cNvPr id="7" name="Slide Number Placeholder 6"/>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15483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rgbClr val="0070C0"/>
                </a:solidFill>
              </a:defRPr>
            </a:lvl1pPr>
          </a:lstStyle>
          <a:p>
            <a:r>
              <a:rPr lang="en-US"/>
              <a:t>ITP4869 (2018/19)</a:t>
            </a:r>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rgbClr val="0070C0"/>
                </a:solidFill>
              </a:defRPr>
            </a:lvl1pPr>
          </a:lstStyle>
          <a:p>
            <a:r>
              <a:rPr lang="en-US"/>
              <a:t>Lecture 12 - Introduction to Spark</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400">
                <a:solidFill>
                  <a:srgbClr val="0070C0"/>
                </a:solidFill>
              </a:defRPr>
            </a:lvl1pPr>
          </a:lstStyle>
          <a:p>
            <a:fld id="{4E662ECC-656A-499B-882A-B5C312990701}"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510478041"/>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park.apache.org/downloads.html"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teveloughran/winutils/tree/master/hadoop-2.7.1/bi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cala-lang.org/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spark.apache.org/"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park.apache.org/docs/2.4.3/api/python/pyspark.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836214"/>
            <a:ext cx="8093365" cy="1628852"/>
          </a:xfrm>
        </p:spPr>
        <p:txBody>
          <a:bodyPr>
            <a:normAutofit/>
          </a:bodyPr>
          <a:lstStyle/>
          <a:p>
            <a:r>
              <a:rPr lang="en-US" sz="4000" dirty="0">
                <a:solidFill>
                  <a:srgbClr val="0070C0"/>
                </a:solidFill>
              </a:rPr>
              <a:t>Lecture 12</a:t>
            </a:r>
            <a:br>
              <a:rPr lang="en-US" sz="4000" dirty="0">
                <a:solidFill>
                  <a:srgbClr val="0070C0"/>
                </a:solidFill>
              </a:rPr>
            </a:br>
            <a:r>
              <a:rPr lang="en-US" sz="4000" dirty="0">
                <a:solidFill>
                  <a:srgbClr val="0070C0"/>
                </a:solidFill>
              </a:rPr>
              <a:t>Introduction to Spark</a:t>
            </a:r>
          </a:p>
        </p:txBody>
      </p:sp>
      <p:sp>
        <p:nvSpPr>
          <p:cNvPr id="4" name="Subtitle 2"/>
          <p:cNvSpPr txBox="1">
            <a:spLocks/>
          </p:cNvSpPr>
          <p:nvPr/>
        </p:nvSpPr>
        <p:spPr>
          <a:xfrm>
            <a:off x="448965" y="5410200"/>
            <a:ext cx="8093365" cy="121920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rgbClr val="FE9202"/>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200" b="1" i="1" dirty="0">
                <a:solidFill>
                  <a:srgbClr val="7030A0"/>
                </a:solidFill>
              </a:rPr>
              <a:t>Dr. Johnny Cheng</a:t>
            </a:r>
          </a:p>
        </p:txBody>
      </p:sp>
      <p:sp>
        <p:nvSpPr>
          <p:cNvPr id="9" name="Rectangle 8">
            <a:extLst>
              <a:ext uri="{FF2B5EF4-FFF2-40B4-BE49-F238E27FC236}">
                <a16:creationId xmlns:a16="http://schemas.microsoft.com/office/drawing/2014/main" id="{69888399-7BD1-475F-AB70-9D35145235D9}"/>
              </a:ext>
            </a:extLst>
          </p:cNvPr>
          <p:cNvSpPr/>
          <p:nvPr/>
        </p:nvSpPr>
        <p:spPr>
          <a:xfrm>
            <a:off x="0" y="2209800"/>
            <a:ext cx="9144000" cy="17526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52792EC2-2FF6-41F8-8A83-8A20610AA965}"/>
              </a:ext>
            </a:extLst>
          </p:cNvPr>
          <p:cNvSpPr>
            <a:spLocks noGrp="1"/>
          </p:cNvSpPr>
          <p:nvPr>
            <p:ph type="subTitle" idx="1"/>
          </p:nvPr>
        </p:nvSpPr>
        <p:spPr>
          <a:xfrm>
            <a:off x="448966" y="2362200"/>
            <a:ext cx="8093365" cy="1600200"/>
          </a:xfrm>
        </p:spPr>
        <p:txBody>
          <a:bodyPr>
            <a:normAutofit/>
          </a:bodyPr>
          <a:lstStyle/>
          <a:p>
            <a:r>
              <a:rPr lang="en-US" b="1" i="1" dirty="0">
                <a:solidFill>
                  <a:srgbClr val="7030A0"/>
                </a:solidFill>
              </a:rPr>
              <a:t>ITP4869 </a:t>
            </a:r>
            <a:br>
              <a:rPr lang="en-US" b="1" i="1" dirty="0">
                <a:solidFill>
                  <a:srgbClr val="7030A0"/>
                </a:solidFill>
              </a:rPr>
            </a:br>
            <a:r>
              <a:rPr lang="en-US" b="1" i="1" dirty="0">
                <a:solidFill>
                  <a:srgbClr val="7030A0"/>
                </a:solidFill>
              </a:rPr>
              <a:t>Analysis with Programming Tools</a:t>
            </a:r>
          </a:p>
          <a:p>
            <a:r>
              <a:rPr lang="en-US" b="1" i="1" dirty="0">
                <a:solidFill>
                  <a:srgbClr val="7030A0"/>
                </a:solidFill>
              </a:rPr>
              <a:t>(AY 2018/19)</a:t>
            </a:r>
          </a:p>
        </p:txBody>
      </p:sp>
    </p:spTree>
    <p:extLst>
      <p:ext uri="{BB962C8B-B14F-4D97-AF65-F5344CB8AC3E}">
        <p14:creationId xmlns:p14="http://schemas.microsoft.com/office/powerpoint/2010/main" val="194530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a:t>
            </a:r>
          </a:p>
        </p:txBody>
      </p:sp>
      <p:sp>
        <p:nvSpPr>
          <p:cNvPr id="15" name="Content Placeholder 14"/>
          <p:cNvSpPr>
            <a:spLocks noGrp="1"/>
          </p:cNvSpPr>
          <p:nvPr>
            <p:ph idx="1"/>
          </p:nvPr>
        </p:nvSpPr>
        <p:spPr/>
        <p:txBody>
          <a:bodyPr>
            <a:normAutofit/>
          </a:bodyPr>
          <a:lstStyle/>
          <a:p>
            <a:pPr marL="0" indent="0">
              <a:buNone/>
            </a:pPr>
            <a:r>
              <a:rPr lang="en-US" dirty="0"/>
              <a:t>There are 6 components in </a:t>
            </a:r>
            <a:r>
              <a:rPr lang="en-US" i="1" dirty="0">
                <a:solidFill>
                  <a:srgbClr val="C00000"/>
                </a:solidFill>
              </a:rPr>
              <a:t>Apache Spark Ecosystem</a:t>
            </a:r>
            <a:r>
              <a:rPr lang="en-US" dirty="0"/>
              <a:t> which empower to Apache Spark:</a:t>
            </a:r>
          </a:p>
          <a:p>
            <a:pPr marL="514350" indent="-514350">
              <a:buFont typeface="+mj-lt"/>
              <a:buAutoNum type="arabicPeriod"/>
            </a:pPr>
            <a:r>
              <a:rPr lang="en-US" dirty="0"/>
              <a:t>Spark Core,</a:t>
            </a:r>
          </a:p>
          <a:p>
            <a:pPr marL="514350" indent="-514350">
              <a:buFont typeface="+mj-lt"/>
              <a:buAutoNum type="arabicPeriod"/>
            </a:pPr>
            <a:r>
              <a:rPr lang="en-US" dirty="0"/>
              <a:t>Spark SQL,</a:t>
            </a:r>
          </a:p>
          <a:p>
            <a:pPr marL="514350" indent="-514350">
              <a:buFont typeface="+mj-lt"/>
              <a:buAutoNum type="arabicPeriod"/>
            </a:pPr>
            <a:r>
              <a:rPr lang="en-US" dirty="0"/>
              <a:t>Spark Streaming,</a:t>
            </a:r>
          </a:p>
          <a:p>
            <a:pPr marL="514350" indent="-514350">
              <a:buFont typeface="+mj-lt"/>
              <a:buAutoNum type="arabicPeriod"/>
            </a:pPr>
            <a:r>
              <a:rPr lang="en-US" dirty="0"/>
              <a:t>Spark </a:t>
            </a:r>
            <a:r>
              <a:rPr lang="en-US" dirty="0" err="1"/>
              <a:t>MLlib</a:t>
            </a:r>
            <a:r>
              <a:rPr lang="en-US" dirty="0"/>
              <a:t>,</a:t>
            </a:r>
          </a:p>
          <a:p>
            <a:pPr marL="514350" indent="-514350">
              <a:buFont typeface="+mj-lt"/>
              <a:buAutoNum type="arabicPeriod"/>
            </a:pPr>
            <a:r>
              <a:rPr lang="en-US" dirty="0"/>
              <a:t>Spark </a:t>
            </a:r>
            <a:r>
              <a:rPr lang="en-US" dirty="0" err="1"/>
              <a:t>GraphX</a:t>
            </a:r>
            <a:r>
              <a:rPr lang="en-US" dirty="0"/>
              <a:t>, and</a:t>
            </a:r>
          </a:p>
          <a:p>
            <a:pPr marL="514350" indent="-514350">
              <a:buFont typeface="+mj-lt"/>
              <a:buAutoNum type="arabicPeriod"/>
            </a:pPr>
            <a:r>
              <a:rPr lang="en-US" dirty="0" err="1"/>
              <a:t>SparkR</a:t>
            </a:r>
            <a:r>
              <a:rPr lang="en-US" dirty="0"/>
              <a:t>.</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10</a:t>
            </a:fld>
            <a:endParaRPr lang="en-US" dirty="0"/>
          </a:p>
        </p:txBody>
      </p:sp>
      <p:sp>
        <p:nvSpPr>
          <p:cNvPr id="3" name="Date Placeholder 2">
            <a:extLst>
              <a:ext uri="{FF2B5EF4-FFF2-40B4-BE49-F238E27FC236}">
                <a16:creationId xmlns:a16="http://schemas.microsoft.com/office/drawing/2014/main" id="{4B9AE36F-E915-4BF2-A51E-2A710E013C9D}"/>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AF1B3886-3520-445E-9ABD-B79446DE9294}"/>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77931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0" y="1398577"/>
            <a:ext cx="9155289" cy="4785360"/>
          </a:xfrm>
          <a:prstGeom prst="rect">
            <a:avLst/>
          </a:prstGeom>
        </p:spPr>
      </p:pic>
      <p:sp>
        <p:nvSpPr>
          <p:cNvPr id="3" name="Date Placeholder 2">
            <a:extLst>
              <a:ext uri="{FF2B5EF4-FFF2-40B4-BE49-F238E27FC236}">
                <a16:creationId xmlns:a16="http://schemas.microsoft.com/office/drawing/2014/main" id="{F8940188-383C-4DD2-96FB-31A4EC91D204}"/>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8E3905BA-887E-451A-BF04-C26D4F2F3CD5}"/>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575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15" name="Content Placeholder 14"/>
          <p:cNvSpPr>
            <a:spLocks noGrp="1"/>
          </p:cNvSpPr>
          <p:nvPr>
            <p:ph idx="1"/>
          </p:nvPr>
        </p:nvSpPr>
        <p:spPr>
          <a:xfrm>
            <a:off x="448966" y="1676401"/>
            <a:ext cx="8246070" cy="4806696"/>
          </a:xfrm>
        </p:spPr>
        <p:txBody>
          <a:bodyPr>
            <a:normAutofit/>
          </a:bodyPr>
          <a:lstStyle/>
          <a:p>
            <a:pPr marL="463550" indent="-463550">
              <a:buFont typeface="+mj-lt"/>
              <a:buAutoNum type="arabicPeriod"/>
            </a:pPr>
            <a:r>
              <a:rPr lang="en-US" sz="3200" dirty="0">
                <a:solidFill>
                  <a:srgbClr val="C00000"/>
                </a:solidFill>
              </a:rPr>
              <a:t>Spark Core</a:t>
            </a:r>
          </a:p>
          <a:p>
            <a:r>
              <a:rPr lang="en-US" dirty="0"/>
              <a:t>All the functionalities being provided by Apache Spark are built on the top of </a:t>
            </a:r>
            <a:r>
              <a:rPr lang="en-US" i="1" dirty="0">
                <a:solidFill>
                  <a:srgbClr val="C00000"/>
                </a:solidFill>
              </a:rPr>
              <a:t>Spark Core</a:t>
            </a:r>
            <a:r>
              <a:rPr lang="en-US" dirty="0"/>
              <a:t>.</a:t>
            </a:r>
          </a:p>
          <a:p>
            <a:r>
              <a:rPr lang="en-US" dirty="0"/>
              <a:t>It delivers speed by providing in-memory computation capability.</a:t>
            </a:r>
          </a:p>
          <a:p>
            <a:r>
              <a:rPr lang="en-US" dirty="0"/>
              <a:t>Thus Spark Core is the foundation of parallel and distributed processing of huge datasets.</a:t>
            </a:r>
          </a:p>
          <a:p>
            <a:r>
              <a:rPr lang="en-US" dirty="0"/>
              <a:t>Spark Core is embedded with a special collection called RDD (resilient distributed dataset).</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12</a:t>
            </a:fld>
            <a:endParaRPr lang="en-US" dirty="0"/>
          </a:p>
        </p:txBody>
      </p:sp>
      <p:sp>
        <p:nvSpPr>
          <p:cNvPr id="3" name="Date Placeholder 2">
            <a:extLst>
              <a:ext uri="{FF2B5EF4-FFF2-40B4-BE49-F238E27FC236}">
                <a16:creationId xmlns:a16="http://schemas.microsoft.com/office/drawing/2014/main" id="{9550321A-D07C-4C10-A073-4C599733BEF2}"/>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4139249B-E017-4067-9727-856AE05E86A5}"/>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14130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15" name="Content Placeholder 14"/>
          <p:cNvSpPr>
            <a:spLocks noGrp="1"/>
          </p:cNvSpPr>
          <p:nvPr>
            <p:ph idx="1"/>
          </p:nvPr>
        </p:nvSpPr>
        <p:spPr>
          <a:xfrm>
            <a:off x="448966" y="1676401"/>
            <a:ext cx="8246070" cy="4806696"/>
          </a:xfrm>
        </p:spPr>
        <p:txBody>
          <a:bodyPr>
            <a:normAutofit/>
          </a:bodyPr>
          <a:lstStyle/>
          <a:p>
            <a:pPr marL="463550" indent="-463550">
              <a:buFont typeface="+mj-lt"/>
              <a:buAutoNum type="arabicPeriod"/>
            </a:pPr>
            <a:r>
              <a:rPr lang="en-US" sz="3200" dirty="0">
                <a:solidFill>
                  <a:srgbClr val="C00000"/>
                </a:solidFill>
              </a:rPr>
              <a:t>Spark Core (cont.)</a:t>
            </a:r>
          </a:p>
          <a:p>
            <a:r>
              <a:rPr lang="en-US" dirty="0"/>
              <a:t>RDD is among the abstraction of Spark.</a:t>
            </a:r>
          </a:p>
          <a:p>
            <a:r>
              <a:rPr lang="en-US" dirty="0"/>
              <a:t>Spark RDD handles partitioning data across all the nodes in a cluster.</a:t>
            </a:r>
          </a:p>
          <a:p>
            <a:r>
              <a:rPr lang="en-US" dirty="0"/>
              <a:t>It holds them in the memory pool of the cluster as a single unit.</a:t>
            </a:r>
          </a:p>
          <a:p>
            <a:r>
              <a:rPr lang="en-US" dirty="0"/>
              <a:t>There are two operations performed on RDDs:</a:t>
            </a:r>
          </a:p>
          <a:p>
            <a:pPr lvl="1"/>
            <a:r>
              <a:rPr lang="en-US" dirty="0"/>
              <a:t>Transformation</a:t>
            </a:r>
          </a:p>
          <a:p>
            <a:pPr lvl="1"/>
            <a:r>
              <a:rPr lang="en-US" dirty="0"/>
              <a:t>Action</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13</a:t>
            </a:fld>
            <a:endParaRPr lang="en-US" dirty="0"/>
          </a:p>
        </p:txBody>
      </p:sp>
      <p:sp>
        <p:nvSpPr>
          <p:cNvPr id="3" name="Date Placeholder 2">
            <a:extLst>
              <a:ext uri="{FF2B5EF4-FFF2-40B4-BE49-F238E27FC236}">
                <a16:creationId xmlns:a16="http://schemas.microsoft.com/office/drawing/2014/main" id="{74BA8FAE-61A5-4979-BA9D-EBB34ED31AB6}"/>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DA7F783B-100B-46E5-B431-BFA5F5BC0B5F}"/>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98110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15" name="Content Placeholder 14"/>
          <p:cNvSpPr>
            <a:spLocks noGrp="1"/>
          </p:cNvSpPr>
          <p:nvPr>
            <p:ph idx="1"/>
          </p:nvPr>
        </p:nvSpPr>
        <p:spPr>
          <a:xfrm>
            <a:off x="448966" y="1676401"/>
            <a:ext cx="8246070" cy="4806696"/>
          </a:xfrm>
        </p:spPr>
        <p:txBody>
          <a:bodyPr>
            <a:normAutofit/>
          </a:bodyPr>
          <a:lstStyle/>
          <a:p>
            <a:pPr marL="463550" indent="-463550">
              <a:buFont typeface="+mj-lt"/>
              <a:buAutoNum type="arabicPeriod"/>
            </a:pPr>
            <a:r>
              <a:rPr lang="en-US" sz="3200" dirty="0">
                <a:solidFill>
                  <a:srgbClr val="C00000"/>
                </a:solidFill>
              </a:rPr>
              <a:t>Spark Core (cont.)</a:t>
            </a:r>
          </a:p>
          <a:p>
            <a:r>
              <a:rPr lang="en-US" dirty="0">
                <a:solidFill>
                  <a:srgbClr val="7030A0"/>
                </a:solidFill>
              </a:rPr>
              <a:t>Transformation</a:t>
            </a:r>
            <a:r>
              <a:rPr lang="en-US" dirty="0"/>
              <a:t> – It is a function that produces new RDD from existing RDDs.</a:t>
            </a:r>
          </a:p>
          <a:p>
            <a:r>
              <a:rPr lang="en-US" dirty="0">
                <a:solidFill>
                  <a:srgbClr val="7030A0"/>
                </a:solidFill>
              </a:rPr>
              <a:t>Action</a:t>
            </a:r>
            <a:r>
              <a:rPr lang="en-US" dirty="0"/>
              <a:t> – In </a:t>
            </a:r>
            <a:r>
              <a:rPr lang="en-US" i="1" dirty="0"/>
              <a:t>Transformation</a:t>
            </a:r>
            <a:r>
              <a:rPr lang="en-US" dirty="0"/>
              <a:t>, RDDs are created from each other. But when we want to work with the actual dataset, then, at that point we use </a:t>
            </a:r>
            <a:r>
              <a:rPr lang="en-US" i="1" dirty="0"/>
              <a:t>Action</a:t>
            </a:r>
            <a:r>
              <a:rPr lang="en-US" dirty="0"/>
              <a:t>.</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14</a:t>
            </a:fld>
            <a:endParaRPr lang="en-US" dirty="0"/>
          </a:p>
        </p:txBody>
      </p:sp>
      <p:sp>
        <p:nvSpPr>
          <p:cNvPr id="3" name="Date Placeholder 2">
            <a:extLst>
              <a:ext uri="{FF2B5EF4-FFF2-40B4-BE49-F238E27FC236}">
                <a16:creationId xmlns:a16="http://schemas.microsoft.com/office/drawing/2014/main" id="{0E5A3E05-C60F-4997-BAD7-5C4683B618E8}"/>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C0B02C04-8FC3-420E-A97D-4A83FC7BEC80}"/>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72027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15" name="Content Placeholder 14"/>
          <p:cNvSpPr>
            <a:spLocks noGrp="1"/>
          </p:cNvSpPr>
          <p:nvPr>
            <p:ph idx="1"/>
          </p:nvPr>
        </p:nvSpPr>
        <p:spPr>
          <a:xfrm>
            <a:off x="448966" y="1676401"/>
            <a:ext cx="8246070" cy="4806696"/>
          </a:xfrm>
        </p:spPr>
        <p:txBody>
          <a:bodyPr>
            <a:normAutofit/>
          </a:bodyPr>
          <a:lstStyle/>
          <a:p>
            <a:pPr marL="463550" indent="-463550">
              <a:buFont typeface="+mj-lt"/>
              <a:buAutoNum type="arabicPeriod" startAt="2"/>
            </a:pPr>
            <a:r>
              <a:rPr lang="en-US" sz="3200" dirty="0">
                <a:solidFill>
                  <a:srgbClr val="C00000"/>
                </a:solidFill>
              </a:rPr>
              <a:t>Spark SQL</a:t>
            </a:r>
          </a:p>
          <a:p>
            <a:r>
              <a:rPr lang="en-US" dirty="0"/>
              <a:t>Spark SQL component is a distributed framework.</a:t>
            </a:r>
          </a:p>
          <a:p>
            <a:r>
              <a:rPr lang="en-US" dirty="0"/>
              <a:t>It is a Spark package that allows working with structured and semi-structured data.</a:t>
            </a:r>
          </a:p>
          <a:p>
            <a:r>
              <a:rPr lang="en-US" dirty="0"/>
              <a:t>Spark SQL allows querying in SQL and HQL (Hive-QL) too which provides declarative query with optimized storage running in parallel.</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15</a:t>
            </a:fld>
            <a:endParaRPr lang="en-US" dirty="0"/>
          </a:p>
        </p:txBody>
      </p:sp>
      <p:sp>
        <p:nvSpPr>
          <p:cNvPr id="7" name="Cloud Callout 6"/>
          <p:cNvSpPr/>
          <p:nvPr/>
        </p:nvSpPr>
        <p:spPr>
          <a:xfrm>
            <a:off x="4038600" y="4953001"/>
            <a:ext cx="3810000" cy="1295400"/>
          </a:xfrm>
          <a:prstGeom prst="cloudCallout">
            <a:avLst>
              <a:gd name="adj1" fmla="val 32592"/>
              <a:gd name="adj2" fmla="val -111115"/>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200" i="1" dirty="0">
                <a:solidFill>
                  <a:srgbClr val="250DB3"/>
                </a:solidFill>
              </a:rPr>
              <a:t>Apache Hive</a:t>
            </a:r>
            <a:r>
              <a:rPr lang="en-US" sz="2200" dirty="0">
                <a:solidFill>
                  <a:srgbClr val="C00000"/>
                </a:solidFill>
              </a:rPr>
              <a:t> is a data warehouse system</a:t>
            </a:r>
            <a:endParaRPr lang="en-US" sz="2200" i="1" dirty="0">
              <a:solidFill>
                <a:srgbClr val="C00000"/>
              </a:solidFill>
              <a:latin typeface="Cambria" panose="02040503050406030204" pitchFamily="18" charset="0"/>
              <a:cs typeface="Consolas" panose="020B0609020204030204" pitchFamily="49" charset="0"/>
            </a:endParaRPr>
          </a:p>
        </p:txBody>
      </p:sp>
      <p:sp>
        <p:nvSpPr>
          <p:cNvPr id="3" name="Date Placeholder 2">
            <a:extLst>
              <a:ext uri="{FF2B5EF4-FFF2-40B4-BE49-F238E27FC236}">
                <a16:creationId xmlns:a16="http://schemas.microsoft.com/office/drawing/2014/main" id="{668DBC92-3939-4835-B148-36AB3A2375BD}"/>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1AD046DD-4072-4047-8EDC-61FF5FB07B7A}"/>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48014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15" name="Content Placeholder 14"/>
          <p:cNvSpPr>
            <a:spLocks noGrp="1"/>
          </p:cNvSpPr>
          <p:nvPr>
            <p:ph idx="1"/>
          </p:nvPr>
        </p:nvSpPr>
        <p:spPr>
          <a:xfrm>
            <a:off x="448966" y="1600200"/>
            <a:ext cx="8246070" cy="4882897"/>
          </a:xfrm>
        </p:spPr>
        <p:txBody>
          <a:bodyPr>
            <a:normAutofit/>
          </a:bodyPr>
          <a:lstStyle/>
          <a:p>
            <a:pPr marL="463550" indent="-463550">
              <a:buFont typeface="+mj-lt"/>
              <a:buAutoNum type="arabicPeriod" startAt="3"/>
            </a:pPr>
            <a:r>
              <a:rPr lang="en-US" sz="3200" dirty="0">
                <a:solidFill>
                  <a:srgbClr val="C00000"/>
                </a:solidFill>
              </a:rPr>
              <a:t>Spark Streaming</a:t>
            </a:r>
          </a:p>
          <a:p>
            <a:r>
              <a:rPr lang="en-US" dirty="0"/>
              <a:t>It is an add-on to core Spark API which allows scalable, high-throughput, fault-tolerant stream processing of live data streams.</a:t>
            </a:r>
          </a:p>
          <a:p>
            <a:r>
              <a:rPr lang="en-US" dirty="0"/>
              <a:t>Spark can access data from a variety of sources.</a:t>
            </a:r>
          </a:p>
          <a:p>
            <a:r>
              <a:rPr lang="en-US" dirty="0"/>
              <a:t>It can operates using various algorithms.</a:t>
            </a:r>
          </a:p>
          <a:p>
            <a:r>
              <a:rPr lang="en-US" dirty="0"/>
              <a:t>Spark uses </a:t>
            </a:r>
            <a:r>
              <a:rPr lang="en-US" i="1" dirty="0">
                <a:solidFill>
                  <a:srgbClr val="250DB3"/>
                </a:solidFill>
              </a:rPr>
              <a:t>Micro-batching</a:t>
            </a:r>
            <a:r>
              <a:rPr lang="en-US" dirty="0"/>
              <a:t> for real-time streaming.</a:t>
            </a:r>
          </a:p>
          <a:p>
            <a:r>
              <a:rPr lang="en-US" dirty="0"/>
              <a:t>Micro-batching is a techniques that allows a process or task to treat a stream as a sequence of small batches of data.</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16</a:t>
            </a:fld>
            <a:endParaRPr lang="en-US" dirty="0"/>
          </a:p>
        </p:txBody>
      </p:sp>
      <p:sp>
        <p:nvSpPr>
          <p:cNvPr id="3" name="Date Placeholder 2">
            <a:extLst>
              <a:ext uri="{FF2B5EF4-FFF2-40B4-BE49-F238E27FC236}">
                <a16:creationId xmlns:a16="http://schemas.microsoft.com/office/drawing/2014/main" id="{1BCC1A17-3F17-4C5A-BA11-F5D194B691EC}"/>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B6E94F5B-1AEE-4A26-9106-628B2B4AE71C}"/>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18726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15" name="Content Placeholder 14"/>
          <p:cNvSpPr>
            <a:spLocks noGrp="1"/>
          </p:cNvSpPr>
          <p:nvPr>
            <p:ph idx="1"/>
          </p:nvPr>
        </p:nvSpPr>
        <p:spPr>
          <a:xfrm>
            <a:off x="448966" y="1676401"/>
            <a:ext cx="8246070" cy="4806696"/>
          </a:xfrm>
        </p:spPr>
        <p:txBody>
          <a:bodyPr>
            <a:normAutofit/>
          </a:bodyPr>
          <a:lstStyle/>
          <a:p>
            <a:pPr marL="463550" indent="-463550">
              <a:buFont typeface="+mj-lt"/>
              <a:buAutoNum type="arabicPeriod" startAt="4"/>
            </a:pPr>
            <a:r>
              <a:rPr lang="en-US" sz="3200" dirty="0" err="1">
                <a:solidFill>
                  <a:srgbClr val="C00000"/>
                </a:solidFill>
              </a:rPr>
              <a:t>MLlib</a:t>
            </a:r>
            <a:r>
              <a:rPr lang="en-US" sz="3200" dirty="0">
                <a:solidFill>
                  <a:srgbClr val="C00000"/>
                </a:solidFill>
              </a:rPr>
              <a:t> (Machine Learning Library)</a:t>
            </a:r>
          </a:p>
          <a:p>
            <a:r>
              <a:rPr lang="en-US" dirty="0" err="1"/>
              <a:t>MLlib</a:t>
            </a:r>
            <a:r>
              <a:rPr lang="en-US" dirty="0"/>
              <a:t> is a distributed machine learning framework above Spark because of the distributed memory-based Spark architecture.</a:t>
            </a:r>
          </a:p>
          <a:p>
            <a:pPr marL="0" indent="0">
              <a:spcBef>
                <a:spcPts val="0"/>
              </a:spcBef>
              <a:buNone/>
            </a:pPr>
            <a:endParaRPr lang="en-US" dirty="0"/>
          </a:p>
          <a:p>
            <a:pPr marL="463550" indent="-463550">
              <a:buFont typeface="+mj-lt"/>
              <a:buAutoNum type="arabicPeriod" startAt="5"/>
            </a:pPr>
            <a:r>
              <a:rPr lang="en-US" sz="3200" dirty="0" err="1">
                <a:solidFill>
                  <a:srgbClr val="C00000"/>
                </a:solidFill>
              </a:rPr>
              <a:t>GraphX</a:t>
            </a:r>
            <a:r>
              <a:rPr lang="en-US" sz="3200" dirty="0">
                <a:solidFill>
                  <a:srgbClr val="C00000"/>
                </a:solidFill>
              </a:rPr>
              <a:t> (Graph Computation)</a:t>
            </a:r>
          </a:p>
          <a:p>
            <a:r>
              <a:rPr lang="en-US" dirty="0" err="1"/>
              <a:t>GraphX</a:t>
            </a:r>
            <a:r>
              <a:rPr lang="en-US" dirty="0"/>
              <a:t> in Spark is API for graphs and graph parallel execution.</a:t>
            </a:r>
          </a:p>
          <a:p>
            <a:r>
              <a:rPr lang="en-US" dirty="0"/>
              <a:t>It is network graph analytics engine and data store.</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17</a:t>
            </a:fld>
            <a:endParaRPr lang="en-US" dirty="0"/>
          </a:p>
        </p:txBody>
      </p:sp>
      <p:sp>
        <p:nvSpPr>
          <p:cNvPr id="3" name="Date Placeholder 2">
            <a:extLst>
              <a:ext uri="{FF2B5EF4-FFF2-40B4-BE49-F238E27FC236}">
                <a16:creationId xmlns:a16="http://schemas.microsoft.com/office/drawing/2014/main" id="{33E861D0-4483-40C4-B697-0722E5BF9323}"/>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6BDACE12-BCC1-4732-8471-F14B8FBC45C1}"/>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50981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Apache Spark Ecosystem (cont.)</a:t>
            </a:r>
          </a:p>
        </p:txBody>
      </p:sp>
      <p:sp>
        <p:nvSpPr>
          <p:cNvPr id="15" name="Content Placeholder 14"/>
          <p:cNvSpPr>
            <a:spLocks noGrp="1"/>
          </p:cNvSpPr>
          <p:nvPr>
            <p:ph idx="1"/>
          </p:nvPr>
        </p:nvSpPr>
        <p:spPr>
          <a:xfrm>
            <a:off x="448966" y="1676401"/>
            <a:ext cx="8246070" cy="4806696"/>
          </a:xfrm>
        </p:spPr>
        <p:txBody>
          <a:bodyPr>
            <a:normAutofit/>
          </a:bodyPr>
          <a:lstStyle/>
          <a:p>
            <a:pPr marL="463550" indent="-463550">
              <a:buFont typeface="+mj-lt"/>
              <a:buAutoNum type="arabicPeriod" startAt="6"/>
            </a:pPr>
            <a:r>
              <a:rPr lang="en-US" sz="3200" dirty="0" err="1">
                <a:solidFill>
                  <a:srgbClr val="C00000"/>
                </a:solidFill>
              </a:rPr>
              <a:t>SparkR</a:t>
            </a:r>
            <a:r>
              <a:rPr lang="en-US" sz="3200" dirty="0">
                <a:solidFill>
                  <a:srgbClr val="C00000"/>
                </a:solidFill>
              </a:rPr>
              <a:t> (R on Spark)</a:t>
            </a:r>
          </a:p>
          <a:p>
            <a:r>
              <a:rPr lang="en-US" dirty="0" err="1"/>
              <a:t>SparkR</a:t>
            </a:r>
            <a:r>
              <a:rPr lang="en-US" dirty="0"/>
              <a:t> was Apache Spark 1.4 release.</a:t>
            </a:r>
          </a:p>
          <a:p>
            <a:r>
              <a:rPr lang="en-US" dirty="0"/>
              <a:t>The key component of </a:t>
            </a:r>
            <a:r>
              <a:rPr lang="en-US" dirty="0" err="1"/>
              <a:t>SparkR</a:t>
            </a:r>
            <a:r>
              <a:rPr lang="en-US" dirty="0"/>
              <a:t> is </a:t>
            </a:r>
            <a:r>
              <a:rPr lang="en-US" dirty="0" err="1"/>
              <a:t>SparkR</a:t>
            </a:r>
            <a:r>
              <a:rPr lang="en-US" dirty="0"/>
              <a:t> </a:t>
            </a:r>
            <a:r>
              <a:rPr lang="en-US" dirty="0" err="1"/>
              <a:t>DataFrame</a:t>
            </a:r>
            <a:r>
              <a:rPr lang="en-US" dirty="0"/>
              <a:t>.</a:t>
            </a:r>
          </a:p>
          <a:p>
            <a:r>
              <a:rPr lang="en-US" dirty="0"/>
              <a:t>The main idea behind </a:t>
            </a:r>
            <a:r>
              <a:rPr lang="en-US" dirty="0" err="1"/>
              <a:t>SparkR</a:t>
            </a:r>
            <a:r>
              <a:rPr lang="en-US" dirty="0"/>
              <a:t> was to explore different techniques to integrate the usability of R with the scalability of Spark.</a:t>
            </a:r>
          </a:p>
          <a:p>
            <a:r>
              <a:rPr lang="en-US" dirty="0"/>
              <a:t>It is R package that gives light-weight frontend to use Apache Spark from R.</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18</a:t>
            </a:fld>
            <a:endParaRPr lang="en-US" dirty="0"/>
          </a:p>
        </p:txBody>
      </p:sp>
      <p:sp>
        <p:nvSpPr>
          <p:cNvPr id="3" name="Date Placeholder 2">
            <a:extLst>
              <a:ext uri="{FF2B5EF4-FFF2-40B4-BE49-F238E27FC236}">
                <a16:creationId xmlns:a16="http://schemas.microsoft.com/office/drawing/2014/main" id="{F1755C30-C71A-4EDD-96DB-3DD7A84526DC}"/>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58BA4C64-C694-4902-96DE-4A49706BC142}"/>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08761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Spark Deployment</a:t>
            </a:r>
          </a:p>
        </p:txBody>
      </p:sp>
      <p:sp>
        <p:nvSpPr>
          <p:cNvPr id="15" name="Content Placeholder 14"/>
          <p:cNvSpPr>
            <a:spLocks noGrp="1"/>
          </p:cNvSpPr>
          <p:nvPr>
            <p:ph idx="1"/>
          </p:nvPr>
        </p:nvSpPr>
        <p:spPr>
          <a:xfrm>
            <a:off x="448966" y="1676401"/>
            <a:ext cx="8246070" cy="4806696"/>
          </a:xfrm>
        </p:spPr>
        <p:txBody>
          <a:bodyPr>
            <a:normAutofit/>
          </a:bodyPr>
          <a:lstStyle/>
          <a:p>
            <a:pPr marL="0" indent="0">
              <a:buNone/>
            </a:pPr>
            <a:r>
              <a:rPr lang="en-US" dirty="0"/>
              <a:t>There are three ways of Spark deployment:</a:t>
            </a:r>
          </a:p>
          <a:p>
            <a:r>
              <a:rPr lang="en-US" dirty="0">
                <a:solidFill>
                  <a:srgbClr val="C00000"/>
                </a:solidFill>
              </a:rPr>
              <a:t>Standalone</a:t>
            </a:r>
            <a:r>
              <a:rPr lang="en-US" dirty="0"/>
              <a:t> – This means Spark occupies the place on top of HDFS and space is allocated for HDFS, explicitly. Here, Spark and MapReduce will run side by side to cover all Spark jobs on cluster.</a:t>
            </a:r>
          </a:p>
          <a:p>
            <a:r>
              <a:rPr lang="en-US" dirty="0">
                <a:solidFill>
                  <a:srgbClr val="C00000"/>
                </a:solidFill>
              </a:rPr>
              <a:t>Hadoop YARN</a:t>
            </a:r>
            <a:r>
              <a:rPr lang="en-US" dirty="0"/>
              <a:t> – This means, simply, Spark runs on YARN without any pre-installation or root access required. It helps integrating Spark into Hadoop ecosystem or Hadoop stack. It allows other components to run on top of stack.</a:t>
            </a:r>
          </a:p>
        </p:txBody>
      </p:sp>
      <p:sp>
        <p:nvSpPr>
          <p:cNvPr id="4" name="Slide Number Placeholder 3"/>
          <p:cNvSpPr>
            <a:spLocks noGrp="1"/>
          </p:cNvSpPr>
          <p:nvPr>
            <p:ph type="sldNum" sz="quarter" idx="12"/>
          </p:nvPr>
        </p:nvSpPr>
        <p:spPr/>
        <p:txBody>
          <a:bodyPr/>
          <a:lstStyle/>
          <a:p>
            <a:fld id="{4E662ECC-656A-499B-882A-B5C312990701}" type="slidenum">
              <a:rPr lang="en-US" smtClean="0"/>
              <a:pPr/>
              <a:t>19</a:t>
            </a:fld>
            <a:endParaRPr lang="en-US" dirty="0"/>
          </a:p>
        </p:txBody>
      </p:sp>
      <p:sp>
        <p:nvSpPr>
          <p:cNvPr id="3" name="Date Placeholder 2">
            <a:extLst>
              <a:ext uri="{FF2B5EF4-FFF2-40B4-BE49-F238E27FC236}">
                <a16:creationId xmlns:a16="http://schemas.microsoft.com/office/drawing/2014/main" id="{CED7319E-2DF0-4202-9F00-DCF4CF1E28FB}"/>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A1E7AD69-C178-4E83-B1A7-ADF6724899FF}"/>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117477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Lessons Intended Learning Outcomes</a:t>
            </a:r>
          </a:p>
        </p:txBody>
      </p:sp>
      <p:sp>
        <p:nvSpPr>
          <p:cNvPr id="15" name="Content Placeholder 14"/>
          <p:cNvSpPr>
            <a:spLocks noGrp="1"/>
          </p:cNvSpPr>
          <p:nvPr>
            <p:ph idx="1"/>
          </p:nvPr>
        </p:nvSpPr>
        <p:spPr>
          <a:xfrm>
            <a:off x="448966" y="1772357"/>
            <a:ext cx="8246070" cy="4710740"/>
          </a:xfrm>
        </p:spPr>
        <p:txBody>
          <a:bodyPr>
            <a:normAutofit/>
          </a:bodyPr>
          <a:lstStyle/>
          <a:p>
            <a:pPr marL="0" indent="0">
              <a:buNone/>
            </a:pPr>
            <a:r>
              <a:rPr lang="en-US" altLang="zh-HK" dirty="0"/>
              <a:t>On completion of this lesson, students are expected to be able to:</a:t>
            </a:r>
            <a:endParaRPr lang="zh-TW" altLang="zh-HK" dirty="0"/>
          </a:p>
          <a:p>
            <a:r>
              <a:rPr lang="en-US" altLang="zh-HK" dirty="0"/>
              <a:t>Describe what Apache Spark is;</a:t>
            </a:r>
          </a:p>
          <a:p>
            <a:r>
              <a:rPr lang="en-US" altLang="zh-HK" dirty="0"/>
              <a:t>List the features of Apache Spark;</a:t>
            </a:r>
          </a:p>
          <a:p>
            <a:r>
              <a:rPr lang="en-US" altLang="zh-HK" dirty="0"/>
              <a:t>Describe the Apache Spark ecosystem;</a:t>
            </a:r>
          </a:p>
          <a:p>
            <a:r>
              <a:rPr lang="en-US" altLang="zh-HK" dirty="0"/>
              <a:t>Install Apache Spark; and</a:t>
            </a:r>
          </a:p>
          <a:p>
            <a:r>
              <a:rPr lang="en-US" altLang="zh-HK" dirty="0"/>
              <a:t>Get started with PySpark.</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7950" y="3226457"/>
            <a:ext cx="3478086" cy="3478086"/>
          </a:xfrm>
          <a:prstGeom prst="rect">
            <a:avLst/>
          </a:prstGeom>
        </p:spPr>
      </p:pic>
      <p:sp>
        <p:nvSpPr>
          <p:cNvPr id="7" name="Date Placeholder 6">
            <a:extLst>
              <a:ext uri="{FF2B5EF4-FFF2-40B4-BE49-F238E27FC236}">
                <a16:creationId xmlns:a16="http://schemas.microsoft.com/office/drawing/2014/main" id="{17918357-1B7D-4EBA-A9F0-A4DE8E2E1521}"/>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83111A99-2C86-47F0-ADA6-8E3E87593CA7}"/>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428882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Spark Deployment (cont.)</a:t>
            </a:r>
          </a:p>
        </p:txBody>
      </p:sp>
      <p:sp>
        <p:nvSpPr>
          <p:cNvPr id="15" name="Content Placeholder 14"/>
          <p:cNvSpPr>
            <a:spLocks noGrp="1"/>
          </p:cNvSpPr>
          <p:nvPr>
            <p:ph idx="1"/>
          </p:nvPr>
        </p:nvSpPr>
        <p:spPr/>
        <p:txBody>
          <a:bodyPr>
            <a:normAutofit/>
          </a:bodyPr>
          <a:lstStyle/>
          <a:p>
            <a:r>
              <a:rPr lang="en-US" dirty="0">
                <a:solidFill>
                  <a:srgbClr val="C00000"/>
                </a:solidFill>
              </a:rPr>
              <a:t>Spark in MapReduce (SIMR)</a:t>
            </a:r>
            <a:r>
              <a:rPr lang="en-US" dirty="0"/>
              <a:t> – This is used to launch Spark job in addition to standalone deployment. With SIMR, user can start Spark and uses its shell without any administrative access.</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20</a:t>
            </a:fld>
            <a:endParaRPr lang="en-US" dirty="0"/>
          </a:p>
        </p:txBody>
      </p:sp>
      <p:sp>
        <p:nvSpPr>
          <p:cNvPr id="3" name="Date Placeholder 2">
            <a:extLst>
              <a:ext uri="{FF2B5EF4-FFF2-40B4-BE49-F238E27FC236}">
                <a16:creationId xmlns:a16="http://schemas.microsoft.com/office/drawing/2014/main" id="{3E5C1789-B015-4C1C-A657-88E64F75C0B6}"/>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BC7A02C2-B261-4103-A725-7358C76C57E5}"/>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0827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199" y="578507"/>
            <a:ext cx="6332835" cy="1097893"/>
          </a:xfrm>
        </p:spPr>
        <p:txBody>
          <a:bodyPr/>
          <a:lstStyle/>
          <a:p>
            <a:r>
              <a:rPr lang="en-US" dirty="0"/>
              <a:t>Installation and Getting Started</a:t>
            </a:r>
          </a:p>
        </p:txBody>
      </p:sp>
      <p:sp>
        <p:nvSpPr>
          <p:cNvPr id="3" name="Content Placeholder 2"/>
          <p:cNvSpPr>
            <a:spLocks noGrp="1"/>
          </p:cNvSpPr>
          <p:nvPr>
            <p:ph idx="1"/>
          </p:nvPr>
        </p:nvSpPr>
        <p:spPr/>
        <p:txBody>
          <a:bodyPr/>
          <a:lstStyle/>
          <a:p>
            <a:pPr>
              <a:buClr>
                <a:srgbClr val="003399"/>
              </a:buClr>
              <a:buFont typeface="Webdings" panose="05030102010509060703" pitchFamily="18" charset="2"/>
              <a:buChar char=""/>
            </a:pPr>
            <a:r>
              <a:rPr lang="en-US" dirty="0"/>
              <a:t>Installation of Apache Spark</a:t>
            </a:r>
          </a:p>
          <a:p>
            <a:pPr>
              <a:buClr>
                <a:srgbClr val="003399"/>
              </a:buClr>
              <a:buFont typeface="Webdings" panose="05030102010509060703" pitchFamily="18" charset="2"/>
              <a:buChar char=""/>
            </a:pPr>
            <a:r>
              <a:rPr lang="en-US" dirty="0"/>
              <a:t>Getting Started with PySpark</a:t>
            </a:r>
          </a:p>
        </p:txBody>
      </p:sp>
      <p:sp>
        <p:nvSpPr>
          <p:cNvPr id="6" name="Slide Number Placeholder 5"/>
          <p:cNvSpPr>
            <a:spLocks noGrp="1"/>
          </p:cNvSpPr>
          <p:nvPr>
            <p:ph type="sldNum" sz="quarter" idx="12"/>
          </p:nvPr>
        </p:nvSpPr>
        <p:spPr/>
        <p:txBody>
          <a:bodyPr/>
          <a:lstStyle/>
          <a:p>
            <a:fld id="{4E662ECC-656A-499B-882A-B5C312990701}" type="slidenum">
              <a:rPr lang="en-US" smtClean="0"/>
              <a:pPr/>
              <a:t>21</a:t>
            </a:fld>
            <a:endParaRPr lang="en-US" dirty="0"/>
          </a:p>
        </p:txBody>
      </p:sp>
      <p:pic>
        <p:nvPicPr>
          <p:cNvPr id="1026" name="Picture 2" descr="https://cdn-images-1.medium.com/max/1600/1*nPcdyVwgcuEZiEZiRqApu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611" y="4164612"/>
            <a:ext cx="3887787" cy="2191739"/>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843550DF-004E-4D2A-85D6-89365BD8243F}"/>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20FD085D-861A-4892-A5F2-D4110370A9B0}"/>
              </a:ext>
            </a:extLst>
          </p:cNvPr>
          <p:cNvSpPr>
            <a:spLocks noGrp="1"/>
          </p:cNvSpPr>
          <p:nvPr>
            <p:ph type="ftr" sz="quarter" idx="11"/>
          </p:nvPr>
        </p:nvSpPr>
        <p:spPr/>
        <p:txBody>
          <a:bodyPr/>
          <a:lstStyle/>
          <a:p>
            <a:r>
              <a:rPr lang="en-US"/>
              <a:t>Lecture 12 - Introduction to Spark</a:t>
            </a:r>
            <a:endParaRPr lang="en-US" dirty="0"/>
          </a:p>
        </p:txBody>
      </p:sp>
    </p:spTree>
    <p:extLst>
      <p:ext uri="{BB962C8B-B14F-4D97-AF65-F5344CB8AC3E}">
        <p14:creationId xmlns:p14="http://schemas.microsoft.com/office/powerpoint/2010/main" val="4076061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a:t>
            </a:r>
          </a:p>
        </p:txBody>
      </p:sp>
      <p:sp>
        <p:nvSpPr>
          <p:cNvPr id="15" name="Content Placeholder 14"/>
          <p:cNvSpPr>
            <a:spLocks noGrp="1"/>
          </p:cNvSpPr>
          <p:nvPr>
            <p:ph idx="1"/>
          </p:nvPr>
        </p:nvSpPr>
        <p:spPr>
          <a:xfrm>
            <a:off x="448966" y="1676400"/>
            <a:ext cx="8246070" cy="4806697"/>
          </a:xfrm>
        </p:spPr>
        <p:txBody>
          <a:bodyPr>
            <a:normAutofit lnSpcReduction="10000"/>
          </a:bodyPr>
          <a:lstStyle/>
          <a:p>
            <a:pPr marL="441325" indent="-441325">
              <a:buFont typeface="+mj-lt"/>
              <a:buAutoNum type="arabicPeriod"/>
            </a:pPr>
            <a:r>
              <a:rPr lang="en-US" sz="3000" dirty="0">
                <a:solidFill>
                  <a:srgbClr val="0070C0"/>
                </a:solidFill>
              </a:rPr>
              <a:t>Install Java SE</a:t>
            </a:r>
          </a:p>
          <a:p>
            <a:pPr marL="808038">
              <a:buFont typeface="Wingdings" panose="05000000000000000000" pitchFamily="2" charset="2"/>
              <a:buChar char="ü"/>
            </a:pPr>
            <a:r>
              <a:rPr lang="en-US" dirty="0"/>
              <a:t>You can download the latest version from</a:t>
            </a:r>
          </a:p>
          <a:p>
            <a:pPr marL="808038" indent="0">
              <a:buNone/>
            </a:pPr>
            <a:r>
              <a:rPr lang="en-US" sz="2600" dirty="0">
                <a:hlinkClick r:id="rId2"/>
              </a:rPr>
              <a:t>http://www.oracle.com/technetwork/java/javase/downloads/index.html</a:t>
            </a:r>
            <a:endParaRPr lang="en-US" sz="2600" dirty="0"/>
          </a:p>
          <a:p>
            <a:pPr marL="514350" indent="-514350">
              <a:spcBef>
                <a:spcPts val="1200"/>
              </a:spcBef>
              <a:buFont typeface="+mj-lt"/>
              <a:buAutoNum type="arabicPeriod" startAt="2"/>
            </a:pPr>
            <a:r>
              <a:rPr lang="en-US" sz="3000" dirty="0">
                <a:solidFill>
                  <a:srgbClr val="0070C0"/>
                </a:solidFill>
              </a:rPr>
              <a:t>Install Spark 2.4.3 (7 May 2019)</a:t>
            </a:r>
          </a:p>
          <a:p>
            <a:pPr marL="808038">
              <a:buFont typeface="Wingdings" panose="05000000000000000000" pitchFamily="2" charset="2"/>
              <a:buChar char="ü"/>
            </a:pPr>
            <a:r>
              <a:rPr lang="en-US" dirty="0"/>
              <a:t>Download </a:t>
            </a:r>
            <a:r>
              <a:rPr lang="en-US" b="1" dirty="0">
                <a:solidFill>
                  <a:srgbClr val="C00000"/>
                </a:solidFill>
              </a:rPr>
              <a:t>spark-2.4.3-bin-hadoop2.7.tgz</a:t>
            </a:r>
            <a:r>
              <a:rPr lang="en-US" dirty="0"/>
              <a:t> (Pre-built for Apache Hadoop 2.7 and later) from</a:t>
            </a:r>
          </a:p>
          <a:p>
            <a:pPr marL="808038" indent="0">
              <a:buNone/>
            </a:pPr>
            <a:r>
              <a:rPr lang="en-US" sz="2600" dirty="0">
                <a:hlinkClick r:id="rId3"/>
              </a:rPr>
              <a:t>http://spark.apache.org/downloads.html</a:t>
            </a:r>
            <a:endParaRPr lang="en-US" sz="2600" dirty="0"/>
          </a:p>
          <a:p>
            <a:pPr marL="808038">
              <a:buFont typeface="Wingdings" panose="05000000000000000000" pitchFamily="2" charset="2"/>
              <a:buChar char="ü"/>
            </a:pPr>
            <a:r>
              <a:rPr lang="en-US" dirty="0"/>
              <a:t>Unzip the files to a folder “</a:t>
            </a:r>
            <a:r>
              <a:rPr lang="en-US" b="1" dirty="0">
                <a:solidFill>
                  <a:srgbClr val="C00000"/>
                </a:solidFill>
              </a:rPr>
              <a:t>C:\Dev\Spark\spark-2.4.3-bin-hadoop2.7\</a:t>
            </a:r>
            <a:r>
              <a:rPr lang="en-US" dirty="0"/>
              <a:t>”.</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22</a:t>
            </a:fld>
            <a:endParaRPr lang="en-US" dirty="0"/>
          </a:p>
        </p:txBody>
      </p:sp>
      <p:sp>
        <p:nvSpPr>
          <p:cNvPr id="3" name="Date Placeholder 2">
            <a:extLst>
              <a:ext uri="{FF2B5EF4-FFF2-40B4-BE49-F238E27FC236}">
                <a16:creationId xmlns:a16="http://schemas.microsoft.com/office/drawing/2014/main" id="{9BAA99EB-CF86-4E2A-A531-C47B8F023B00}"/>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CAB65CFF-E086-4E8B-BEED-FF4370543173}"/>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203474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 (cont.)</a:t>
            </a:r>
          </a:p>
        </p:txBody>
      </p:sp>
      <p:sp>
        <p:nvSpPr>
          <p:cNvPr id="15" name="Content Placeholder 14"/>
          <p:cNvSpPr>
            <a:spLocks noGrp="1"/>
          </p:cNvSpPr>
          <p:nvPr>
            <p:ph idx="1"/>
          </p:nvPr>
        </p:nvSpPr>
        <p:spPr>
          <a:xfrm>
            <a:off x="448966" y="1752601"/>
            <a:ext cx="8246070" cy="4730496"/>
          </a:xfrm>
        </p:spPr>
        <p:txBody>
          <a:bodyPr>
            <a:normAutofit/>
          </a:bodyPr>
          <a:lstStyle/>
          <a:p>
            <a:pPr marL="514350" indent="-514350">
              <a:buFont typeface="+mj-lt"/>
              <a:buAutoNum type="arabicPeriod" startAt="3"/>
            </a:pPr>
            <a:r>
              <a:rPr lang="en-US" sz="3000" dirty="0">
                <a:solidFill>
                  <a:srgbClr val="0070C0"/>
                </a:solidFill>
              </a:rPr>
              <a:t>Install </a:t>
            </a:r>
            <a:r>
              <a:rPr lang="en-US" sz="3000" dirty="0" err="1">
                <a:solidFill>
                  <a:srgbClr val="0070C0"/>
                </a:solidFill>
              </a:rPr>
              <a:t>Hadoop</a:t>
            </a:r>
            <a:r>
              <a:rPr lang="en-US" sz="3000" dirty="0">
                <a:solidFill>
                  <a:srgbClr val="0070C0"/>
                </a:solidFill>
              </a:rPr>
              <a:t> </a:t>
            </a:r>
            <a:r>
              <a:rPr lang="en-US" sz="3000" dirty="0" err="1">
                <a:solidFill>
                  <a:srgbClr val="0070C0"/>
                </a:solidFill>
              </a:rPr>
              <a:t>WinUtils</a:t>
            </a:r>
            <a:endParaRPr lang="en-US" sz="3000" dirty="0">
              <a:solidFill>
                <a:srgbClr val="0070C0"/>
              </a:solidFill>
            </a:endParaRPr>
          </a:p>
          <a:p>
            <a:pPr marL="808038">
              <a:buFont typeface="Wingdings" panose="05000000000000000000" pitchFamily="2" charset="2"/>
              <a:buChar char="ü"/>
            </a:pPr>
            <a:r>
              <a:rPr lang="en-US" dirty="0"/>
              <a:t>You need some additional binary files to run the pre-built Spark version.</a:t>
            </a:r>
          </a:p>
          <a:p>
            <a:pPr marL="808038">
              <a:buFont typeface="Wingdings" panose="05000000000000000000" pitchFamily="2" charset="2"/>
              <a:buChar char="ü"/>
            </a:pPr>
            <a:r>
              <a:rPr lang="en-US" dirty="0"/>
              <a:t>Locate </a:t>
            </a:r>
            <a:r>
              <a:rPr lang="en-US" b="1" dirty="0">
                <a:solidFill>
                  <a:srgbClr val="C00000"/>
                </a:solidFill>
              </a:rPr>
              <a:t>winutils.exe</a:t>
            </a:r>
            <a:r>
              <a:rPr lang="en-US" dirty="0"/>
              <a:t> from the following link:</a:t>
            </a:r>
          </a:p>
          <a:p>
            <a:pPr marL="808038" indent="0">
              <a:lnSpc>
                <a:spcPct val="90000"/>
              </a:lnSpc>
              <a:buNone/>
            </a:pPr>
            <a:r>
              <a:rPr lang="en-US" sz="2400" dirty="0">
                <a:hlinkClick r:id="rId2"/>
              </a:rPr>
              <a:t>https://github.com/steveloughran/winutils/tree/master/hadoop-2.7.1/bin</a:t>
            </a:r>
            <a:endParaRPr lang="en-US" sz="2400" dirty="0"/>
          </a:p>
          <a:p>
            <a:pPr marL="808038">
              <a:buFont typeface="Wingdings" panose="05000000000000000000" pitchFamily="2" charset="2"/>
              <a:buChar char="ü"/>
            </a:pPr>
            <a:r>
              <a:rPr lang="en-US" dirty="0"/>
              <a:t>Copy file </a:t>
            </a:r>
            <a:r>
              <a:rPr lang="en-US" b="1" dirty="0">
                <a:solidFill>
                  <a:srgbClr val="C00000"/>
                </a:solidFill>
              </a:rPr>
              <a:t>winutils.exe</a:t>
            </a:r>
            <a:r>
              <a:rPr lang="en-US" dirty="0"/>
              <a:t> to the folder:</a:t>
            </a:r>
          </a:p>
          <a:p>
            <a:pPr marL="808038" indent="0">
              <a:lnSpc>
                <a:spcPct val="90000"/>
              </a:lnSpc>
              <a:buNone/>
            </a:pPr>
            <a:r>
              <a:rPr lang="en-US" sz="2400" b="1" dirty="0">
                <a:solidFill>
                  <a:srgbClr val="C00000"/>
                </a:solidFill>
              </a:rPr>
              <a:t>C:\Dev\Spark\spark-2.4.3-bin-hadoop2.7\bin</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23</a:t>
            </a:fld>
            <a:endParaRPr lang="en-US" dirty="0"/>
          </a:p>
        </p:txBody>
      </p:sp>
      <p:sp>
        <p:nvSpPr>
          <p:cNvPr id="3" name="Date Placeholder 2">
            <a:extLst>
              <a:ext uri="{FF2B5EF4-FFF2-40B4-BE49-F238E27FC236}">
                <a16:creationId xmlns:a16="http://schemas.microsoft.com/office/drawing/2014/main" id="{65F1313A-F9CF-4777-AE52-96D110B55C95}"/>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6B8ECB81-646B-4A7D-8A7B-24A012C2DCD0}"/>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09352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 (cont.)</a:t>
            </a:r>
          </a:p>
        </p:txBody>
      </p:sp>
      <p:sp>
        <p:nvSpPr>
          <p:cNvPr id="15" name="Content Placeholder 14"/>
          <p:cNvSpPr>
            <a:spLocks noGrp="1"/>
          </p:cNvSpPr>
          <p:nvPr>
            <p:ph idx="1"/>
          </p:nvPr>
        </p:nvSpPr>
        <p:spPr>
          <a:xfrm>
            <a:off x="448966" y="1600200"/>
            <a:ext cx="8390234" cy="4882897"/>
          </a:xfrm>
        </p:spPr>
        <p:txBody>
          <a:bodyPr>
            <a:normAutofit/>
          </a:bodyPr>
          <a:lstStyle/>
          <a:p>
            <a:pPr marL="514350" indent="-514350">
              <a:spcBef>
                <a:spcPts val="1200"/>
              </a:spcBef>
              <a:buFont typeface="+mj-lt"/>
              <a:buAutoNum type="arabicPeriod" startAt="4"/>
            </a:pPr>
            <a:r>
              <a:rPr lang="en-US" sz="3000" dirty="0">
                <a:solidFill>
                  <a:srgbClr val="0070C0"/>
                </a:solidFill>
              </a:rPr>
              <a:t>Configure your environment</a:t>
            </a:r>
          </a:p>
          <a:p>
            <a:pPr marL="808038">
              <a:buFont typeface="Wingdings" panose="05000000000000000000" pitchFamily="2" charset="2"/>
              <a:buChar char="ü"/>
            </a:pPr>
            <a:r>
              <a:rPr lang="en-US" dirty="0"/>
              <a:t>Set the environment variables according to your software version and location.</a:t>
            </a:r>
          </a:p>
          <a:p>
            <a:pPr marL="808038">
              <a:buFont typeface="Wingdings" panose="05000000000000000000" pitchFamily="2" charset="2"/>
              <a:buChar char="ü"/>
            </a:pPr>
            <a:r>
              <a:rPr lang="en-US" dirty="0"/>
              <a:t>This is an example:</a:t>
            </a:r>
          </a:p>
          <a:p>
            <a:pPr marL="808038" indent="0">
              <a:buNone/>
            </a:pPr>
            <a:r>
              <a:rPr lang="en-US" sz="2400" dirty="0">
                <a:solidFill>
                  <a:srgbClr val="C00000"/>
                </a:solidFill>
              </a:rPr>
              <a:t>JAVA_HOME=C:\Dev\Java\jdk1.8.0_211</a:t>
            </a:r>
          </a:p>
          <a:p>
            <a:pPr marL="808038" indent="0">
              <a:buNone/>
            </a:pPr>
            <a:r>
              <a:rPr lang="en-US" sz="2400" dirty="0">
                <a:solidFill>
                  <a:srgbClr val="C00000"/>
                </a:solidFill>
              </a:rPr>
              <a:t>SPARK_</a:t>
            </a:r>
            <a:r>
              <a:rPr lang="en-US" sz="2400">
                <a:solidFill>
                  <a:srgbClr val="C00000"/>
                </a:solidFill>
              </a:rPr>
              <a:t>HOME=C</a:t>
            </a:r>
            <a:r>
              <a:rPr lang="en-US" sz="2400" dirty="0">
                <a:solidFill>
                  <a:srgbClr val="C00000"/>
                </a:solidFill>
              </a:rPr>
              <a:t>:\Dev\Spark\spark-2.4.3-bin-hadoop2.7</a:t>
            </a:r>
          </a:p>
          <a:p>
            <a:pPr marL="808038" indent="0">
              <a:buNone/>
            </a:pPr>
            <a:r>
              <a:rPr lang="en-US" sz="2400" dirty="0">
                <a:solidFill>
                  <a:srgbClr val="C00000"/>
                </a:solidFill>
              </a:rPr>
              <a:t>HADOOP_HOME=C:\Dev\Spark\spark-2.4.3-bin-hadoop2.7</a:t>
            </a:r>
          </a:p>
          <a:p>
            <a:pPr marL="808038" indent="0">
              <a:buNone/>
            </a:pPr>
            <a:r>
              <a:rPr lang="en-US" sz="2400" dirty="0">
                <a:solidFill>
                  <a:srgbClr val="C00000"/>
                </a:solidFill>
              </a:rPr>
              <a:t>PYSPARK_DRIVER_PYTHON=</a:t>
            </a:r>
            <a:r>
              <a:rPr lang="en-US" sz="2400" dirty="0" err="1">
                <a:solidFill>
                  <a:srgbClr val="C00000"/>
                </a:solidFill>
              </a:rPr>
              <a:t>jupyter</a:t>
            </a:r>
            <a:endParaRPr lang="en-US" sz="2400" dirty="0">
              <a:solidFill>
                <a:srgbClr val="C00000"/>
              </a:solidFill>
            </a:endParaRPr>
          </a:p>
          <a:p>
            <a:pPr marL="808038" indent="0">
              <a:buNone/>
            </a:pPr>
            <a:r>
              <a:rPr lang="en-US" sz="2400" dirty="0">
                <a:solidFill>
                  <a:srgbClr val="C00000"/>
                </a:solidFill>
              </a:rPr>
              <a:t>PYSPARK_DRIVER_PYTHON_OPTS=notebook</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24</a:t>
            </a:fld>
            <a:endParaRPr lang="en-US" dirty="0"/>
          </a:p>
        </p:txBody>
      </p:sp>
      <p:sp>
        <p:nvSpPr>
          <p:cNvPr id="3" name="Right Brace 2"/>
          <p:cNvSpPr/>
          <p:nvPr/>
        </p:nvSpPr>
        <p:spPr>
          <a:xfrm>
            <a:off x="6934200" y="4953000"/>
            <a:ext cx="228600" cy="762000"/>
          </a:xfrm>
          <a:prstGeom prst="rightBrace">
            <a:avLst/>
          </a:prstGeom>
          <a:ln w="25400">
            <a:solidFill>
              <a:srgbClr val="250D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239000" y="5007114"/>
            <a:ext cx="1295400" cy="707886"/>
          </a:xfrm>
          <a:prstGeom prst="rect">
            <a:avLst/>
          </a:prstGeom>
          <a:noFill/>
        </p:spPr>
        <p:txBody>
          <a:bodyPr wrap="square" rtlCol="0">
            <a:spAutoFit/>
          </a:bodyPr>
          <a:lstStyle/>
          <a:p>
            <a:pPr algn="ctr"/>
            <a:r>
              <a:rPr lang="en-US" sz="2000" b="1" dirty="0">
                <a:solidFill>
                  <a:srgbClr val="250DB3"/>
                </a:solidFill>
              </a:rPr>
              <a:t>Method 1 Only</a:t>
            </a:r>
          </a:p>
        </p:txBody>
      </p:sp>
      <p:sp>
        <p:nvSpPr>
          <p:cNvPr id="8" name="Date Placeholder 7">
            <a:extLst>
              <a:ext uri="{FF2B5EF4-FFF2-40B4-BE49-F238E27FC236}">
                <a16:creationId xmlns:a16="http://schemas.microsoft.com/office/drawing/2014/main" id="{4E17C81F-9C4F-42AE-99DE-6A77F7780150}"/>
              </a:ext>
            </a:extLst>
          </p:cNvPr>
          <p:cNvSpPr>
            <a:spLocks noGrp="1"/>
          </p:cNvSpPr>
          <p:nvPr>
            <p:ph type="dt" sz="half" idx="10"/>
          </p:nvPr>
        </p:nvSpPr>
        <p:spPr/>
        <p:txBody>
          <a:bodyPr/>
          <a:lstStyle/>
          <a:p>
            <a:r>
              <a:rPr lang="en-US"/>
              <a:t>ITP4869 (2018/19)</a:t>
            </a:r>
            <a:endParaRPr lang="en-US" dirty="0"/>
          </a:p>
        </p:txBody>
      </p:sp>
      <p:sp>
        <p:nvSpPr>
          <p:cNvPr id="9" name="Footer Placeholder 8">
            <a:extLst>
              <a:ext uri="{FF2B5EF4-FFF2-40B4-BE49-F238E27FC236}">
                <a16:creationId xmlns:a16="http://schemas.microsoft.com/office/drawing/2014/main" id="{FF97305D-9D1C-4D40-80BA-9203D8DC2C8A}"/>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1837585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 (cont.)</a:t>
            </a:r>
          </a:p>
        </p:txBody>
      </p:sp>
      <p:sp>
        <p:nvSpPr>
          <p:cNvPr id="15" name="Content Placeholder 14"/>
          <p:cNvSpPr>
            <a:spLocks noGrp="1"/>
          </p:cNvSpPr>
          <p:nvPr>
            <p:ph idx="1"/>
          </p:nvPr>
        </p:nvSpPr>
        <p:spPr>
          <a:xfrm>
            <a:off x="448966" y="1600200"/>
            <a:ext cx="8390234" cy="4882897"/>
          </a:xfrm>
        </p:spPr>
        <p:txBody>
          <a:bodyPr>
            <a:normAutofit/>
          </a:bodyPr>
          <a:lstStyle/>
          <a:p>
            <a:pPr marL="514350" indent="-514350">
              <a:spcBef>
                <a:spcPts val="1200"/>
              </a:spcBef>
              <a:buFont typeface="+mj-lt"/>
              <a:buAutoNum type="arabicPeriod" startAt="4"/>
            </a:pPr>
            <a:r>
              <a:rPr lang="en-US" sz="3000" dirty="0">
                <a:solidFill>
                  <a:srgbClr val="0070C0"/>
                </a:solidFill>
              </a:rPr>
              <a:t>Configure your environment (cont.)</a:t>
            </a:r>
          </a:p>
          <a:p>
            <a:pPr marL="808038">
              <a:buFont typeface="Wingdings" panose="05000000000000000000" pitchFamily="2" charset="2"/>
              <a:buChar char="ü"/>
            </a:pPr>
            <a:r>
              <a:rPr lang="en-US" dirty="0"/>
              <a:t>Include the following folders to the environment variable ‘</a:t>
            </a:r>
            <a:r>
              <a:rPr lang="en-US" b="1" dirty="0">
                <a:solidFill>
                  <a:srgbClr val="C00000"/>
                </a:solidFill>
              </a:rPr>
              <a:t>Path</a:t>
            </a:r>
            <a:r>
              <a:rPr lang="en-US" dirty="0"/>
              <a:t>’:</a:t>
            </a:r>
          </a:p>
          <a:p>
            <a:pPr marL="808038" indent="0">
              <a:buNone/>
            </a:pPr>
            <a:r>
              <a:rPr lang="en-US" sz="2400" dirty="0">
                <a:solidFill>
                  <a:srgbClr val="C00000"/>
                </a:solidFill>
              </a:rPr>
              <a:t>C:\Dev\Java\jdk1.8.0_211\bin</a:t>
            </a:r>
          </a:p>
          <a:p>
            <a:pPr marL="808038" indent="0">
              <a:buNone/>
            </a:pPr>
            <a:r>
              <a:rPr lang="en-US" sz="2400" dirty="0">
                <a:solidFill>
                  <a:srgbClr val="C00000"/>
                </a:solidFill>
              </a:rPr>
              <a:t>C:\Dev\Spark\spark-2.4.3-bin-hadoop2.7\bin</a:t>
            </a:r>
          </a:p>
          <a:p>
            <a:pPr marL="808038" indent="0">
              <a:buNone/>
            </a:pPr>
            <a:r>
              <a:rPr lang="en-US" sz="2400" dirty="0">
                <a:solidFill>
                  <a:srgbClr val="C00000"/>
                </a:solidFill>
              </a:rPr>
              <a:t>C:\Users\a1\Anaconda3\Scripts</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25</a:t>
            </a:fld>
            <a:endParaRPr lang="en-US" dirty="0"/>
          </a:p>
        </p:txBody>
      </p:sp>
      <p:sp>
        <p:nvSpPr>
          <p:cNvPr id="3" name="Date Placeholder 2">
            <a:extLst>
              <a:ext uri="{FF2B5EF4-FFF2-40B4-BE49-F238E27FC236}">
                <a16:creationId xmlns:a16="http://schemas.microsoft.com/office/drawing/2014/main" id="{31450227-A8EF-4671-B331-BFCB89E4530A}"/>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D63F39B5-20E1-46D8-9B10-F87461D4BF5B}"/>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1090190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 (cont.)</a:t>
            </a:r>
          </a:p>
        </p:txBody>
      </p:sp>
      <p:sp>
        <p:nvSpPr>
          <p:cNvPr id="15" name="Content Placeholder 14"/>
          <p:cNvSpPr>
            <a:spLocks noGrp="1"/>
          </p:cNvSpPr>
          <p:nvPr>
            <p:ph idx="1"/>
          </p:nvPr>
        </p:nvSpPr>
        <p:spPr>
          <a:xfrm>
            <a:off x="448966" y="1569156"/>
            <a:ext cx="8390234" cy="4913941"/>
          </a:xfrm>
        </p:spPr>
        <p:txBody>
          <a:bodyPr>
            <a:normAutofit/>
          </a:bodyPr>
          <a:lstStyle/>
          <a:p>
            <a:pPr marL="514350" indent="-514350">
              <a:spcBef>
                <a:spcPts val="1200"/>
              </a:spcBef>
              <a:buFont typeface="+mj-lt"/>
              <a:buAutoNum type="arabicPeriod" startAt="5"/>
            </a:pPr>
            <a:r>
              <a:rPr lang="en-US" dirty="0">
                <a:solidFill>
                  <a:srgbClr val="0070C0"/>
                </a:solidFill>
              </a:rPr>
              <a:t>Verify your installation – </a:t>
            </a:r>
            <a:r>
              <a:rPr lang="en-US" b="1" i="1" dirty="0">
                <a:solidFill>
                  <a:srgbClr val="C00000"/>
                </a:solidFill>
              </a:rPr>
              <a:t>Method 1</a:t>
            </a:r>
          </a:p>
          <a:p>
            <a:pPr marL="808038">
              <a:buFont typeface="Wingdings" panose="05000000000000000000" pitchFamily="2" charset="2"/>
              <a:buChar char="ü"/>
            </a:pPr>
            <a:r>
              <a:rPr lang="en-US" sz="2400" dirty="0"/>
              <a:t>Execute "</a:t>
            </a:r>
            <a:r>
              <a:rPr lang="en-US" sz="2400" b="1" dirty="0" err="1">
                <a:solidFill>
                  <a:srgbClr val="C00000"/>
                </a:solidFill>
              </a:rPr>
              <a:t>pyspark</a:t>
            </a:r>
            <a:r>
              <a:rPr lang="en-US" sz="2400" dirty="0"/>
              <a:t>" to start </a:t>
            </a:r>
            <a:r>
              <a:rPr lang="en-US" sz="2400" dirty="0" err="1"/>
              <a:t>Jupyter</a:t>
            </a:r>
            <a:r>
              <a:rPr lang="en-US" sz="2400" dirty="0"/>
              <a:t> and create a new notebook.</a:t>
            </a:r>
          </a:p>
          <a:p>
            <a:pPr marL="808038">
              <a:buFont typeface="Wingdings" panose="05000000000000000000" pitchFamily="2" charset="2"/>
              <a:buChar char="ü"/>
            </a:pPr>
            <a:r>
              <a:rPr lang="en-US" sz="2400" dirty="0"/>
              <a:t>Type "</a:t>
            </a:r>
            <a:r>
              <a:rPr lang="en-US" sz="2400" b="1" dirty="0" err="1">
                <a:solidFill>
                  <a:srgbClr val="C00000"/>
                </a:solidFill>
              </a:rPr>
              <a:t>sc</a:t>
            </a:r>
            <a:r>
              <a:rPr lang="en-US" sz="2400" dirty="0"/>
              <a:t>" in a new cell and then run the cell.</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26</a:t>
            </a:fld>
            <a:endParaRPr lang="en-US" dirty="0"/>
          </a:p>
        </p:txBody>
      </p:sp>
      <p:sp>
        <p:nvSpPr>
          <p:cNvPr id="3" name="Date Placeholder 2">
            <a:extLst>
              <a:ext uri="{FF2B5EF4-FFF2-40B4-BE49-F238E27FC236}">
                <a16:creationId xmlns:a16="http://schemas.microsoft.com/office/drawing/2014/main" id="{C52D5B40-CCDA-4A37-95BB-C33029DE4523}"/>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601C81A2-9D2C-4126-A88E-428AD0746E28}"/>
              </a:ext>
            </a:extLst>
          </p:cNvPr>
          <p:cNvSpPr>
            <a:spLocks noGrp="1"/>
          </p:cNvSpPr>
          <p:nvPr>
            <p:ph type="ftr" sz="quarter" idx="11"/>
          </p:nvPr>
        </p:nvSpPr>
        <p:spPr/>
        <p:txBody>
          <a:bodyPr/>
          <a:lstStyle/>
          <a:p>
            <a:r>
              <a:rPr lang="en-US" altLang="zh-TW"/>
              <a:t>Lecture 12 - Introduction to Spark</a:t>
            </a:r>
            <a:endParaRPr lang="en-US" dirty="0"/>
          </a:p>
        </p:txBody>
      </p:sp>
      <p:pic>
        <p:nvPicPr>
          <p:cNvPr id="2" name="Picture 1">
            <a:extLst>
              <a:ext uri="{FF2B5EF4-FFF2-40B4-BE49-F238E27FC236}">
                <a16:creationId xmlns:a16="http://schemas.microsoft.com/office/drawing/2014/main" id="{F34DED82-9E8E-4066-AB69-FB84A9AD4DD5}"/>
              </a:ext>
            </a:extLst>
          </p:cNvPr>
          <p:cNvPicPr>
            <a:picLocks noChangeAspect="1"/>
          </p:cNvPicPr>
          <p:nvPr/>
        </p:nvPicPr>
        <p:blipFill>
          <a:blip r:embed="rId2"/>
          <a:stretch>
            <a:fillRect/>
          </a:stretch>
        </p:blipFill>
        <p:spPr>
          <a:xfrm>
            <a:off x="1295400" y="3346197"/>
            <a:ext cx="6175471" cy="3010154"/>
          </a:xfrm>
          <a:prstGeom prst="rect">
            <a:avLst/>
          </a:prstGeom>
        </p:spPr>
      </p:pic>
    </p:spTree>
    <p:extLst>
      <p:ext uri="{BB962C8B-B14F-4D97-AF65-F5344CB8AC3E}">
        <p14:creationId xmlns:p14="http://schemas.microsoft.com/office/powerpoint/2010/main" val="933511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 (cont.)</a:t>
            </a:r>
          </a:p>
        </p:txBody>
      </p:sp>
      <p:sp>
        <p:nvSpPr>
          <p:cNvPr id="15" name="Content Placeholder 14"/>
          <p:cNvSpPr>
            <a:spLocks noGrp="1"/>
          </p:cNvSpPr>
          <p:nvPr>
            <p:ph idx="1"/>
          </p:nvPr>
        </p:nvSpPr>
        <p:spPr>
          <a:xfrm>
            <a:off x="448966" y="1569156"/>
            <a:ext cx="8390234" cy="4913941"/>
          </a:xfrm>
        </p:spPr>
        <p:txBody>
          <a:bodyPr>
            <a:normAutofit/>
          </a:bodyPr>
          <a:lstStyle/>
          <a:p>
            <a:pPr marL="514350" indent="-514350">
              <a:spcBef>
                <a:spcPts val="1200"/>
              </a:spcBef>
              <a:buFont typeface="+mj-lt"/>
              <a:buAutoNum type="arabicPeriod" startAt="5"/>
            </a:pPr>
            <a:r>
              <a:rPr lang="en-US" dirty="0">
                <a:solidFill>
                  <a:srgbClr val="0070C0"/>
                </a:solidFill>
              </a:rPr>
              <a:t>Verify your installation – </a:t>
            </a:r>
            <a:r>
              <a:rPr lang="en-US" b="1" i="1" dirty="0">
                <a:solidFill>
                  <a:srgbClr val="C00000"/>
                </a:solidFill>
              </a:rPr>
              <a:t>Method 2</a:t>
            </a:r>
          </a:p>
          <a:p>
            <a:pPr marL="808038">
              <a:buFont typeface="Wingdings" panose="05000000000000000000" pitchFamily="2" charset="2"/>
              <a:buChar char="ü"/>
            </a:pPr>
            <a:r>
              <a:rPr lang="en-US" sz="2400" dirty="0"/>
              <a:t>Start </a:t>
            </a:r>
            <a:r>
              <a:rPr lang="en-US" sz="2400" dirty="0" err="1"/>
              <a:t>Jupyter</a:t>
            </a:r>
            <a:r>
              <a:rPr lang="en-US" sz="2400" dirty="0"/>
              <a:t> and create a new notebook.</a:t>
            </a:r>
          </a:p>
          <a:p>
            <a:pPr marL="808038">
              <a:buFont typeface="Wingdings" panose="05000000000000000000" pitchFamily="2" charset="2"/>
              <a:buChar char="ü"/>
            </a:pPr>
            <a:r>
              <a:rPr lang="en-US" sz="2400" dirty="0"/>
              <a:t>Execute the following commands in a new cell.</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27</a:t>
            </a:fld>
            <a:endParaRPr lang="en-US" dirty="0"/>
          </a:p>
        </p:txBody>
      </p:sp>
      <p:sp>
        <p:nvSpPr>
          <p:cNvPr id="7" name="Date Placeholder 6">
            <a:extLst>
              <a:ext uri="{FF2B5EF4-FFF2-40B4-BE49-F238E27FC236}">
                <a16:creationId xmlns:a16="http://schemas.microsoft.com/office/drawing/2014/main" id="{1C3C025C-F29C-4795-9019-12F163DFB999}"/>
              </a:ext>
            </a:extLst>
          </p:cNvPr>
          <p:cNvSpPr>
            <a:spLocks noGrp="1"/>
          </p:cNvSpPr>
          <p:nvPr>
            <p:ph type="dt" sz="half" idx="10"/>
          </p:nvPr>
        </p:nvSpPr>
        <p:spPr/>
        <p:txBody>
          <a:bodyPr/>
          <a:lstStyle/>
          <a:p>
            <a:r>
              <a:rPr lang="en-US"/>
              <a:t>ITP4869 (2018/19)</a:t>
            </a:r>
            <a:endParaRPr lang="en-US" dirty="0"/>
          </a:p>
        </p:txBody>
      </p:sp>
      <p:sp>
        <p:nvSpPr>
          <p:cNvPr id="9" name="Footer Placeholder 8">
            <a:extLst>
              <a:ext uri="{FF2B5EF4-FFF2-40B4-BE49-F238E27FC236}">
                <a16:creationId xmlns:a16="http://schemas.microsoft.com/office/drawing/2014/main" id="{749EA49D-4D16-48E1-936A-AE3EBDDD375A}"/>
              </a:ext>
            </a:extLst>
          </p:cNvPr>
          <p:cNvSpPr>
            <a:spLocks noGrp="1"/>
          </p:cNvSpPr>
          <p:nvPr>
            <p:ph type="ftr" sz="quarter" idx="11"/>
          </p:nvPr>
        </p:nvSpPr>
        <p:spPr/>
        <p:txBody>
          <a:bodyPr/>
          <a:lstStyle/>
          <a:p>
            <a:r>
              <a:rPr lang="en-US" altLang="zh-TW"/>
              <a:t>Lecture 12 - Introduction to Spark</a:t>
            </a:r>
            <a:endParaRPr lang="en-US" dirty="0"/>
          </a:p>
        </p:txBody>
      </p:sp>
      <p:pic>
        <p:nvPicPr>
          <p:cNvPr id="2" name="Picture 1">
            <a:extLst>
              <a:ext uri="{FF2B5EF4-FFF2-40B4-BE49-F238E27FC236}">
                <a16:creationId xmlns:a16="http://schemas.microsoft.com/office/drawing/2014/main" id="{33E13BF0-DD52-4B4F-AAAF-EFBB03E6E5A1}"/>
              </a:ext>
            </a:extLst>
          </p:cNvPr>
          <p:cNvPicPr>
            <a:picLocks noChangeAspect="1"/>
          </p:cNvPicPr>
          <p:nvPr/>
        </p:nvPicPr>
        <p:blipFill>
          <a:blip r:embed="rId2"/>
          <a:stretch>
            <a:fillRect/>
          </a:stretch>
        </p:blipFill>
        <p:spPr>
          <a:xfrm>
            <a:off x="1371600" y="2947988"/>
            <a:ext cx="5791200" cy="3454561"/>
          </a:xfrm>
          <a:prstGeom prst="rect">
            <a:avLst/>
          </a:prstGeom>
        </p:spPr>
      </p:pic>
      <p:sp>
        <p:nvSpPr>
          <p:cNvPr id="8" name="Round Diagonal Corner Rectangle 8">
            <a:extLst>
              <a:ext uri="{FF2B5EF4-FFF2-40B4-BE49-F238E27FC236}">
                <a16:creationId xmlns:a16="http://schemas.microsoft.com/office/drawing/2014/main" id="{541D3C87-3AEF-47C9-9339-DD41AC113D28}"/>
              </a:ext>
            </a:extLst>
          </p:cNvPr>
          <p:cNvSpPr/>
          <p:nvPr/>
        </p:nvSpPr>
        <p:spPr>
          <a:xfrm>
            <a:off x="3437234" y="4690032"/>
            <a:ext cx="5257800" cy="1371600"/>
          </a:xfrm>
          <a:prstGeom prst="round2DiagRect">
            <a:avLst/>
          </a:prstGeom>
          <a:solidFill>
            <a:schemeClr val="bg1"/>
          </a:solidFill>
          <a:ln>
            <a:solidFill>
              <a:srgbClr val="250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D17D5"/>
                </a:solidFill>
                <a:latin typeface="Consolas" panose="020B0609020204030204" pitchFamily="49" charset="0"/>
                <a:cs typeface="Consolas" panose="020B0609020204030204" pitchFamily="49" charset="0"/>
              </a:rPr>
              <a:t>Before using the module </a:t>
            </a:r>
            <a:r>
              <a:rPr lang="en-US" dirty="0" err="1">
                <a:solidFill>
                  <a:srgbClr val="C00000"/>
                </a:solidFill>
                <a:latin typeface="Consolas" panose="020B0609020204030204" pitchFamily="49" charset="0"/>
                <a:cs typeface="Consolas" panose="020B0609020204030204" pitchFamily="49" charset="0"/>
              </a:rPr>
              <a:t>findspark</a:t>
            </a:r>
            <a:r>
              <a:rPr lang="en-US" dirty="0">
                <a:solidFill>
                  <a:srgbClr val="0D17D5"/>
                </a:solidFill>
                <a:latin typeface="Consolas" panose="020B0609020204030204" pitchFamily="49" charset="0"/>
                <a:cs typeface="Consolas" panose="020B0609020204030204" pitchFamily="49" charset="0"/>
              </a:rPr>
              <a:t>, you have to install it first. At an Anaconda prompt, type:</a:t>
            </a:r>
          </a:p>
          <a:p>
            <a:r>
              <a:rPr lang="en-US" dirty="0">
                <a:solidFill>
                  <a:srgbClr val="0D17D5"/>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pip install </a:t>
            </a:r>
            <a:r>
              <a:rPr lang="en-US" dirty="0" err="1">
                <a:solidFill>
                  <a:srgbClr val="C00000"/>
                </a:solidFill>
                <a:latin typeface="Consolas" panose="020B0609020204030204" pitchFamily="49" charset="0"/>
                <a:cs typeface="Consolas" panose="020B0609020204030204" pitchFamily="49" charset="0"/>
              </a:rPr>
              <a:t>findspark</a:t>
            </a:r>
            <a:endParaRPr lang="en-US"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925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 (cont.)</a:t>
            </a:r>
          </a:p>
        </p:txBody>
      </p:sp>
      <p:sp>
        <p:nvSpPr>
          <p:cNvPr id="15" name="Content Placeholder 14"/>
          <p:cNvSpPr>
            <a:spLocks noGrp="1"/>
          </p:cNvSpPr>
          <p:nvPr>
            <p:ph idx="1"/>
          </p:nvPr>
        </p:nvSpPr>
        <p:spPr>
          <a:xfrm>
            <a:off x="448966" y="1676400"/>
            <a:ext cx="8390234" cy="4806697"/>
          </a:xfrm>
        </p:spPr>
        <p:txBody>
          <a:bodyPr>
            <a:normAutofit fontScale="92500" lnSpcReduction="10000"/>
          </a:bodyPr>
          <a:lstStyle/>
          <a:p>
            <a:pPr marL="0" indent="0">
              <a:spcBef>
                <a:spcPts val="1200"/>
              </a:spcBef>
              <a:buNone/>
            </a:pPr>
            <a:r>
              <a:rPr lang="en-US" sz="3500" i="1" dirty="0"/>
              <a:t>Additional Installation (</a:t>
            </a:r>
            <a:r>
              <a:rPr lang="en-US" sz="3500" i="1" dirty="0">
                <a:solidFill>
                  <a:srgbClr val="C00000"/>
                </a:solidFill>
              </a:rPr>
              <a:t>Optional</a:t>
            </a:r>
            <a:r>
              <a:rPr lang="en-US" sz="3500" i="1" dirty="0"/>
              <a:t>)</a:t>
            </a:r>
          </a:p>
          <a:p>
            <a:pPr marL="441325" indent="-441325">
              <a:buFont typeface="+mj-lt"/>
              <a:buAutoNum type="arabicPeriod"/>
            </a:pPr>
            <a:r>
              <a:rPr lang="en-US" sz="3000" dirty="0"/>
              <a:t>Grant permission to </a:t>
            </a:r>
            <a:r>
              <a:rPr lang="en-US" sz="3000" b="1" dirty="0">
                <a:solidFill>
                  <a:srgbClr val="C00000"/>
                </a:solidFill>
              </a:rPr>
              <a:t>temp</a:t>
            </a:r>
            <a:r>
              <a:rPr lang="en-US" sz="3000" dirty="0"/>
              <a:t> folder</a:t>
            </a:r>
          </a:p>
          <a:p>
            <a:pPr marL="898525" indent="-457200">
              <a:buFont typeface="Wingdings" panose="05000000000000000000" pitchFamily="2" charset="2"/>
              <a:buChar char="ü"/>
            </a:pPr>
            <a:r>
              <a:rPr lang="en-US" dirty="0"/>
              <a:t>Create a temp folder under </a:t>
            </a:r>
            <a:r>
              <a:rPr lang="en-US" b="1" dirty="0">
                <a:solidFill>
                  <a:srgbClr val="C00000"/>
                </a:solidFill>
              </a:rPr>
              <a:t>C:\tmp\hive</a:t>
            </a:r>
          </a:p>
          <a:p>
            <a:pPr marL="898525" indent="-457200">
              <a:buFont typeface="Wingdings" panose="05000000000000000000" pitchFamily="2" charset="2"/>
              <a:buChar char="ü"/>
            </a:pPr>
            <a:r>
              <a:rPr lang="en-US" dirty="0"/>
              <a:t>Execute below command as administrator:</a:t>
            </a:r>
          </a:p>
          <a:p>
            <a:pPr marL="898525" indent="0">
              <a:buNone/>
            </a:pPr>
            <a:r>
              <a:rPr lang="en-US" sz="2600" b="1" dirty="0">
                <a:solidFill>
                  <a:srgbClr val="C00000"/>
                </a:solidFill>
              </a:rPr>
              <a:t>$ winutils.exe </a:t>
            </a:r>
            <a:r>
              <a:rPr lang="en-US" sz="2600" b="1" dirty="0" err="1">
                <a:solidFill>
                  <a:srgbClr val="C00000"/>
                </a:solidFill>
              </a:rPr>
              <a:t>chmod</a:t>
            </a:r>
            <a:r>
              <a:rPr lang="en-US" sz="2600" b="1" dirty="0">
                <a:solidFill>
                  <a:srgbClr val="C00000"/>
                </a:solidFill>
              </a:rPr>
              <a:t> 777 C:\tmp\hive</a:t>
            </a:r>
          </a:p>
          <a:p>
            <a:pPr marL="0" indent="0">
              <a:buNone/>
            </a:pPr>
            <a:r>
              <a:rPr lang="en-US" sz="2400" dirty="0"/>
              <a:t> </a:t>
            </a:r>
          </a:p>
          <a:p>
            <a:pPr marL="457200" indent="-457200">
              <a:buFont typeface="+mj-lt"/>
              <a:buAutoNum type="arabicPeriod" startAt="2"/>
            </a:pPr>
            <a:r>
              <a:rPr lang="en-US" sz="3000" dirty="0"/>
              <a:t>Install Eclipse and Apache Maven</a:t>
            </a:r>
          </a:p>
          <a:p>
            <a:pPr marL="898525" indent="-457200">
              <a:buFont typeface="Wingdings" panose="05000000000000000000" pitchFamily="2" charset="2"/>
              <a:buChar char="ü"/>
            </a:pPr>
            <a:r>
              <a:rPr lang="en-US" dirty="0"/>
              <a:t>To develop Spark applications in Java, you may need some </a:t>
            </a:r>
            <a:r>
              <a:rPr lang="en-US" i="1" dirty="0"/>
              <a:t>Java IDE</a:t>
            </a:r>
            <a:r>
              <a:rPr lang="en-US" dirty="0"/>
              <a:t>, say Eclipse, and install </a:t>
            </a:r>
            <a:r>
              <a:rPr lang="en-US" i="1" dirty="0"/>
              <a:t>Apache Maven</a:t>
            </a:r>
            <a:r>
              <a:rPr lang="en-US" dirty="0"/>
              <a:t>, a software project management and comprehension tool.</a:t>
            </a:r>
          </a:p>
        </p:txBody>
      </p:sp>
      <p:sp>
        <p:nvSpPr>
          <p:cNvPr id="4" name="Slide Number Placeholder 3"/>
          <p:cNvSpPr>
            <a:spLocks noGrp="1"/>
          </p:cNvSpPr>
          <p:nvPr>
            <p:ph type="sldNum" sz="quarter" idx="12"/>
          </p:nvPr>
        </p:nvSpPr>
        <p:spPr/>
        <p:txBody>
          <a:bodyPr/>
          <a:lstStyle/>
          <a:p>
            <a:fld id="{4E662ECC-656A-499B-882A-B5C312990701}" type="slidenum">
              <a:rPr lang="en-US" smtClean="0"/>
              <a:pPr/>
              <a:t>28</a:t>
            </a:fld>
            <a:endParaRPr lang="en-US" dirty="0"/>
          </a:p>
        </p:txBody>
      </p:sp>
      <p:sp>
        <p:nvSpPr>
          <p:cNvPr id="3" name="Date Placeholder 2">
            <a:extLst>
              <a:ext uri="{FF2B5EF4-FFF2-40B4-BE49-F238E27FC236}">
                <a16:creationId xmlns:a16="http://schemas.microsoft.com/office/drawing/2014/main" id="{43CD214E-2858-4DC4-BA83-E9D1D575DFA9}"/>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3095FF52-6EC9-43BB-A6B1-861468740211}"/>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316596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Installation of Apache Spark (cont.)</a:t>
            </a:r>
          </a:p>
        </p:txBody>
      </p:sp>
      <p:sp>
        <p:nvSpPr>
          <p:cNvPr id="15" name="Content Placeholder 14"/>
          <p:cNvSpPr>
            <a:spLocks noGrp="1"/>
          </p:cNvSpPr>
          <p:nvPr>
            <p:ph idx="1"/>
          </p:nvPr>
        </p:nvSpPr>
        <p:spPr>
          <a:xfrm>
            <a:off x="448966" y="1625600"/>
            <a:ext cx="8390234" cy="4857497"/>
          </a:xfrm>
        </p:spPr>
        <p:txBody>
          <a:bodyPr>
            <a:normAutofit/>
          </a:bodyPr>
          <a:lstStyle/>
          <a:p>
            <a:pPr marL="0" indent="0">
              <a:spcBef>
                <a:spcPts val="1200"/>
              </a:spcBef>
              <a:buNone/>
            </a:pPr>
            <a:r>
              <a:rPr lang="en-US" sz="3200" i="1" dirty="0"/>
              <a:t>Additional Installation (cont.)</a:t>
            </a:r>
          </a:p>
          <a:p>
            <a:pPr marL="514350" indent="-514350">
              <a:buFont typeface="+mj-lt"/>
              <a:buAutoNum type="arabicPeriod" startAt="3"/>
            </a:pPr>
            <a:r>
              <a:rPr lang="en-US" dirty="0"/>
              <a:t>Install </a:t>
            </a:r>
            <a:r>
              <a:rPr lang="en-US" dirty="0" err="1"/>
              <a:t>Scala</a:t>
            </a:r>
            <a:endParaRPr lang="en-US" dirty="0"/>
          </a:p>
          <a:p>
            <a:pPr marL="898525" lvl="0">
              <a:buFont typeface="Wingdings" panose="05000000000000000000" pitchFamily="2" charset="2"/>
              <a:buChar char="ü"/>
            </a:pPr>
            <a:r>
              <a:rPr lang="en-US" sz="2400" u="sng" dirty="0">
                <a:hlinkClick r:id="rId2"/>
              </a:rPr>
              <a:t>https://www.scala-lang.org/download/</a:t>
            </a:r>
            <a:endParaRPr lang="en-US" sz="2400" dirty="0"/>
          </a:p>
          <a:p>
            <a:pPr marL="898525" lvl="0">
              <a:buFont typeface="Wingdings" panose="05000000000000000000" pitchFamily="2" charset="2"/>
              <a:buChar char="ü"/>
            </a:pPr>
            <a:r>
              <a:rPr lang="en-US" sz="2400" dirty="0"/>
              <a:t>Windows: </a:t>
            </a:r>
            <a:r>
              <a:rPr lang="en-US" sz="2400" b="1" dirty="0">
                <a:solidFill>
                  <a:srgbClr val="C00000"/>
                </a:solidFill>
              </a:rPr>
              <a:t>scala-2.13.0.msi</a:t>
            </a:r>
            <a:endParaRPr lang="en-US" sz="2400" dirty="0">
              <a:solidFill>
                <a:srgbClr val="C00000"/>
              </a:solidFill>
            </a:endParaRPr>
          </a:p>
          <a:p>
            <a:pPr marL="898525" lvl="0">
              <a:buFont typeface="Wingdings" panose="05000000000000000000" pitchFamily="2" charset="2"/>
              <a:buChar char="ü"/>
            </a:pPr>
            <a:r>
              <a:rPr lang="en-US" sz="2400" dirty="0"/>
              <a:t>Set </a:t>
            </a:r>
            <a:r>
              <a:rPr lang="en-US" sz="2400" b="1" dirty="0">
                <a:solidFill>
                  <a:srgbClr val="C00000"/>
                </a:solidFill>
              </a:rPr>
              <a:t>SCALA_HOME</a:t>
            </a:r>
            <a:endParaRPr lang="en-US" sz="2400" dirty="0">
              <a:solidFill>
                <a:srgbClr val="C00000"/>
              </a:solidFill>
            </a:endParaRPr>
          </a:p>
          <a:p>
            <a:pPr marL="898525">
              <a:buFont typeface="Wingdings" panose="05000000000000000000" pitchFamily="2" charset="2"/>
              <a:buChar char="ü"/>
            </a:pPr>
            <a:r>
              <a:rPr lang="en-US" sz="2400" dirty="0"/>
              <a:t>Add </a:t>
            </a:r>
            <a:r>
              <a:rPr lang="en-US" sz="2400" b="1" dirty="0">
                <a:solidFill>
                  <a:srgbClr val="C00000"/>
                </a:solidFill>
              </a:rPr>
              <a:t>%SCALA_HOME %\bin</a:t>
            </a:r>
            <a:r>
              <a:rPr lang="en-US" sz="2400" dirty="0"/>
              <a:t> to </a:t>
            </a:r>
            <a:r>
              <a:rPr lang="en-US" sz="2400" b="1" dirty="0">
                <a:solidFill>
                  <a:srgbClr val="C00000"/>
                </a:solidFill>
              </a:rPr>
              <a:t>Path</a:t>
            </a:r>
          </a:p>
          <a:p>
            <a:pPr marL="898525" lvl="0">
              <a:buFont typeface="Wingdings" panose="05000000000000000000" pitchFamily="2" charset="2"/>
              <a:buChar char="ü"/>
            </a:pPr>
            <a:r>
              <a:rPr lang="en-US" sz="2400" dirty="0"/>
              <a:t>Run Spark shell</a:t>
            </a:r>
          </a:p>
          <a:p>
            <a:pPr marL="898525" indent="0">
              <a:buNone/>
            </a:pPr>
            <a:r>
              <a:rPr lang="en-US" sz="2400" b="1" dirty="0">
                <a:solidFill>
                  <a:srgbClr val="C00000"/>
                </a:solidFill>
              </a:rPr>
              <a:t>$ spark-shell</a:t>
            </a:r>
          </a:p>
          <a:p>
            <a:pPr marL="715963" indent="0">
              <a:buNone/>
            </a:pPr>
            <a:endParaRPr lang="en-US" sz="2600" b="1" dirty="0">
              <a:solidFill>
                <a:srgbClr val="C00000"/>
              </a:solidFill>
            </a:endParaRPr>
          </a:p>
        </p:txBody>
      </p:sp>
      <p:sp>
        <p:nvSpPr>
          <p:cNvPr id="4" name="Slide Number Placeholder 3"/>
          <p:cNvSpPr>
            <a:spLocks noGrp="1"/>
          </p:cNvSpPr>
          <p:nvPr>
            <p:ph type="sldNum" sz="quarter" idx="12"/>
          </p:nvPr>
        </p:nvSpPr>
        <p:spPr/>
        <p:txBody>
          <a:bodyPr/>
          <a:lstStyle/>
          <a:p>
            <a:fld id="{4E662ECC-656A-499B-882A-B5C312990701}" type="slidenum">
              <a:rPr lang="en-US" smtClean="0"/>
              <a:pPr/>
              <a:t>29</a:t>
            </a:fld>
            <a:endParaRPr lang="en-US" dirty="0"/>
          </a:p>
        </p:txBody>
      </p:sp>
      <p:sp>
        <p:nvSpPr>
          <p:cNvPr id="3" name="Date Placeholder 2">
            <a:extLst>
              <a:ext uri="{FF2B5EF4-FFF2-40B4-BE49-F238E27FC236}">
                <a16:creationId xmlns:a16="http://schemas.microsoft.com/office/drawing/2014/main" id="{8EBBBA6B-CDE8-4715-80DC-84407F0C429F}"/>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CA6046C3-8098-409E-A8B0-BBA73E2A3072}"/>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9849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199" y="578507"/>
            <a:ext cx="6332835" cy="1097893"/>
          </a:xfrm>
        </p:spPr>
        <p:txBody>
          <a:bodyPr/>
          <a:lstStyle/>
          <a:p>
            <a:r>
              <a:rPr lang="en-US" dirty="0"/>
              <a:t>Introduction to Apache Spark</a:t>
            </a:r>
          </a:p>
        </p:txBody>
      </p:sp>
      <p:sp>
        <p:nvSpPr>
          <p:cNvPr id="3" name="Content Placeholder 2"/>
          <p:cNvSpPr>
            <a:spLocks noGrp="1"/>
          </p:cNvSpPr>
          <p:nvPr>
            <p:ph idx="1"/>
          </p:nvPr>
        </p:nvSpPr>
        <p:spPr/>
        <p:txBody>
          <a:bodyPr/>
          <a:lstStyle/>
          <a:p>
            <a:pPr>
              <a:buClr>
                <a:srgbClr val="003399"/>
              </a:buClr>
              <a:buFont typeface="Webdings" panose="05030102010509060703" pitchFamily="18" charset="2"/>
              <a:buChar char=""/>
            </a:pPr>
            <a:r>
              <a:rPr lang="en-US" dirty="0"/>
              <a:t>What is Apache Spark?</a:t>
            </a:r>
          </a:p>
          <a:p>
            <a:pPr>
              <a:buClr>
                <a:srgbClr val="003399"/>
              </a:buClr>
              <a:buFont typeface="Webdings" panose="05030102010509060703" pitchFamily="18" charset="2"/>
              <a:buChar char=""/>
            </a:pPr>
            <a:r>
              <a:rPr lang="en-US" dirty="0"/>
              <a:t>Features of Apache Spark</a:t>
            </a:r>
          </a:p>
          <a:p>
            <a:pPr>
              <a:buClr>
                <a:srgbClr val="003399"/>
              </a:buClr>
              <a:buFont typeface="Webdings" panose="05030102010509060703" pitchFamily="18" charset="2"/>
              <a:buChar char=""/>
            </a:pPr>
            <a:r>
              <a:rPr lang="en-US" dirty="0"/>
              <a:t>Apache Spark Ecosystem</a:t>
            </a:r>
          </a:p>
          <a:p>
            <a:pPr>
              <a:buClr>
                <a:srgbClr val="003399"/>
              </a:buClr>
              <a:buFont typeface="Webdings" panose="05030102010509060703" pitchFamily="18" charset="2"/>
              <a:buChar char=""/>
            </a:pPr>
            <a:r>
              <a:rPr lang="en-US" dirty="0"/>
              <a:t>Spark Deployment</a:t>
            </a:r>
          </a:p>
        </p:txBody>
      </p:sp>
      <p:sp>
        <p:nvSpPr>
          <p:cNvPr id="6" name="Slide Number Placeholder 5"/>
          <p:cNvSpPr>
            <a:spLocks noGrp="1"/>
          </p:cNvSpPr>
          <p:nvPr>
            <p:ph type="sldNum" sz="quarter" idx="12"/>
          </p:nvPr>
        </p:nvSpPr>
        <p:spPr/>
        <p:txBody>
          <a:bodyPr/>
          <a:lstStyle/>
          <a:p>
            <a:fld id="{4E662ECC-656A-499B-882A-B5C312990701}" type="slidenum">
              <a:rPr lang="en-US" smtClean="0"/>
              <a:pPr/>
              <a:t>3</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5593" y="4495800"/>
            <a:ext cx="2761207" cy="1437208"/>
          </a:xfrm>
          <a:prstGeom prst="rect">
            <a:avLst/>
          </a:prstGeom>
        </p:spPr>
      </p:pic>
      <p:sp>
        <p:nvSpPr>
          <p:cNvPr id="8" name="Date Placeholder 7">
            <a:extLst>
              <a:ext uri="{FF2B5EF4-FFF2-40B4-BE49-F238E27FC236}">
                <a16:creationId xmlns:a16="http://schemas.microsoft.com/office/drawing/2014/main" id="{2D284913-3451-4268-B635-D77A1A59C224}"/>
              </a:ext>
            </a:extLst>
          </p:cNvPr>
          <p:cNvSpPr>
            <a:spLocks noGrp="1"/>
          </p:cNvSpPr>
          <p:nvPr>
            <p:ph type="dt" sz="half" idx="10"/>
          </p:nvPr>
        </p:nvSpPr>
        <p:spPr/>
        <p:txBody>
          <a:bodyPr/>
          <a:lstStyle/>
          <a:p>
            <a:r>
              <a:rPr lang="en-US" dirty="0"/>
              <a:t>ITP4869 (2018/19)</a:t>
            </a:r>
          </a:p>
        </p:txBody>
      </p:sp>
      <p:sp>
        <p:nvSpPr>
          <p:cNvPr id="9" name="Footer Placeholder 8">
            <a:extLst>
              <a:ext uri="{FF2B5EF4-FFF2-40B4-BE49-F238E27FC236}">
                <a16:creationId xmlns:a16="http://schemas.microsoft.com/office/drawing/2014/main" id="{4C4D2B9A-57F8-4955-AD15-5F7666F964B9}"/>
              </a:ext>
            </a:extLst>
          </p:cNvPr>
          <p:cNvSpPr>
            <a:spLocks noGrp="1"/>
          </p:cNvSpPr>
          <p:nvPr>
            <p:ph type="ftr" sz="quarter" idx="11"/>
          </p:nvPr>
        </p:nvSpPr>
        <p:spPr/>
        <p:txBody>
          <a:bodyPr/>
          <a:lstStyle/>
          <a:p>
            <a:r>
              <a:rPr lang="en-US"/>
              <a:t>Lecture 12 - Introduction to Spark</a:t>
            </a:r>
            <a:endParaRPr lang="en-US" dirty="0"/>
          </a:p>
        </p:txBody>
      </p:sp>
    </p:spTree>
    <p:extLst>
      <p:ext uri="{BB962C8B-B14F-4D97-AF65-F5344CB8AC3E}">
        <p14:creationId xmlns:p14="http://schemas.microsoft.com/office/powerpoint/2010/main" val="1220338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Getting Started with Apache Spark</a:t>
            </a:r>
          </a:p>
        </p:txBody>
      </p:sp>
      <p:sp>
        <p:nvSpPr>
          <p:cNvPr id="15" name="Content Placeholder 14"/>
          <p:cNvSpPr>
            <a:spLocks noGrp="1"/>
          </p:cNvSpPr>
          <p:nvPr>
            <p:ph idx="1"/>
          </p:nvPr>
        </p:nvSpPr>
        <p:spPr>
          <a:xfrm>
            <a:off x="448966" y="1752600"/>
            <a:ext cx="8246070" cy="1170772"/>
          </a:xfrm>
        </p:spPr>
        <p:txBody>
          <a:bodyPr>
            <a:normAutofit/>
          </a:bodyPr>
          <a:lstStyle/>
          <a:p>
            <a:r>
              <a:rPr lang="en-US" dirty="0"/>
              <a:t>Get started with PySpark by trying two examples.</a:t>
            </a:r>
          </a:p>
          <a:p>
            <a:r>
              <a:rPr lang="en-US" dirty="0"/>
              <a:t>Example 1: </a:t>
            </a:r>
            <a:r>
              <a:rPr lang="en-US" altLang="zh-TW" dirty="0">
                <a:solidFill>
                  <a:srgbClr val="C00000"/>
                </a:solidFill>
              </a:rPr>
              <a:t>Pi Estimation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4E662ECC-656A-499B-882A-B5C312990701}" type="slidenum">
              <a:rPr lang="en-US" smtClean="0"/>
              <a:pPr/>
              <a:t>30</a:t>
            </a:fld>
            <a:endParaRPr lang="en-US" dirty="0"/>
          </a:p>
        </p:txBody>
      </p:sp>
      <p:pic>
        <p:nvPicPr>
          <p:cNvPr id="3" name="Picture 2"/>
          <p:cNvPicPr>
            <a:picLocks noChangeAspect="1"/>
          </p:cNvPicPr>
          <p:nvPr/>
        </p:nvPicPr>
        <p:blipFill>
          <a:blip r:embed="rId2"/>
          <a:stretch>
            <a:fillRect/>
          </a:stretch>
        </p:blipFill>
        <p:spPr>
          <a:xfrm>
            <a:off x="4648200" y="2237170"/>
            <a:ext cx="4431465" cy="4119181"/>
          </a:xfrm>
          <a:prstGeom prst="rect">
            <a:avLst/>
          </a:prstGeom>
        </p:spPr>
      </p:pic>
      <mc:AlternateContent xmlns:mc="http://schemas.openxmlformats.org/markup-compatibility/2006" xmlns:a14="http://schemas.microsoft.com/office/drawing/2010/main">
        <mc:Choice Requires="a14">
          <p:sp>
            <p:nvSpPr>
              <p:cNvPr id="9" name="Content Placeholder 14"/>
              <p:cNvSpPr txBox="1">
                <a:spLocks/>
              </p:cNvSpPr>
              <p:nvPr/>
            </p:nvSpPr>
            <p:spPr>
              <a:xfrm>
                <a:off x="440730" y="2819400"/>
                <a:ext cx="4664670" cy="353695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08038" indent="-442913">
                  <a:buFont typeface="Wingdings" panose="05000000000000000000" pitchFamily="2" charset="2"/>
                  <a:buChar char="ü"/>
                </a:pPr>
                <a:r>
                  <a:rPr lang="en-US" sz="2400" dirty="0"/>
                  <a:t>Area of the square = 1</a:t>
                </a:r>
              </a:p>
              <a:p>
                <a:pPr marL="808038" indent="-442913">
                  <a:buFont typeface="Wingdings" panose="05000000000000000000" pitchFamily="2" charset="2"/>
                  <a:buChar char="ü"/>
                </a:pPr>
                <a:r>
                  <a:rPr lang="en-US" sz="2400" dirty="0"/>
                  <a:t>Area of blue area =</a:t>
                </a:r>
              </a:p>
              <a:p>
                <a:pPr marL="365125"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r>
                        <a:rPr lang="el-GR" sz="2400" i="1" smtClean="0">
                          <a:latin typeface="Cambria Math" panose="02040503050406030204" pitchFamily="18" charset="0"/>
                        </a:rPr>
                        <m:t>𝜋</m:t>
                      </m:r>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e>
                          </m:d>
                        </m:e>
                        <m:sup>
                          <m:r>
                            <a:rPr lang="en-US" sz="2400" i="1" smtClean="0">
                              <a:latin typeface="Cambria Math" panose="02040503050406030204" pitchFamily="18" charset="0"/>
                            </a:rPr>
                            <m:t>2</m:t>
                          </m:r>
                        </m:sup>
                      </m:sSup>
                      <m:r>
                        <a:rPr lang="en-US" sz="2400" i="1" smtClean="0">
                          <a:latin typeface="Cambria Math" panose="02040503050406030204" pitchFamily="18" charset="0"/>
                          <a:ea typeface="Cambria Math" panose="02040503050406030204" pitchFamily="18" charset="0"/>
                        </a:rPr>
                        <m:t>=</m:t>
                      </m:r>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4</m:t>
                          </m:r>
                        </m:den>
                      </m:f>
                    </m:oMath>
                  </m:oMathPara>
                </a14:m>
                <a:endParaRPr lang="en-US" sz="2400" dirty="0"/>
              </a:p>
              <a:p>
                <a:pPr marL="808038" indent="-442913">
                  <a:buFont typeface="Wingdings" panose="05000000000000000000" pitchFamily="2" charset="2"/>
                  <a:buChar char="ü"/>
                </a:pPr>
                <a:r>
                  <a:rPr lang="en-US" sz="2400" dirty="0"/>
                  <a:t>Suppose we generate 10K points among (0,0) to (1,1)</a:t>
                </a:r>
              </a:p>
              <a:p>
                <a:pPr marL="808038" indent="-442913">
                  <a:buFont typeface="Wingdings" panose="05000000000000000000" pitchFamily="2" charset="2"/>
                  <a:buChar char="ü"/>
                </a:pPr>
                <a:r>
                  <a:rPr lang="en-US" sz="2400" dirty="0"/>
                  <a:t>How many points fall within the blue area against the whole square?</a:t>
                </a:r>
              </a:p>
            </p:txBody>
          </p:sp>
        </mc:Choice>
        <mc:Fallback xmlns="">
          <p:sp>
            <p:nvSpPr>
              <p:cNvPr id="9" name="Content Placeholder 14"/>
              <p:cNvSpPr txBox="1">
                <a:spLocks noRot="1" noChangeAspect="1" noMove="1" noResize="1" noEditPoints="1" noAdjustHandles="1" noChangeArrowheads="1" noChangeShapeType="1" noTextEdit="1"/>
              </p:cNvSpPr>
              <p:nvPr/>
            </p:nvSpPr>
            <p:spPr>
              <a:xfrm>
                <a:off x="440730" y="2819400"/>
                <a:ext cx="4664670" cy="3536951"/>
              </a:xfrm>
              <a:prstGeom prst="rect">
                <a:avLst/>
              </a:prstGeom>
              <a:blipFill rotWithShape="0">
                <a:blip r:embed="rId3"/>
                <a:stretch>
                  <a:fillRect t="-2414"/>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DAB81F1A-484A-471A-AE65-FDC269424D5F}"/>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71EF5BB5-E7D4-4020-BCBD-112E198B6302}"/>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1849133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Getting Started with Apache Spark (cont.)</a:t>
            </a:r>
          </a:p>
        </p:txBody>
      </p:sp>
      <mc:AlternateContent xmlns:mc="http://schemas.openxmlformats.org/markup-compatibility/2006" xmlns:a14="http://schemas.microsoft.com/office/drawing/2010/main">
        <mc:Choice Requires="a14">
          <p:sp>
            <p:nvSpPr>
              <p:cNvPr id="15" name="Content Placeholder 14"/>
              <p:cNvSpPr>
                <a:spLocks noGrp="1"/>
              </p:cNvSpPr>
              <p:nvPr>
                <p:ph idx="1"/>
              </p:nvPr>
            </p:nvSpPr>
            <p:spPr>
              <a:xfrm>
                <a:off x="448966" y="1752599"/>
                <a:ext cx="8246070" cy="4603751"/>
              </a:xfrm>
            </p:spPr>
            <p:txBody>
              <a:bodyPr>
                <a:normAutofit/>
              </a:bodyPr>
              <a:lstStyle/>
              <a:p>
                <a:r>
                  <a:rPr lang="en-US" dirty="0"/>
                  <a:t>In fact,</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𝑝𝑜𝑖𝑛𝑡𝑠</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𝑏𝑙𝑢𝑒</m:t>
                          </m:r>
                          <m:r>
                            <a:rPr lang="en-US" sz="2400" b="0" i="1" smtClean="0">
                              <a:latin typeface="Cambria Math" panose="02040503050406030204" pitchFamily="18" charset="0"/>
                            </a:rPr>
                            <m:t> </m:t>
                          </m:r>
                          <m:r>
                            <a:rPr lang="en-US" sz="2400" b="0" i="1" smtClean="0">
                              <a:latin typeface="Cambria Math" panose="02040503050406030204" pitchFamily="18" charset="0"/>
                            </a:rPr>
                            <m:t>𝑎𝑟𝑒𝑎</m:t>
                          </m:r>
                        </m:num>
                        <m:den>
                          <m:r>
                            <a:rPr lang="en-US" sz="2400" b="0" i="1" smtClean="0">
                              <a:latin typeface="Cambria Math" panose="02040503050406030204" pitchFamily="18" charset="0"/>
                            </a:rPr>
                            <m:t>#</m:t>
                          </m:r>
                          <m:r>
                            <a:rPr lang="en-US" sz="2400" b="0" i="1" smtClean="0">
                              <a:latin typeface="Cambria Math" panose="02040503050406030204" pitchFamily="18" charset="0"/>
                            </a:rPr>
                            <m:t>𝑝𝑜𝑖𝑛𝑡𝑠</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𝑠𝑞𝑢𝑎𝑟𝑒</m:t>
                          </m:r>
                        </m:den>
                      </m:f>
                      <m:r>
                        <a:rPr lang="en-US" sz="2400" i="1" smtClean="0">
                          <a:latin typeface="Cambria Math" panose="02040503050406030204" pitchFamily="18" charset="0"/>
                          <a:ea typeface="Cambria Math" panose="02040503050406030204" pitchFamily="18" charset="0"/>
                        </a:rPr>
                        <m:t>≈</m:t>
                      </m:r>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𝑎𝑟𝑒𝑎</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𝑏𝑙𝑢𝑒</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𝑎𝑟𝑒𝑎</m:t>
                          </m:r>
                        </m:num>
                        <m:den>
                          <m:r>
                            <a:rPr lang="en-US" sz="2400" b="0" i="1" smtClean="0">
                              <a:latin typeface="Cambria Math" panose="02040503050406030204" pitchFamily="18" charset="0"/>
                              <a:ea typeface="Cambria Math" panose="02040503050406030204" pitchFamily="18" charset="0"/>
                            </a:rPr>
                            <m:t>𝑎𝑟𝑒𝑎</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𝑡h𝑒</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𝑠𝑞𝑢𝑎𝑟𝑒</m:t>
                          </m:r>
                        </m:den>
                      </m:f>
                    </m:oMath>
                  </m:oMathPara>
                </a14:m>
                <a:endParaRPr lang="en-US" dirty="0"/>
              </a:p>
              <a:p>
                <a:r>
                  <a:rPr lang="en-US" dirty="0"/>
                  <a:t>Thus,</a:t>
                </a:r>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𝑝𝑜𝑖𝑛𝑡𝑠</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𝑏𝑙𝑢𝑒</m:t>
                          </m:r>
                          <m:r>
                            <a:rPr lang="en-US" sz="2400" i="1">
                              <a:latin typeface="Cambria Math" panose="02040503050406030204" pitchFamily="18" charset="0"/>
                            </a:rPr>
                            <m:t> </m:t>
                          </m:r>
                          <m:r>
                            <a:rPr lang="en-US" sz="2400" i="1">
                              <a:latin typeface="Cambria Math" panose="02040503050406030204" pitchFamily="18" charset="0"/>
                            </a:rPr>
                            <m:t>𝑎𝑟𝑒𝑎</m:t>
                          </m:r>
                        </m:num>
                        <m:den>
                          <m:r>
                            <a:rPr lang="en-US" sz="2400" i="1">
                              <a:latin typeface="Cambria Math" panose="02040503050406030204" pitchFamily="18" charset="0"/>
                            </a:rPr>
                            <m:t>#</m:t>
                          </m:r>
                          <m:r>
                            <a:rPr lang="en-US" sz="2400" i="1">
                              <a:latin typeface="Cambria Math" panose="02040503050406030204" pitchFamily="18" charset="0"/>
                            </a:rPr>
                            <m:t>𝑝𝑜𝑖𝑛𝑡𝑠</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𝑡h𝑒</m:t>
                          </m:r>
                          <m:r>
                            <a:rPr lang="en-US" sz="2400" i="1">
                              <a:latin typeface="Cambria Math" panose="02040503050406030204" pitchFamily="18" charset="0"/>
                            </a:rPr>
                            <m:t> </m:t>
                          </m:r>
                          <m:r>
                            <a:rPr lang="en-US" sz="2400" i="1">
                              <a:latin typeface="Cambria Math" panose="02040503050406030204" pitchFamily="18" charset="0"/>
                            </a:rPr>
                            <m:t>𝑠𝑞𝑢𝑎𝑟𝑒</m:t>
                          </m:r>
                        </m:den>
                      </m:f>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4</m:t>
                          </m:r>
                        </m:den>
                      </m:f>
                    </m:oMath>
                  </m:oMathPara>
                </a14:m>
                <a:endParaRPr lang="en-US" dirty="0">
                  <a:solidFill>
                    <a:srgbClr val="C00000"/>
                  </a:solidFill>
                </a:endParaRPr>
              </a:p>
              <a:p>
                <a:pPr marL="363538" indent="0">
                  <a:buNone/>
                </a:pPr>
                <a:r>
                  <a:rPr lang="en-US" sz="2400" dirty="0">
                    <a:latin typeface="Cambria Math" panose="02040503050406030204" pitchFamily="18" charset="0"/>
                  </a:rPr>
                  <a:t>and</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𝜋</m:t>
                      </m:r>
                      <m:r>
                        <a:rPr lang="en-US" sz="2400" i="1" smtClean="0">
                          <a:latin typeface="Cambria Math" panose="02040503050406030204" pitchFamily="18" charset="0"/>
                          <a:ea typeface="Cambria Math" panose="02040503050406030204" pitchFamily="18" charset="0"/>
                        </a:rPr>
                        <m:t>≈4×</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𝑝𝑜𝑖𝑛𝑡𝑠</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𝑏𝑙𝑢𝑒</m:t>
                          </m:r>
                          <m:r>
                            <a:rPr lang="en-US" sz="2400" i="1">
                              <a:latin typeface="Cambria Math" panose="02040503050406030204" pitchFamily="18" charset="0"/>
                            </a:rPr>
                            <m:t> </m:t>
                          </m:r>
                          <m:r>
                            <a:rPr lang="en-US" sz="2400" i="1">
                              <a:latin typeface="Cambria Math" panose="02040503050406030204" pitchFamily="18" charset="0"/>
                            </a:rPr>
                            <m:t>𝑎𝑟𝑒𝑎</m:t>
                          </m:r>
                        </m:num>
                        <m:den>
                          <m:r>
                            <a:rPr lang="en-US" sz="2400" i="1">
                              <a:latin typeface="Cambria Math" panose="02040503050406030204" pitchFamily="18" charset="0"/>
                            </a:rPr>
                            <m:t>#</m:t>
                          </m:r>
                          <m:r>
                            <a:rPr lang="en-US" sz="2400" i="1">
                              <a:latin typeface="Cambria Math" panose="02040503050406030204" pitchFamily="18" charset="0"/>
                            </a:rPr>
                            <m:t>𝑝𝑜𝑖𝑛𝑡𝑠</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𝑡h𝑒</m:t>
                          </m:r>
                          <m:r>
                            <a:rPr lang="en-US" sz="2400" i="1">
                              <a:latin typeface="Cambria Math" panose="02040503050406030204" pitchFamily="18" charset="0"/>
                            </a:rPr>
                            <m:t> </m:t>
                          </m:r>
                          <m:r>
                            <a:rPr lang="en-US" sz="2400" i="1">
                              <a:latin typeface="Cambria Math" panose="02040503050406030204" pitchFamily="18" charset="0"/>
                            </a:rPr>
                            <m:t>𝑠𝑞𝑢𝑎𝑟𝑒</m:t>
                          </m:r>
                        </m:den>
                      </m:f>
                    </m:oMath>
                  </m:oMathPara>
                </a14:m>
                <a:endParaRPr lang="en-US" dirty="0">
                  <a:solidFill>
                    <a:srgbClr val="C00000"/>
                  </a:solidFill>
                </a:endParaRPr>
              </a:p>
            </p:txBody>
          </p:sp>
        </mc:Choice>
        <mc:Fallback xmlns="">
          <p:sp>
            <p:nvSpPr>
              <p:cNvPr id="15" name="Content Placeholder 14"/>
              <p:cNvSpPr>
                <a:spLocks noGrp="1" noRot="1" noChangeAspect="1" noMove="1" noResize="1" noEditPoints="1" noAdjustHandles="1" noChangeArrowheads="1" noChangeShapeType="1" noTextEdit="1"/>
              </p:cNvSpPr>
              <p:nvPr>
                <p:ph idx="1"/>
              </p:nvPr>
            </p:nvSpPr>
            <p:spPr>
              <a:xfrm>
                <a:off x="448966" y="1752599"/>
                <a:ext cx="8246070" cy="4603751"/>
              </a:xfrm>
              <a:blipFill rotWithShape="0">
                <a:blip r:embed="rId2"/>
                <a:stretch>
                  <a:fillRect l="-1331" t="-119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662ECC-656A-499B-882A-B5C312990701}" type="slidenum">
              <a:rPr lang="en-US" smtClean="0"/>
              <a:pPr/>
              <a:t>31</a:t>
            </a:fld>
            <a:endParaRPr lang="en-US" dirty="0"/>
          </a:p>
        </p:txBody>
      </p:sp>
      <p:sp>
        <p:nvSpPr>
          <p:cNvPr id="3" name="Date Placeholder 2">
            <a:extLst>
              <a:ext uri="{FF2B5EF4-FFF2-40B4-BE49-F238E27FC236}">
                <a16:creationId xmlns:a16="http://schemas.microsoft.com/office/drawing/2014/main" id="{53F5248F-DF0D-4471-B507-E40325F0821C}"/>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166BB542-2225-4CEC-9337-62171083D792}"/>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867748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Getting Started with Apache Spark (cont.)</a:t>
            </a:r>
          </a:p>
        </p:txBody>
      </p:sp>
      <p:sp>
        <p:nvSpPr>
          <p:cNvPr id="15" name="Content Placeholder 14"/>
          <p:cNvSpPr>
            <a:spLocks noGrp="1"/>
          </p:cNvSpPr>
          <p:nvPr>
            <p:ph idx="1"/>
          </p:nvPr>
        </p:nvSpPr>
        <p:spPr/>
        <p:txBody>
          <a:bodyPr>
            <a:normAutofit/>
          </a:bodyPr>
          <a:lstStyle/>
          <a:p>
            <a:r>
              <a:rPr lang="en-US" dirty="0"/>
              <a:t>The PySpark code for </a:t>
            </a:r>
            <a:r>
              <a:rPr lang="en-US" dirty="0">
                <a:solidFill>
                  <a:srgbClr val="C00000"/>
                </a:solidFill>
              </a:rPr>
              <a:t>Pi Estimation</a:t>
            </a:r>
            <a:r>
              <a:rPr lang="en-US" dirty="0"/>
              <a:t> example:</a:t>
            </a:r>
          </a:p>
        </p:txBody>
      </p:sp>
      <p:sp>
        <p:nvSpPr>
          <p:cNvPr id="4" name="Slide Number Placeholder 3"/>
          <p:cNvSpPr>
            <a:spLocks noGrp="1"/>
          </p:cNvSpPr>
          <p:nvPr>
            <p:ph type="sldNum" sz="quarter" idx="12"/>
          </p:nvPr>
        </p:nvSpPr>
        <p:spPr/>
        <p:txBody>
          <a:bodyPr/>
          <a:lstStyle/>
          <a:p>
            <a:fld id="{4E662ECC-656A-499B-882A-B5C312990701}" type="slidenum">
              <a:rPr lang="en-US" smtClean="0"/>
              <a:pPr/>
              <a:t>32</a:t>
            </a:fld>
            <a:endParaRPr lang="en-US" dirty="0"/>
          </a:p>
        </p:txBody>
      </p:sp>
      <p:sp>
        <p:nvSpPr>
          <p:cNvPr id="3" name="TextBox 2"/>
          <p:cNvSpPr txBox="1"/>
          <p:nvPr/>
        </p:nvSpPr>
        <p:spPr>
          <a:xfrm>
            <a:off x="906165" y="2434911"/>
            <a:ext cx="7780635" cy="3683060"/>
          </a:xfrm>
          <a:prstGeom prst="rect">
            <a:avLst/>
          </a:prstGeom>
          <a:noFill/>
          <a:ln w="25400">
            <a:solidFill>
              <a:schemeClr val="accent1"/>
            </a:solidFill>
          </a:ln>
        </p:spPr>
        <p:txBody>
          <a:bodyPr wrap="square" rtlCol="0">
            <a:spAutoFit/>
          </a:bodyPr>
          <a:lstStyle/>
          <a:p>
            <a:pPr>
              <a:lnSpc>
                <a:spcPts val="2800"/>
              </a:lnSpc>
            </a:pPr>
            <a:r>
              <a:rPr lang="en-US" sz="2000" spc="-100" dirty="0">
                <a:solidFill>
                  <a:srgbClr val="009900"/>
                </a:solidFill>
                <a:latin typeface="Consolas" panose="020B0609020204030204" pitchFamily="49" charset="0"/>
              </a:rPr>
              <a:t># PySpark Example: Pi Estimation</a:t>
            </a:r>
          </a:p>
          <a:p>
            <a:pPr>
              <a:lnSpc>
                <a:spcPts val="2800"/>
              </a:lnSpc>
            </a:pPr>
            <a:r>
              <a:rPr lang="en-US" sz="2000" spc="-100" dirty="0">
                <a:latin typeface="Consolas" panose="020B0609020204030204" pitchFamily="49" charset="0"/>
              </a:rPr>
              <a:t>import random</a:t>
            </a:r>
          </a:p>
          <a:p>
            <a:pPr>
              <a:lnSpc>
                <a:spcPts val="2800"/>
              </a:lnSpc>
            </a:pPr>
            <a:r>
              <a:rPr lang="en-US" sz="2000" spc="-100" dirty="0" err="1">
                <a:latin typeface="Consolas" panose="020B0609020204030204" pitchFamily="49" charset="0"/>
              </a:rPr>
              <a:t>def</a:t>
            </a:r>
            <a:r>
              <a:rPr lang="en-US" sz="2000" spc="-100" dirty="0">
                <a:latin typeface="Consolas" panose="020B0609020204030204" pitchFamily="49" charset="0"/>
              </a:rPr>
              <a:t> inside(p):</a:t>
            </a:r>
          </a:p>
          <a:p>
            <a:pPr>
              <a:lnSpc>
                <a:spcPts val="2800"/>
              </a:lnSpc>
            </a:pPr>
            <a:r>
              <a:rPr lang="en-US" sz="2000" spc="-100" dirty="0">
                <a:latin typeface="Consolas" panose="020B0609020204030204" pitchFamily="49" charset="0"/>
              </a:rPr>
              <a:t>    x, y = </a:t>
            </a:r>
            <a:r>
              <a:rPr lang="en-US" sz="2000" spc="-100" dirty="0" err="1">
                <a:latin typeface="Consolas" panose="020B0609020204030204" pitchFamily="49" charset="0"/>
              </a:rPr>
              <a:t>random.random</a:t>
            </a:r>
            <a:r>
              <a:rPr lang="en-US" sz="2000" spc="-100" dirty="0">
                <a:latin typeface="Consolas" panose="020B0609020204030204" pitchFamily="49" charset="0"/>
              </a:rPr>
              <a:t>(), </a:t>
            </a:r>
            <a:r>
              <a:rPr lang="en-US" sz="2000" spc="-100" dirty="0" err="1">
                <a:latin typeface="Consolas" panose="020B0609020204030204" pitchFamily="49" charset="0"/>
              </a:rPr>
              <a:t>random.random</a:t>
            </a:r>
            <a:r>
              <a:rPr lang="en-US" sz="2000" spc="-100" dirty="0">
                <a:latin typeface="Consolas" panose="020B0609020204030204" pitchFamily="49" charset="0"/>
              </a:rPr>
              <a:t>()</a:t>
            </a:r>
          </a:p>
          <a:p>
            <a:pPr>
              <a:lnSpc>
                <a:spcPts val="2800"/>
              </a:lnSpc>
            </a:pPr>
            <a:r>
              <a:rPr lang="en-US" sz="2000" spc="-100" dirty="0">
                <a:latin typeface="Consolas" panose="020B0609020204030204" pitchFamily="49" charset="0"/>
              </a:rPr>
              <a:t>    return x*x + y*y &lt; 1</a:t>
            </a:r>
          </a:p>
          <a:p>
            <a:pPr>
              <a:lnSpc>
                <a:spcPts val="2800"/>
              </a:lnSpc>
            </a:pPr>
            <a:endParaRPr lang="en-US" sz="2000" spc="-100" dirty="0">
              <a:latin typeface="Consolas" panose="020B0609020204030204" pitchFamily="49" charset="0"/>
            </a:endParaRPr>
          </a:p>
          <a:p>
            <a:pPr>
              <a:lnSpc>
                <a:spcPts val="2800"/>
              </a:lnSpc>
            </a:pPr>
            <a:r>
              <a:rPr lang="en-US" sz="2000" spc="-100" dirty="0">
                <a:latin typeface="Consolas" panose="020B0609020204030204" pitchFamily="49" charset="0"/>
              </a:rPr>
              <a:t>NUM_SAMPLES = 10000</a:t>
            </a:r>
          </a:p>
          <a:p>
            <a:pPr>
              <a:lnSpc>
                <a:spcPts val="2800"/>
              </a:lnSpc>
            </a:pPr>
            <a:r>
              <a:rPr lang="en-US" sz="2000" spc="-100" dirty="0">
                <a:latin typeface="Consolas" panose="020B0609020204030204" pitchFamily="49" charset="0"/>
              </a:rPr>
              <a:t>count = </a:t>
            </a:r>
            <a:r>
              <a:rPr lang="en-US" sz="2000" spc="-100" dirty="0" err="1">
                <a:latin typeface="Consolas" panose="020B0609020204030204" pitchFamily="49" charset="0"/>
              </a:rPr>
              <a:t>sc.parallelize</a:t>
            </a:r>
            <a:r>
              <a:rPr lang="en-US" sz="2000" spc="-100" dirty="0">
                <a:latin typeface="Consolas" panose="020B0609020204030204" pitchFamily="49" charset="0"/>
              </a:rPr>
              <a:t>(range(0, NUM_SAMPLES)) \</a:t>
            </a:r>
          </a:p>
          <a:p>
            <a:pPr>
              <a:lnSpc>
                <a:spcPts val="2800"/>
              </a:lnSpc>
            </a:pPr>
            <a:r>
              <a:rPr lang="en-US" sz="2000" spc="-100" dirty="0">
                <a:latin typeface="Consolas" panose="020B0609020204030204" pitchFamily="49" charset="0"/>
              </a:rPr>
              <a:t> 		.filter(inside).count()</a:t>
            </a:r>
          </a:p>
          <a:p>
            <a:pPr>
              <a:lnSpc>
                <a:spcPts val="2800"/>
              </a:lnSpc>
            </a:pPr>
            <a:r>
              <a:rPr lang="en-US" sz="2000" spc="-100" dirty="0">
                <a:latin typeface="Consolas" panose="020B0609020204030204" pitchFamily="49" charset="0"/>
              </a:rPr>
              <a:t>print("Pi is roughly %f" % (4.0 * count / NUM_SAMPLES))</a:t>
            </a:r>
          </a:p>
        </p:txBody>
      </p:sp>
      <p:sp>
        <p:nvSpPr>
          <p:cNvPr id="7" name="Date Placeholder 6">
            <a:extLst>
              <a:ext uri="{FF2B5EF4-FFF2-40B4-BE49-F238E27FC236}">
                <a16:creationId xmlns:a16="http://schemas.microsoft.com/office/drawing/2014/main" id="{45E2D23A-AF5E-4255-A0FC-BF3F32CD3C04}"/>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71BE00BF-297D-4622-A07B-8CE5B3B00A20}"/>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47648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Getting Started with Apache Spark (cont.)</a:t>
            </a:r>
          </a:p>
        </p:txBody>
      </p:sp>
      <p:sp>
        <p:nvSpPr>
          <p:cNvPr id="15" name="Content Placeholder 14"/>
          <p:cNvSpPr>
            <a:spLocks noGrp="1"/>
          </p:cNvSpPr>
          <p:nvPr>
            <p:ph idx="1"/>
          </p:nvPr>
        </p:nvSpPr>
        <p:spPr/>
        <p:txBody>
          <a:bodyPr>
            <a:normAutofit/>
          </a:bodyPr>
          <a:lstStyle/>
          <a:p>
            <a:r>
              <a:rPr lang="en-US" dirty="0"/>
              <a:t>Example 2: </a:t>
            </a:r>
            <a:r>
              <a:rPr lang="en-US" dirty="0">
                <a:solidFill>
                  <a:srgbClr val="C00000"/>
                </a:solidFill>
              </a:rPr>
              <a:t>Word Count</a:t>
            </a:r>
          </a:p>
          <a:p>
            <a:pPr marL="808038" indent="-442913">
              <a:buFont typeface="Wingdings" panose="05000000000000000000" pitchFamily="2" charset="2"/>
              <a:buChar char="ü"/>
            </a:pPr>
            <a:r>
              <a:rPr lang="en-US" dirty="0"/>
              <a:t>Read a large text file, </a:t>
            </a:r>
            <a:r>
              <a:rPr lang="en-US" dirty="0">
                <a:solidFill>
                  <a:srgbClr val="C00000"/>
                </a:solidFill>
              </a:rPr>
              <a:t>sample.txt</a:t>
            </a:r>
            <a:r>
              <a:rPr lang="en-US" dirty="0"/>
              <a:t>, with &gt;32K lines.</a:t>
            </a:r>
          </a:p>
          <a:p>
            <a:pPr marL="808038" indent="-442913">
              <a:buFont typeface="Wingdings" panose="05000000000000000000" pitchFamily="2" charset="2"/>
              <a:buChar char="ü"/>
            </a:pPr>
            <a:r>
              <a:rPr lang="en-US" dirty="0"/>
              <a:t>Split all the lines into words.</a:t>
            </a:r>
          </a:p>
          <a:p>
            <a:pPr marL="808038" indent="-442913">
              <a:buFont typeface="Wingdings" panose="05000000000000000000" pitchFamily="2" charset="2"/>
              <a:buChar char="ü"/>
            </a:pPr>
            <a:r>
              <a:rPr lang="en-US" dirty="0"/>
              <a:t>Create a tuple for each word: </a:t>
            </a:r>
            <a:r>
              <a:rPr lang="en-US" sz="2600" dirty="0">
                <a:solidFill>
                  <a:srgbClr val="C00000"/>
                </a:solidFill>
              </a:rPr>
              <a:t>(word, 1)</a:t>
            </a:r>
          </a:p>
          <a:p>
            <a:pPr marL="808038" indent="-442913">
              <a:buFont typeface="Wingdings" panose="05000000000000000000" pitchFamily="2" charset="2"/>
              <a:buChar char="ü"/>
            </a:pPr>
            <a:r>
              <a:rPr lang="en-US" dirty="0"/>
              <a:t>Reduce all these tuples with the same word and sum up all the ‘1’s.</a:t>
            </a:r>
          </a:p>
          <a:p>
            <a:pPr marL="808038" indent="-442913">
              <a:buFont typeface="Wingdings" panose="05000000000000000000" pitchFamily="2" charset="2"/>
              <a:buChar char="ü"/>
            </a:pPr>
            <a:r>
              <a:rPr lang="en-US" dirty="0"/>
              <a:t>Store the results in some text files under a specified folder.</a:t>
            </a:r>
          </a:p>
        </p:txBody>
      </p:sp>
      <p:sp>
        <p:nvSpPr>
          <p:cNvPr id="4" name="Slide Number Placeholder 3"/>
          <p:cNvSpPr>
            <a:spLocks noGrp="1"/>
          </p:cNvSpPr>
          <p:nvPr>
            <p:ph type="sldNum" sz="quarter" idx="12"/>
          </p:nvPr>
        </p:nvSpPr>
        <p:spPr/>
        <p:txBody>
          <a:bodyPr/>
          <a:lstStyle/>
          <a:p>
            <a:fld id="{4E662ECC-656A-499B-882A-B5C312990701}" type="slidenum">
              <a:rPr lang="en-US" smtClean="0"/>
              <a:pPr/>
              <a:t>33</a:t>
            </a:fld>
            <a:endParaRPr lang="en-US" dirty="0"/>
          </a:p>
        </p:txBody>
      </p:sp>
      <p:sp>
        <p:nvSpPr>
          <p:cNvPr id="7" name="Cloud Callout 6"/>
          <p:cNvSpPr/>
          <p:nvPr/>
        </p:nvSpPr>
        <p:spPr>
          <a:xfrm>
            <a:off x="6934200" y="2895600"/>
            <a:ext cx="1676400" cy="914400"/>
          </a:xfrm>
          <a:prstGeom prst="cloudCallout">
            <a:avLst>
              <a:gd name="adj1" fmla="val -123036"/>
              <a:gd name="adj2" fmla="val -65665"/>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a:solidFill>
                  <a:srgbClr val="00B050"/>
                </a:solidFill>
                <a:latin typeface="Cambria" panose="02040503050406030204" pitchFamily="18" charset="0"/>
                <a:cs typeface="Consolas" panose="020B0609020204030204" pitchFamily="49" charset="0"/>
              </a:rPr>
              <a:t>From Moodle</a:t>
            </a:r>
          </a:p>
        </p:txBody>
      </p:sp>
      <p:sp>
        <p:nvSpPr>
          <p:cNvPr id="3" name="Date Placeholder 2">
            <a:extLst>
              <a:ext uri="{FF2B5EF4-FFF2-40B4-BE49-F238E27FC236}">
                <a16:creationId xmlns:a16="http://schemas.microsoft.com/office/drawing/2014/main" id="{D230D486-8740-4D70-8D5E-CE3A40D66D81}"/>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0707BBF1-C469-4888-835E-1B2C1F07F8B5}"/>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40810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Getting Started with Apache Spark (cont.)</a:t>
            </a:r>
          </a:p>
        </p:txBody>
      </p:sp>
      <p:sp>
        <p:nvSpPr>
          <p:cNvPr id="15" name="Content Placeholder 14"/>
          <p:cNvSpPr>
            <a:spLocks noGrp="1"/>
          </p:cNvSpPr>
          <p:nvPr>
            <p:ph idx="1"/>
          </p:nvPr>
        </p:nvSpPr>
        <p:spPr/>
        <p:txBody>
          <a:bodyPr>
            <a:normAutofit/>
          </a:bodyPr>
          <a:lstStyle/>
          <a:p>
            <a:r>
              <a:rPr lang="en-US" dirty="0"/>
              <a:t>The PySpark code for </a:t>
            </a:r>
            <a:r>
              <a:rPr lang="en-US" dirty="0">
                <a:solidFill>
                  <a:srgbClr val="C00000"/>
                </a:solidFill>
              </a:rPr>
              <a:t>Word Count</a:t>
            </a:r>
            <a:r>
              <a:rPr lang="en-US" dirty="0"/>
              <a:t> example:</a:t>
            </a:r>
          </a:p>
        </p:txBody>
      </p:sp>
      <p:sp>
        <p:nvSpPr>
          <p:cNvPr id="4" name="Slide Number Placeholder 3"/>
          <p:cNvSpPr>
            <a:spLocks noGrp="1"/>
          </p:cNvSpPr>
          <p:nvPr>
            <p:ph type="sldNum" sz="quarter" idx="12"/>
          </p:nvPr>
        </p:nvSpPr>
        <p:spPr/>
        <p:txBody>
          <a:bodyPr/>
          <a:lstStyle/>
          <a:p>
            <a:fld id="{4E662ECC-656A-499B-882A-B5C312990701}" type="slidenum">
              <a:rPr lang="en-US" smtClean="0"/>
              <a:pPr/>
              <a:t>34</a:t>
            </a:fld>
            <a:endParaRPr lang="en-US" dirty="0"/>
          </a:p>
        </p:txBody>
      </p:sp>
      <p:sp>
        <p:nvSpPr>
          <p:cNvPr id="3" name="TextBox 2"/>
          <p:cNvSpPr txBox="1"/>
          <p:nvPr/>
        </p:nvSpPr>
        <p:spPr>
          <a:xfrm>
            <a:off x="914399" y="2514600"/>
            <a:ext cx="7780635" cy="2862322"/>
          </a:xfrm>
          <a:prstGeom prst="rect">
            <a:avLst/>
          </a:prstGeom>
          <a:noFill/>
          <a:ln w="25400">
            <a:solidFill>
              <a:schemeClr val="accent1"/>
            </a:solidFill>
          </a:ln>
        </p:spPr>
        <p:txBody>
          <a:bodyPr wrap="square" rtlCol="0">
            <a:spAutoFit/>
          </a:bodyPr>
          <a:lstStyle/>
          <a:p>
            <a:pPr>
              <a:lnSpc>
                <a:spcPts val="3600"/>
              </a:lnSpc>
            </a:pPr>
            <a:r>
              <a:rPr lang="en-US" sz="2000" spc="-100" dirty="0">
                <a:solidFill>
                  <a:srgbClr val="009900"/>
                </a:solidFill>
                <a:latin typeface="Consolas" panose="020B0609020204030204" pitchFamily="49" charset="0"/>
              </a:rPr>
              <a:t># PySpark Example: Word Count</a:t>
            </a:r>
          </a:p>
          <a:p>
            <a:pPr>
              <a:lnSpc>
                <a:spcPts val="3600"/>
              </a:lnSpc>
            </a:pPr>
            <a:r>
              <a:rPr lang="en-US" sz="2000" spc="-100" dirty="0" err="1">
                <a:latin typeface="Consolas" panose="020B0609020204030204" pitchFamily="49" charset="0"/>
              </a:rPr>
              <a:t>text_file</a:t>
            </a:r>
            <a:r>
              <a:rPr lang="en-US" sz="2000" spc="-100" dirty="0">
                <a:latin typeface="Consolas" panose="020B0609020204030204" pitchFamily="49" charset="0"/>
              </a:rPr>
              <a:t> = </a:t>
            </a:r>
            <a:r>
              <a:rPr lang="en-US" sz="2000" spc="-100" dirty="0" err="1">
                <a:solidFill>
                  <a:srgbClr val="C00000"/>
                </a:solidFill>
                <a:latin typeface="Consolas" panose="020B0609020204030204" pitchFamily="49" charset="0"/>
              </a:rPr>
              <a:t>sc</a:t>
            </a:r>
            <a:r>
              <a:rPr lang="en-US" sz="2000" spc="-100" dirty="0" err="1">
                <a:latin typeface="Consolas" panose="020B0609020204030204" pitchFamily="49" charset="0"/>
              </a:rPr>
              <a:t>.textFile</a:t>
            </a:r>
            <a:r>
              <a:rPr lang="en-US" sz="2000" spc="-100" dirty="0">
                <a:latin typeface="Consolas" panose="020B0609020204030204" pitchFamily="49" charset="0"/>
              </a:rPr>
              <a:t>("sample.txt")</a:t>
            </a:r>
          </a:p>
          <a:p>
            <a:pPr>
              <a:lnSpc>
                <a:spcPts val="3600"/>
              </a:lnSpc>
            </a:pPr>
            <a:r>
              <a:rPr lang="en-US" sz="2000" spc="-100" dirty="0">
                <a:latin typeface="Consolas" panose="020B0609020204030204" pitchFamily="49" charset="0"/>
              </a:rPr>
              <a:t>counts = </a:t>
            </a:r>
            <a:r>
              <a:rPr lang="en-US" sz="2000" spc="-100" dirty="0" err="1">
                <a:latin typeface="Consolas" panose="020B0609020204030204" pitchFamily="49" charset="0"/>
              </a:rPr>
              <a:t>text_file.</a:t>
            </a:r>
            <a:r>
              <a:rPr lang="en-US" sz="2000" spc="-100" dirty="0" err="1">
                <a:solidFill>
                  <a:srgbClr val="C00000"/>
                </a:solidFill>
                <a:latin typeface="Consolas" panose="020B0609020204030204" pitchFamily="49" charset="0"/>
              </a:rPr>
              <a:t>flatMap</a:t>
            </a:r>
            <a:r>
              <a:rPr lang="en-US" sz="2000" spc="-100" dirty="0">
                <a:latin typeface="Consolas" panose="020B0609020204030204" pitchFamily="49" charset="0"/>
              </a:rPr>
              <a:t>(lambda line: </a:t>
            </a:r>
            <a:r>
              <a:rPr lang="en-US" sz="2000" spc="-100" dirty="0" err="1">
                <a:latin typeface="Consolas" panose="020B0609020204030204" pitchFamily="49" charset="0"/>
              </a:rPr>
              <a:t>line.split</a:t>
            </a:r>
            <a:r>
              <a:rPr lang="en-US" sz="2000" spc="-100" dirty="0">
                <a:latin typeface="Consolas" panose="020B0609020204030204" pitchFamily="49" charset="0"/>
              </a:rPr>
              <a:t>(" ")) \</a:t>
            </a:r>
          </a:p>
          <a:p>
            <a:pPr>
              <a:lnSpc>
                <a:spcPts val="3600"/>
              </a:lnSpc>
            </a:pPr>
            <a:r>
              <a:rPr lang="en-US" sz="2000" spc="-100" dirty="0">
                <a:latin typeface="Consolas" panose="020B0609020204030204" pitchFamily="49" charset="0"/>
              </a:rPr>
              <a:t>            .</a:t>
            </a:r>
            <a:r>
              <a:rPr lang="en-US" sz="2000" spc="-100" dirty="0">
                <a:solidFill>
                  <a:srgbClr val="C00000"/>
                </a:solidFill>
                <a:latin typeface="Consolas" panose="020B0609020204030204" pitchFamily="49" charset="0"/>
              </a:rPr>
              <a:t>map</a:t>
            </a:r>
            <a:r>
              <a:rPr lang="en-US" sz="2000" spc="-100" dirty="0">
                <a:latin typeface="Consolas" panose="020B0609020204030204" pitchFamily="49" charset="0"/>
              </a:rPr>
              <a:t>(lambda word: (word, 1)) \</a:t>
            </a:r>
          </a:p>
          <a:p>
            <a:pPr>
              <a:lnSpc>
                <a:spcPts val="3600"/>
              </a:lnSpc>
            </a:pPr>
            <a:r>
              <a:rPr lang="en-US" sz="2000" spc="-100" dirty="0">
                <a:latin typeface="Consolas" panose="020B0609020204030204" pitchFamily="49" charset="0"/>
              </a:rPr>
              <a:t>            .</a:t>
            </a:r>
            <a:r>
              <a:rPr lang="en-US" sz="2000" spc="-100" dirty="0" err="1">
                <a:solidFill>
                  <a:srgbClr val="C00000"/>
                </a:solidFill>
                <a:latin typeface="Consolas" panose="020B0609020204030204" pitchFamily="49" charset="0"/>
              </a:rPr>
              <a:t>reduceByKey</a:t>
            </a:r>
            <a:r>
              <a:rPr lang="en-US" sz="2000" spc="-100" dirty="0">
                <a:latin typeface="Consolas" panose="020B0609020204030204" pitchFamily="49" charset="0"/>
              </a:rPr>
              <a:t>(lambda a, b: a + b)</a:t>
            </a:r>
          </a:p>
          <a:p>
            <a:pPr>
              <a:lnSpc>
                <a:spcPts val="3600"/>
              </a:lnSpc>
            </a:pPr>
            <a:r>
              <a:rPr lang="en-US" sz="2000" spc="-100" dirty="0" err="1">
                <a:latin typeface="Consolas" panose="020B0609020204030204" pitchFamily="49" charset="0"/>
              </a:rPr>
              <a:t>counts.saveAsTextFile</a:t>
            </a:r>
            <a:r>
              <a:rPr lang="en-US" sz="2000" spc="-100" dirty="0">
                <a:latin typeface="Consolas" panose="020B0609020204030204" pitchFamily="49" charset="0"/>
              </a:rPr>
              <a:t>("counts")</a:t>
            </a:r>
          </a:p>
        </p:txBody>
      </p:sp>
      <p:sp>
        <p:nvSpPr>
          <p:cNvPr id="7" name="Date Placeholder 6">
            <a:extLst>
              <a:ext uri="{FF2B5EF4-FFF2-40B4-BE49-F238E27FC236}">
                <a16:creationId xmlns:a16="http://schemas.microsoft.com/office/drawing/2014/main" id="{85F57DB8-8880-4C2B-9D1D-B3F3FF35460B}"/>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71B186AD-842B-457A-9572-3840BB992731}"/>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51704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78507"/>
            <a:ext cx="6180131" cy="4907893"/>
          </a:xfrm>
        </p:spPr>
        <p:txBody>
          <a:bodyPr/>
          <a:lstStyle/>
          <a:p>
            <a:r>
              <a:rPr lang="en-US" dirty="0"/>
              <a:t>Self Study Guide</a:t>
            </a:r>
          </a:p>
        </p:txBody>
      </p:sp>
      <p:sp>
        <p:nvSpPr>
          <p:cNvPr id="6" name="Slide Number Placeholder 5"/>
          <p:cNvSpPr>
            <a:spLocks noGrp="1"/>
          </p:cNvSpPr>
          <p:nvPr>
            <p:ph type="sldNum" sz="quarter" idx="12"/>
          </p:nvPr>
        </p:nvSpPr>
        <p:spPr/>
        <p:txBody>
          <a:bodyPr/>
          <a:lstStyle/>
          <a:p>
            <a:fld id="{B82CCC60-E8CD-4174-8B1A-7DF615B22EEF}" type="slidenum">
              <a:rPr lang="en-US" smtClean="0"/>
              <a:pPr/>
              <a:t>35</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747202"/>
            <a:ext cx="1905000" cy="2570501"/>
          </a:xfrm>
          <a:prstGeom prst="rect">
            <a:avLst/>
          </a:prstGeom>
        </p:spPr>
      </p:pic>
      <p:sp>
        <p:nvSpPr>
          <p:cNvPr id="7" name="Date Placeholder 6">
            <a:extLst>
              <a:ext uri="{FF2B5EF4-FFF2-40B4-BE49-F238E27FC236}">
                <a16:creationId xmlns:a16="http://schemas.microsoft.com/office/drawing/2014/main" id="{BB6E6DAF-686C-4DD7-A552-042256FEBCE4}"/>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49FC1943-17C0-42A3-9A1A-B0A959261F35}"/>
              </a:ext>
            </a:extLst>
          </p:cNvPr>
          <p:cNvSpPr>
            <a:spLocks noGrp="1"/>
          </p:cNvSpPr>
          <p:nvPr>
            <p:ph type="ftr" sz="quarter" idx="11"/>
          </p:nvPr>
        </p:nvSpPr>
        <p:spPr/>
        <p:txBody>
          <a:bodyPr/>
          <a:lstStyle/>
          <a:p>
            <a:r>
              <a:rPr lang="en-US"/>
              <a:t>Lecture 12 - Introduction to Spark</a:t>
            </a:r>
            <a:endParaRPr lang="en-US" dirty="0"/>
          </a:p>
        </p:txBody>
      </p:sp>
    </p:spTree>
    <p:extLst>
      <p:ext uri="{BB962C8B-B14F-4D97-AF65-F5344CB8AC3E}">
        <p14:creationId xmlns:p14="http://schemas.microsoft.com/office/powerpoint/2010/main" val="3017203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25" y="1600200"/>
            <a:ext cx="2791075" cy="3721433"/>
          </a:xfrm>
          <a:prstGeom prst="rect">
            <a:avLst/>
          </a:prstGeom>
        </p:spPr>
      </p:pic>
      <p:sp>
        <p:nvSpPr>
          <p:cNvPr id="6" name="Title 5"/>
          <p:cNvSpPr>
            <a:spLocks noGrp="1"/>
          </p:cNvSpPr>
          <p:nvPr>
            <p:ph type="title"/>
          </p:nvPr>
        </p:nvSpPr>
        <p:spPr/>
        <p:txBody>
          <a:bodyPr/>
          <a:lstStyle/>
          <a:p>
            <a:r>
              <a:rPr lang="en-US" dirty="0"/>
              <a:t>Self </a:t>
            </a:r>
            <a:r>
              <a:rPr lang="en-US"/>
              <a:t>Study Guide</a:t>
            </a:r>
            <a:endParaRPr lang="en-US" dirty="0"/>
          </a:p>
        </p:txBody>
      </p:sp>
      <p:sp>
        <p:nvSpPr>
          <p:cNvPr id="7" name="Content Placeholder 6"/>
          <p:cNvSpPr>
            <a:spLocks noGrp="1"/>
          </p:cNvSpPr>
          <p:nvPr>
            <p:ph idx="1"/>
          </p:nvPr>
        </p:nvSpPr>
        <p:spPr/>
        <p:txBody>
          <a:bodyPr>
            <a:normAutofit/>
          </a:bodyPr>
          <a:lstStyle/>
          <a:p>
            <a:r>
              <a:rPr lang="en-US" altLang="zh-HK" dirty="0">
                <a:ea typeface="新細明體" pitchFamily="18" charset="-120"/>
              </a:rPr>
              <a:t>Reference</a:t>
            </a:r>
          </a:p>
          <a:p>
            <a:pPr marL="338138" indent="0">
              <a:buNone/>
            </a:pPr>
            <a:r>
              <a:rPr lang="en-US" sz="2400" dirty="0"/>
              <a:t>Holden </a:t>
            </a:r>
            <a:r>
              <a:rPr lang="en-US" sz="2400" dirty="0" err="1"/>
              <a:t>Karau</a:t>
            </a:r>
            <a:r>
              <a:rPr lang="en-US" sz="2400" dirty="0"/>
              <a:t>, et al. (2015). </a:t>
            </a:r>
            <a:r>
              <a:rPr lang="en-US" sz="2400" b="1" i="1" dirty="0">
                <a:solidFill>
                  <a:srgbClr val="0D17D5"/>
                </a:solidFill>
                <a:ea typeface="新細明體" pitchFamily="18" charset="-120"/>
              </a:rPr>
              <a:t>Learning Spark</a:t>
            </a:r>
            <a:r>
              <a:rPr lang="en-US" sz="2400" dirty="0"/>
              <a:t>, O’Reilly.</a:t>
            </a:r>
            <a:endParaRPr lang="en-US" altLang="zh-HK" sz="2400" dirty="0">
              <a:ea typeface="新細明體" pitchFamily="18" charset="-120"/>
            </a:endParaRPr>
          </a:p>
          <a:p>
            <a:pPr marL="338138" indent="0">
              <a:spcBef>
                <a:spcPts val="0"/>
              </a:spcBef>
              <a:buNone/>
            </a:pPr>
            <a:r>
              <a:rPr lang="en-US" sz="2400" dirty="0"/>
              <a:t>(</a:t>
            </a:r>
            <a:r>
              <a:rPr lang="en-US" sz="2400" dirty="0">
                <a:solidFill>
                  <a:srgbClr val="0070C0"/>
                </a:solidFill>
              </a:rPr>
              <a:t>Read Ch. 1 &amp; 2</a:t>
            </a:r>
            <a:r>
              <a:rPr lang="en-US" sz="2400" dirty="0"/>
              <a:t>)</a:t>
            </a:r>
          </a:p>
          <a:p>
            <a:pPr>
              <a:spcBef>
                <a:spcPts val="0"/>
              </a:spcBef>
            </a:pPr>
            <a:endParaRPr lang="en-US" altLang="zh-HK" dirty="0">
              <a:ea typeface="新細明體" pitchFamily="18" charset="-120"/>
            </a:endParaRPr>
          </a:p>
          <a:p>
            <a:pPr>
              <a:spcBef>
                <a:spcPts val="0"/>
              </a:spcBef>
            </a:pPr>
            <a:r>
              <a:rPr lang="en-US" altLang="zh-HK" dirty="0">
                <a:ea typeface="新細明體" pitchFamily="18" charset="-120"/>
              </a:rPr>
              <a:t>Apache Spark – Official Website</a:t>
            </a:r>
          </a:p>
          <a:p>
            <a:pPr marL="338138" lvl="1" indent="0">
              <a:buNone/>
            </a:pPr>
            <a:r>
              <a:rPr lang="en-US" altLang="zh-HK" sz="2400" dirty="0">
                <a:hlinkClick r:id="rId3"/>
              </a:rPr>
              <a:t>https://spark.apache.org/</a:t>
            </a:r>
            <a:endParaRPr lang="en-US" altLang="zh-HK" sz="2400" dirty="0"/>
          </a:p>
          <a:p>
            <a:pPr marL="338138" lvl="1" indent="0">
              <a:buNone/>
            </a:pPr>
            <a:endParaRPr lang="en-US" sz="2400" dirty="0"/>
          </a:p>
          <a:p>
            <a:pPr>
              <a:spcBef>
                <a:spcPts val="0"/>
              </a:spcBef>
            </a:pPr>
            <a:r>
              <a:rPr lang="en-US" altLang="zh-HK" dirty="0"/>
              <a:t>PySpark API</a:t>
            </a:r>
          </a:p>
          <a:p>
            <a:pPr marL="338138" lvl="1" indent="0">
              <a:buNone/>
            </a:pPr>
            <a:r>
              <a:rPr lang="en-US" sz="2400" dirty="0">
                <a:hlinkClick r:id="rId4"/>
              </a:rPr>
              <a:t>http://spark.apache.org/docs/2.4.3/api/python/pyspark.html</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36</a:t>
            </a:fld>
            <a:endParaRPr lang="en-US" dirty="0"/>
          </a:p>
        </p:txBody>
      </p:sp>
      <p:sp>
        <p:nvSpPr>
          <p:cNvPr id="8" name="Date Placeholder 7">
            <a:extLst>
              <a:ext uri="{FF2B5EF4-FFF2-40B4-BE49-F238E27FC236}">
                <a16:creationId xmlns:a16="http://schemas.microsoft.com/office/drawing/2014/main" id="{33263D03-4632-4D3C-AA42-568450DFF47C}"/>
              </a:ext>
            </a:extLst>
          </p:cNvPr>
          <p:cNvSpPr>
            <a:spLocks noGrp="1"/>
          </p:cNvSpPr>
          <p:nvPr>
            <p:ph type="dt" sz="half" idx="10"/>
          </p:nvPr>
        </p:nvSpPr>
        <p:spPr/>
        <p:txBody>
          <a:bodyPr/>
          <a:lstStyle/>
          <a:p>
            <a:r>
              <a:rPr lang="en-US"/>
              <a:t>ITP4869 (2018/19)</a:t>
            </a:r>
            <a:endParaRPr lang="en-US" dirty="0"/>
          </a:p>
        </p:txBody>
      </p:sp>
      <p:sp>
        <p:nvSpPr>
          <p:cNvPr id="9" name="Footer Placeholder 8">
            <a:extLst>
              <a:ext uri="{FF2B5EF4-FFF2-40B4-BE49-F238E27FC236}">
                <a16:creationId xmlns:a16="http://schemas.microsoft.com/office/drawing/2014/main" id="{91C503C7-4FA7-47B5-956C-28E75E9B4212}"/>
              </a:ext>
            </a:extLst>
          </p:cNvPr>
          <p:cNvSpPr>
            <a:spLocks noGrp="1"/>
          </p:cNvSpPr>
          <p:nvPr>
            <p:ph type="ftr" sz="quarter" idx="11"/>
          </p:nvPr>
        </p:nvSpPr>
        <p:spPr/>
        <p:txBody>
          <a:bodyPr/>
          <a:lstStyle/>
          <a:p>
            <a:r>
              <a:rPr lang="en-US" altLang="zh-TW"/>
              <a:t>Lecture 12 - Introduction to Spark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What is Apache Spark?</a:t>
            </a:r>
          </a:p>
        </p:txBody>
      </p:sp>
      <p:sp>
        <p:nvSpPr>
          <p:cNvPr id="15" name="Content Placeholder 14"/>
          <p:cNvSpPr>
            <a:spLocks noGrp="1"/>
          </p:cNvSpPr>
          <p:nvPr>
            <p:ph idx="1"/>
          </p:nvPr>
        </p:nvSpPr>
        <p:spPr/>
        <p:txBody>
          <a:bodyPr>
            <a:normAutofit lnSpcReduction="10000"/>
          </a:bodyPr>
          <a:lstStyle/>
          <a:p>
            <a:r>
              <a:rPr lang="en-US" i="1" dirty="0">
                <a:solidFill>
                  <a:srgbClr val="0070C0"/>
                </a:solidFill>
              </a:rPr>
              <a:t>Apache Spark</a:t>
            </a:r>
            <a:r>
              <a:rPr lang="en-US" dirty="0"/>
              <a:t> is a lightweight cluster computing platform.</a:t>
            </a:r>
          </a:p>
          <a:p>
            <a:r>
              <a:rPr lang="en-US" dirty="0"/>
              <a:t>It is designed for fast computation.</a:t>
            </a:r>
          </a:p>
          <a:p>
            <a:r>
              <a:rPr lang="en-US" dirty="0"/>
              <a:t>It extends Hadoop MapReduce model </a:t>
            </a:r>
            <a:r>
              <a:rPr lang="en-US" i="1" dirty="0">
                <a:solidFill>
                  <a:srgbClr val="0070C0"/>
                </a:solidFill>
              </a:rPr>
              <a:t>to efficiently support more types of computations</a:t>
            </a:r>
            <a:r>
              <a:rPr lang="en-US" dirty="0"/>
              <a:t>, which includes batch applications, iterative algorithms, interactive queries and stream processing.</a:t>
            </a:r>
          </a:p>
          <a:p>
            <a:r>
              <a:rPr lang="en-US" dirty="0"/>
              <a:t>Spark is designed to be highly accessible, offering simple APIs in Python, Java, Scala, R, and SQL, and rich built-in libraries.</a:t>
            </a:r>
          </a:p>
        </p:txBody>
      </p:sp>
      <p:sp>
        <p:nvSpPr>
          <p:cNvPr id="4" name="Slide Number Placeholder 3"/>
          <p:cNvSpPr>
            <a:spLocks noGrp="1"/>
          </p:cNvSpPr>
          <p:nvPr>
            <p:ph type="sldNum" sz="quarter" idx="12"/>
          </p:nvPr>
        </p:nvSpPr>
        <p:spPr/>
        <p:txBody>
          <a:bodyPr/>
          <a:lstStyle/>
          <a:p>
            <a:fld id="{4E662ECC-656A-499B-882A-B5C312990701}" type="slidenum">
              <a:rPr lang="en-US" smtClean="0"/>
              <a:pPr/>
              <a:t>4</a:t>
            </a:fld>
            <a:endParaRPr lang="en-US" dirty="0"/>
          </a:p>
        </p:txBody>
      </p:sp>
      <p:sp>
        <p:nvSpPr>
          <p:cNvPr id="3" name="Date Placeholder 2">
            <a:extLst>
              <a:ext uri="{FF2B5EF4-FFF2-40B4-BE49-F238E27FC236}">
                <a16:creationId xmlns:a16="http://schemas.microsoft.com/office/drawing/2014/main" id="{70B6AFDB-E3B0-4E52-A98F-6576E624D42B}"/>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401ECF71-52E8-4559-A404-D72F684756F8}"/>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4161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What is Apache Spark? (cont.)</a:t>
            </a:r>
          </a:p>
        </p:txBody>
      </p:sp>
      <p:sp>
        <p:nvSpPr>
          <p:cNvPr id="15" name="Content Placeholder 14"/>
          <p:cNvSpPr>
            <a:spLocks noGrp="1"/>
          </p:cNvSpPr>
          <p:nvPr>
            <p:ph idx="1"/>
          </p:nvPr>
        </p:nvSpPr>
        <p:spPr/>
        <p:txBody>
          <a:bodyPr>
            <a:normAutofit/>
          </a:bodyPr>
          <a:lstStyle/>
          <a:p>
            <a:r>
              <a:rPr lang="en-US" dirty="0"/>
              <a:t>Spark is one of the Hadoop’s sub project developed in 2009 at UC Berkeley.</a:t>
            </a:r>
          </a:p>
          <a:p>
            <a:r>
              <a:rPr lang="en-US" dirty="0"/>
              <a:t>It was open sourced in 2010.</a:t>
            </a:r>
          </a:p>
          <a:p>
            <a:r>
              <a:rPr lang="en-US" dirty="0"/>
              <a:t>Apache Spark has become a top level Apache project from February, 2014. </a:t>
            </a:r>
          </a:p>
        </p:txBody>
      </p:sp>
      <p:sp>
        <p:nvSpPr>
          <p:cNvPr id="4" name="Slide Number Placeholder 3"/>
          <p:cNvSpPr>
            <a:spLocks noGrp="1"/>
          </p:cNvSpPr>
          <p:nvPr>
            <p:ph type="sldNum" sz="quarter" idx="12"/>
          </p:nvPr>
        </p:nvSpPr>
        <p:spPr/>
        <p:txBody>
          <a:bodyPr/>
          <a:lstStyle/>
          <a:p>
            <a:fld id="{4E662ECC-656A-499B-882A-B5C312990701}" type="slidenum">
              <a:rPr lang="en-US" smtClean="0"/>
              <a:pPr/>
              <a:t>5</a:t>
            </a:fld>
            <a:endParaRPr lang="en-US" dirty="0"/>
          </a:p>
        </p:txBody>
      </p:sp>
      <p:sp>
        <p:nvSpPr>
          <p:cNvPr id="3" name="Date Placeholder 2">
            <a:extLst>
              <a:ext uri="{FF2B5EF4-FFF2-40B4-BE49-F238E27FC236}">
                <a16:creationId xmlns:a16="http://schemas.microsoft.com/office/drawing/2014/main" id="{E6B26C21-14D0-4992-9191-3BA0FF382CE0}"/>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226DB761-D905-4ED6-A023-942BF1FABECF}"/>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73540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Features of Apache Spark</a:t>
            </a:r>
          </a:p>
        </p:txBody>
      </p:sp>
      <p:sp>
        <p:nvSpPr>
          <p:cNvPr id="15" name="Content Placeholder 14"/>
          <p:cNvSpPr>
            <a:spLocks noGrp="1"/>
          </p:cNvSpPr>
          <p:nvPr>
            <p:ph idx="1"/>
          </p:nvPr>
        </p:nvSpPr>
        <p:spPr>
          <a:xfrm>
            <a:off x="448966" y="1752601"/>
            <a:ext cx="8246070" cy="4730496"/>
          </a:xfrm>
        </p:spPr>
        <p:txBody>
          <a:bodyPr>
            <a:normAutofit/>
          </a:bodyPr>
          <a:lstStyle/>
          <a:p>
            <a:r>
              <a:rPr lang="en-US" b="1" dirty="0">
                <a:solidFill>
                  <a:srgbClr val="C00000"/>
                </a:solidFill>
              </a:rPr>
              <a:t>Speed</a:t>
            </a:r>
            <a:r>
              <a:rPr lang="en-US" dirty="0"/>
              <a:t> – Spark helps to run an application in Hadoop cluster, up to 100 times faster </a:t>
            </a:r>
            <a:r>
              <a:rPr lang="en-US" i="1" dirty="0">
                <a:solidFill>
                  <a:srgbClr val="C00000"/>
                </a:solidFill>
              </a:rPr>
              <a:t>in memory</a:t>
            </a:r>
            <a:r>
              <a:rPr lang="en-US" dirty="0"/>
              <a:t>, and 10 times faster when running </a:t>
            </a:r>
            <a:r>
              <a:rPr lang="en-US" i="1" dirty="0">
                <a:solidFill>
                  <a:srgbClr val="C00000"/>
                </a:solidFill>
              </a:rPr>
              <a:t>on disk</a:t>
            </a:r>
            <a:r>
              <a:rPr lang="en-US" dirty="0"/>
              <a:t>.</a:t>
            </a:r>
          </a:p>
          <a:p>
            <a:r>
              <a:rPr lang="en-US" dirty="0"/>
              <a:t>This is possible by reducing number of read / write operations to disk.</a:t>
            </a:r>
          </a:p>
          <a:p>
            <a:r>
              <a:rPr lang="en-US" dirty="0"/>
              <a:t>It stores the intermediate processing data in memory.</a:t>
            </a:r>
          </a:p>
          <a:p>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6</a:t>
            </a:fld>
            <a:endParaRPr lang="en-US" dirty="0"/>
          </a:p>
        </p:txBody>
      </p:sp>
      <p:sp>
        <p:nvSpPr>
          <p:cNvPr id="7" name="Cloud Callout 6"/>
          <p:cNvSpPr/>
          <p:nvPr/>
        </p:nvSpPr>
        <p:spPr>
          <a:xfrm>
            <a:off x="5753100" y="5105641"/>
            <a:ext cx="2362200" cy="1215839"/>
          </a:xfrm>
          <a:prstGeom prst="cloudCallout">
            <a:avLst>
              <a:gd name="adj1" fmla="val -72149"/>
              <a:gd name="adj2" fmla="val -59768"/>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i="1" dirty="0">
                <a:solidFill>
                  <a:srgbClr val="C00000"/>
                </a:solidFill>
                <a:latin typeface="Cambria" panose="02040503050406030204" pitchFamily="18" charset="0"/>
                <a:cs typeface="Consolas" panose="020B0609020204030204" pitchFamily="49" charset="0"/>
              </a:rPr>
              <a:t>Swift Processing</a:t>
            </a:r>
          </a:p>
        </p:txBody>
      </p:sp>
      <p:sp>
        <p:nvSpPr>
          <p:cNvPr id="3" name="Date Placeholder 2">
            <a:extLst>
              <a:ext uri="{FF2B5EF4-FFF2-40B4-BE49-F238E27FC236}">
                <a16:creationId xmlns:a16="http://schemas.microsoft.com/office/drawing/2014/main" id="{D05E8EA0-55E8-4865-B4A2-2BF63E69B1E8}"/>
              </a:ext>
            </a:extLst>
          </p:cNvPr>
          <p:cNvSpPr>
            <a:spLocks noGrp="1"/>
          </p:cNvSpPr>
          <p:nvPr>
            <p:ph type="dt" sz="half" idx="10"/>
          </p:nvPr>
        </p:nvSpPr>
        <p:spPr/>
        <p:txBody>
          <a:bodyPr/>
          <a:lstStyle/>
          <a:p>
            <a:r>
              <a:rPr lang="en-US"/>
              <a:t>ITP4869 (2018/19)</a:t>
            </a:r>
            <a:endParaRPr lang="en-US" dirty="0"/>
          </a:p>
        </p:txBody>
      </p:sp>
      <p:sp>
        <p:nvSpPr>
          <p:cNvPr id="8" name="Footer Placeholder 7">
            <a:extLst>
              <a:ext uri="{FF2B5EF4-FFF2-40B4-BE49-F238E27FC236}">
                <a16:creationId xmlns:a16="http://schemas.microsoft.com/office/drawing/2014/main" id="{B640F8C1-02A4-426B-ABBB-12AD9C2663F1}"/>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289026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Features of Apache Spark (cont.)</a:t>
            </a:r>
          </a:p>
        </p:txBody>
      </p:sp>
      <p:sp>
        <p:nvSpPr>
          <p:cNvPr id="15" name="Content Placeholder 14"/>
          <p:cNvSpPr>
            <a:spLocks noGrp="1"/>
          </p:cNvSpPr>
          <p:nvPr>
            <p:ph idx="1"/>
          </p:nvPr>
        </p:nvSpPr>
        <p:spPr>
          <a:xfrm>
            <a:off x="448966" y="1659467"/>
            <a:ext cx="8246070" cy="4823630"/>
          </a:xfrm>
        </p:spPr>
        <p:txBody>
          <a:bodyPr>
            <a:normAutofit/>
          </a:bodyPr>
          <a:lstStyle/>
          <a:p>
            <a:r>
              <a:rPr lang="en-US" b="1" dirty="0">
                <a:solidFill>
                  <a:srgbClr val="C00000"/>
                </a:solidFill>
              </a:rPr>
              <a:t>Supports Multiple Languages</a:t>
            </a:r>
            <a:r>
              <a:rPr lang="en-US" dirty="0"/>
              <a:t> – Spark provides built-in APIs in Python, Java, Scala, R, and SQL.</a:t>
            </a:r>
          </a:p>
          <a:p>
            <a:r>
              <a:rPr lang="en-US" dirty="0"/>
              <a:t>Therefore, you can write applications in different languages.</a:t>
            </a:r>
          </a:p>
          <a:p>
            <a:r>
              <a:rPr lang="en-US" dirty="0"/>
              <a:t>Spark comes up with 80 high-level operators for interactive querying.</a:t>
            </a:r>
          </a:p>
          <a:p>
            <a:r>
              <a:rPr lang="en-US" b="1" dirty="0">
                <a:solidFill>
                  <a:srgbClr val="C00000"/>
                </a:solidFill>
              </a:rPr>
              <a:t>Advanced Analytics</a:t>
            </a:r>
            <a:r>
              <a:rPr lang="en-US" dirty="0"/>
              <a:t> – Spark not only supports ‘map’ and ‘reduce’.</a:t>
            </a:r>
          </a:p>
          <a:p>
            <a:r>
              <a:rPr lang="en-US" dirty="0"/>
              <a:t>It also supports SQL queries, streaming data, machine learning and graph algorithms.</a:t>
            </a:r>
          </a:p>
        </p:txBody>
      </p:sp>
      <p:sp>
        <p:nvSpPr>
          <p:cNvPr id="4" name="Slide Number Placeholder 3"/>
          <p:cNvSpPr>
            <a:spLocks noGrp="1"/>
          </p:cNvSpPr>
          <p:nvPr>
            <p:ph type="sldNum" sz="quarter" idx="12"/>
          </p:nvPr>
        </p:nvSpPr>
        <p:spPr/>
        <p:txBody>
          <a:bodyPr/>
          <a:lstStyle/>
          <a:p>
            <a:fld id="{4E662ECC-656A-499B-882A-B5C312990701}" type="slidenum">
              <a:rPr lang="en-US" smtClean="0"/>
              <a:pPr/>
              <a:t>7</a:t>
            </a:fld>
            <a:endParaRPr lang="en-US" dirty="0"/>
          </a:p>
        </p:txBody>
      </p:sp>
      <p:sp>
        <p:nvSpPr>
          <p:cNvPr id="3" name="Date Placeholder 2">
            <a:extLst>
              <a:ext uri="{FF2B5EF4-FFF2-40B4-BE49-F238E27FC236}">
                <a16:creationId xmlns:a16="http://schemas.microsoft.com/office/drawing/2014/main" id="{A761EA14-6920-45B1-8402-F1CA79ACFF78}"/>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1722430A-404F-4988-8667-4867EA6E9059}"/>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176593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Features of Apache Spark (cont.)</a:t>
            </a:r>
          </a:p>
        </p:txBody>
      </p:sp>
      <p:sp>
        <p:nvSpPr>
          <p:cNvPr id="15" name="Content Placeholder 14"/>
          <p:cNvSpPr>
            <a:spLocks noGrp="1"/>
          </p:cNvSpPr>
          <p:nvPr>
            <p:ph idx="1"/>
          </p:nvPr>
        </p:nvSpPr>
        <p:spPr>
          <a:xfrm>
            <a:off x="448966" y="1659467"/>
            <a:ext cx="8246070" cy="4823630"/>
          </a:xfrm>
        </p:spPr>
        <p:txBody>
          <a:bodyPr>
            <a:normAutofit lnSpcReduction="10000"/>
          </a:bodyPr>
          <a:lstStyle/>
          <a:p>
            <a:r>
              <a:rPr lang="en-US" b="1" dirty="0">
                <a:solidFill>
                  <a:srgbClr val="C00000"/>
                </a:solidFill>
              </a:rPr>
              <a:t>Dynamic in Nature</a:t>
            </a:r>
            <a:r>
              <a:rPr lang="en-US" dirty="0"/>
              <a:t> – We can easily develop a parallel application, as Spark provides 80 high-level operators.</a:t>
            </a:r>
          </a:p>
          <a:p>
            <a:r>
              <a:rPr lang="en-US" b="1" dirty="0">
                <a:solidFill>
                  <a:srgbClr val="C00000"/>
                </a:solidFill>
              </a:rPr>
              <a:t>In-Memory Computation</a:t>
            </a:r>
            <a:r>
              <a:rPr lang="en-US" dirty="0"/>
              <a:t> – With in-memory processing, we can increase the processing speed.</a:t>
            </a:r>
          </a:p>
          <a:p>
            <a:r>
              <a:rPr lang="en-US" b="1" dirty="0">
                <a:solidFill>
                  <a:srgbClr val="C00000"/>
                </a:solidFill>
              </a:rPr>
              <a:t>Reusability</a:t>
            </a:r>
            <a:r>
              <a:rPr lang="en-US" dirty="0"/>
              <a:t> – The Spark code can be reused for batch-processing, join stream against historical data or run ah-hoc queries on stream state.</a:t>
            </a:r>
          </a:p>
          <a:p>
            <a:r>
              <a:rPr lang="en-US" b="1" dirty="0">
                <a:solidFill>
                  <a:srgbClr val="C00000"/>
                </a:solidFill>
              </a:rPr>
              <a:t>Fault Tolerance</a:t>
            </a:r>
            <a:r>
              <a:rPr lang="en-US" dirty="0"/>
              <a:t> – Spark provides fault tolerance through RDD, designed to handle failure of any worker node in the cluster.</a:t>
            </a:r>
          </a:p>
          <a:p>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8</a:t>
            </a:fld>
            <a:endParaRPr lang="en-US" dirty="0"/>
          </a:p>
        </p:txBody>
      </p:sp>
      <p:sp>
        <p:nvSpPr>
          <p:cNvPr id="3" name="Date Placeholder 2">
            <a:extLst>
              <a:ext uri="{FF2B5EF4-FFF2-40B4-BE49-F238E27FC236}">
                <a16:creationId xmlns:a16="http://schemas.microsoft.com/office/drawing/2014/main" id="{34FF544C-65BE-4B5E-959F-5477776F155C}"/>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D5F39053-94BA-4FBA-852A-219274F239A9}"/>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73556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Features of Apache Spark (cont.)</a:t>
            </a:r>
          </a:p>
        </p:txBody>
      </p:sp>
      <p:sp>
        <p:nvSpPr>
          <p:cNvPr id="15" name="Content Placeholder 14"/>
          <p:cNvSpPr>
            <a:spLocks noGrp="1"/>
          </p:cNvSpPr>
          <p:nvPr>
            <p:ph idx="1"/>
          </p:nvPr>
        </p:nvSpPr>
        <p:spPr>
          <a:xfrm>
            <a:off x="448966" y="1659467"/>
            <a:ext cx="8246070" cy="4823630"/>
          </a:xfrm>
        </p:spPr>
        <p:txBody>
          <a:bodyPr>
            <a:normAutofit fontScale="92500" lnSpcReduction="10000"/>
          </a:bodyPr>
          <a:lstStyle/>
          <a:p>
            <a:r>
              <a:rPr lang="en-US" b="1" dirty="0">
                <a:solidFill>
                  <a:srgbClr val="C00000"/>
                </a:solidFill>
              </a:rPr>
              <a:t>Real-Time Stream Processing</a:t>
            </a:r>
            <a:r>
              <a:rPr lang="en-US" dirty="0"/>
              <a:t> – Unlike Hadoop MapReduce, we can handle real-time data with Spark Streaming.</a:t>
            </a:r>
          </a:p>
          <a:p>
            <a:r>
              <a:rPr lang="en-US" b="1" dirty="0">
                <a:solidFill>
                  <a:srgbClr val="C00000"/>
                </a:solidFill>
              </a:rPr>
              <a:t>Lazy Evaluation</a:t>
            </a:r>
            <a:r>
              <a:rPr lang="en-US" dirty="0"/>
              <a:t> – All the transformations we make in Spark RDD are lazy in nature, that is it does not give the result right away rather a new RDD is formed from the existing one.</a:t>
            </a:r>
          </a:p>
          <a:p>
            <a:r>
              <a:rPr lang="en-US" b="1" dirty="0">
                <a:solidFill>
                  <a:srgbClr val="C00000"/>
                </a:solidFill>
              </a:rPr>
              <a:t>Integrated with Hadoop</a:t>
            </a:r>
            <a:r>
              <a:rPr lang="en-US" dirty="0"/>
              <a:t> – Spark can run independently and also on Hadoop YARN Cluster Manager.</a:t>
            </a:r>
          </a:p>
          <a:p>
            <a:r>
              <a:rPr lang="en-US" b="1" dirty="0">
                <a:solidFill>
                  <a:srgbClr val="C00000"/>
                </a:solidFill>
              </a:rPr>
              <a:t>Cost Efficient</a:t>
            </a:r>
            <a:r>
              <a:rPr lang="en-US" dirty="0"/>
              <a:t> – Spark is cost effective solution for big data problem as in Hadoop large amount of storage and the large data center is required during replication.</a:t>
            </a:r>
          </a:p>
          <a:p>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9</a:t>
            </a:fld>
            <a:endParaRPr lang="en-US" dirty="0"/>
          </a:p>
        </p:txBody>
      </p:sp>
      <p:sp>
        <p:nvSpPr>
          <p:cNvPr id="3" name="Date Placeholder 2">
            <a:extLst>
              <a:ext uri="{FF2B5EF4-FFF2-40B4-BE49-F238E27FC236}">
                <a16:creationId xmlns:a16="http://schemas.microsoft.com/office/drawing/2014/main" id="{3CFED61F-1662-4CF7-B99A-43CE00C11456}"/>
              </a:ext>
            </a:extLst>
          </p:cNvPr>
          <p:cNvSpPr>
            <a:spLocks noGrp="1"/>
          </p:cNvSpPr>
          <p:nvPr>
            <p:ph type="dt" sz="half" idx="10"/>
          </p:nvPr>
        </p:nvSpPr>
        <p:spPr/>
        <p:txBody>
          <a:bodyPr/>
          <a:lstStyle/>
          <a:p>
            <a:r>
              <a:rPr lang="en-US"/>
              <a:t>ITP4869 (2018/19)</a:t>
            </a:r>
            <a:endParaRPr lang="en-US" dirty="0"/>
          </a:p>
        </p:txBody>
      </p:sp>
      <p:sp>
        <p:nvSpPr>
          <p:cNvPr id="7" name="Footer Placeholder 6">
            <a:extLst>
              <a:ext uri="{FF2B5EF4-FFF2-40B4-BE49-F238E27FC236}">
                <a16:creationId xmlns:a16="http://schemas.microsoft.com/office/drawing/2014/main" id="{08207B10-C9B1-436B-A769-198C4913A088}"/>
              </a:ext>
            </a:extLst>
          </p:cNvPr>
          <p:cNvSpPr>
            <a:spLocks noGrp="1"/>
          </p:cNvSpPr>
          <p:nvPr>
            <p:ph type="ftr" sz="quarter" idx="11"/>
          </p:nvPr>
        </p:nvSpPr>
        <p:spPr/>
        <p:txBody>
          <a:bodyPr/>
          <a:lstStyle/>
          <a:p>
            <a:r>
              <a:rPr lang="en-US" altLang="zh-TW"/>
              <a:t>Lecture 12 - Introduction to Spark</a:t>
            </a:r>
            <a:endParaRPr lang="en-US" dirty="0"/>
          </a:p>
        </p:txBody>
      </p:sp>
    </p:spTree>
    <p:extLst>
      <p:ext uri="{BB962C8B-B14F-4D97-AF65-F5344CB8AC3E}">
        <p14:creationId xmlns:p14="http://schemas.microsoft.com/office/powerpoint/2010/main" val="3032404569"/>
      </p:ext>
    </p:extLst>
  </p:cSld>
  <p:clrMapOvr>
    <a:masterClrMapping/>
  </p:clrMapOvr>
</p:sld>
</file>

<file path=ppt/theme/theme1.xml><?xml version="1.0" encoding="utf-8"?>
<a:theme xmlns:a="http://schemas.openxmlformats.org/drawingml/2006/main" name="Data Scienc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ata Science Template" id="{E12F12B6-2CCC-415E-9B88-72031AA8198A}" vid="{815DC58F-B25F-4824-81A2-AB654C8E8F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 Science Template</Template>
  <TotalTime>2151</TotalTime>
  <Words>2370</Words>
  <Application>Microsoft Office PowerPoint</Application>
  <PresentationFormat>On-screen Show (4:3)</PresentationFormat>
  <Paragraphs>329</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Cambria</vt:lpstr>
      <vt:lpstr>Cambria Math</vt:lpstr>
      <vt:lpstr>Consolas</vt:lpstr>
      <vt:lpstr>Webdings</vt:lpstr>
      <vt:lpstr>Wingdings</vt:lpstr>
      <vt:lpstr>Data Science Template</vt:lpstr>
      <vt:lpstr>Lecture 12 Introduction to Spark</vt:lpstr>
      <vt:lpstr>Lessons Intended Learning Outcomes</vt:lpstr>
      <vt:lpstr>Introduction to Apache Spark</vt:lpstr>
      <vt:lpstr>What is Apache Spark?</vt:lpstr>
      <vt:lpstr>What is Apache Spark? (cont.)</vt:lpstr>
      <vt:lpstr>Features of Apache Spark</vt:lpstr>
      <vt:lpstr>Features of Apache Spark (cont.)</vt:lpstr>
      <vt:lpstr>Features of Apache Spark (cont.)</vt:lpstr>
      <vt:lpstr>Features of Apache Spark (cont.)</vt:lpstr>
      <vt:lpstr>Apache Spark Ecosystem</vt:lpstr>
      <vt:lpstr>Apache Spark Ecosystem (cont.)</vt:lpstr>
      <vt:lpstr>Apache Spark Ecosystem (cont.)</vt:lpstr>
      <vt:lpstr>Apache Spark Ecosystem (cont.)</vt:lpstr>
      <vt:lpstr>Apache Spark Ecosystem (cont.)</vt:lpstr>
      <vt:lpstr>Apache Spark Ecosystem (cont.)</vt:lpstr>
      <vt:lpstr>Apache Spark Ecosystem (cont.)</vt:lpstr>
      <vt:lpstr>Apache Spark Ecosystem (cont.)</vt:lpstr>
      <vt:lpstr>Apache Spark Ecosystem (cont.)</vt:lpstr>
      <vt:lpstr>Spark Deployment</vt:lpstr>
      <vt:lpstr>Spark Deployment (cont.)</vt:lpstr>
      <vt:lpstr>Installation and Getting Started</vt:lpstr>
      <vt:lpstr>Installation of Apache Spark</vt:lpstr>
      <vt:lpstr>Installation of Apache Spark (cont.)</vt:lpstr>
      <vt:lpstr>Installation of Apache Spark (cont.)</vt:lpstr>
      <vt:lpstr>Installation of Apache Spark (cont.)</vt:lpstr>
      <vt:lpstr>Installation of Apache Spark (cont.)</vt:lpstr>
      <vt:lpstr>Installation of Apache Spark (cont.)</vt:lpstr>
      <vt:lpstr>Installation of Apache Spark (cont.)</vt:lpstr>
      <vt:lpstr>Installation of Apache Spark (cont.)</vt:lpstr>
      <vt:lpstr>Getting Started with Apache Spark</vt:lpstr>
      <vt:lpstr>Getting Started with Apache Spark (cont.)</vt:lpstr>
      <vt:lpstr>Getting Started with Apache Spark (cont.)</vt:lpstr>
      <vt:lpstr>Getting Started with Apache Spark (cont.)</vt:lpstr>
      <vt:lpstr>Getting Started with Apache Spark (cont.)</vt:lpstr>
      <vt:lpstr>Self Study Guide</vt:lpstr>
      <vt:lpstr>Self Study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ITP4869 - Analysis with Programming Tools</dc:title>
  <dc:creator>Dr. Johnny Cheng</dc:creator>
  <cp:lastModifiedBy>a1</cp:lastModifiedBy>
  <cp:revision>238</cp:revision>
  <cp:lastPrinted>2019-06-20T01:23:00Z</cp:lastPrinted>
  <dcterms:created xsi:type="dcterms:W3CDTF">2012-06-26T01:15:45Z</dcterms:created>
  <dcterms:modified xsi:type="dcterms:W3CDTF">2019-07-12T06:09:02Z</dcterms:modified>
</cp:coreProperties>
</file>