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42"/>
  </p:notesMasterIdLst>
  <p:sldIdLst>
    <p:sldId id="355" r:id="rId2"/>
    <p:sldId id="315" r:id="rId3"/>
    <p:sldId id="358" r:id="rId4"/>
    <p:sldId id="359" r:id="rId5"/>
    <p:sldId id="367" r:id="rId6"/>
    <p:sldId id="368" r:id="rId7"/>
    <p:sldId id="390" r:id="rId8"/>
    <p:sldId id="402" r:id="rId9"/>
    <p:sldId id="403" r:id="rId10"/>
    <p:sldId id="404" r:id="rId11"/>
    <p:sldId id="361" r:id="rId12"/>
    <p:sldId id="330" r:id="rId13"/>
    <p:sldId id="370" r:id="rId14"/>
    <p:sldId id="360" r:id="rId15"/>
    <p:sldId id="362" r:id="rId16"/>
    <p:sldId id="371" r:id="rId17"/>
    <p:sldId id="372" r:id="rId18"/>
    <p:sldId id="373" r:id="rId19"/>
    <p:sldId id="377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7" r:id="rId28"/>
    <p:sldId id="374" r:id="rId29"/>
    <p:sldId id="392" r:id="rId30"/>
    <p:sldId id="393" r:id="rId31"/>
    <p:sldId id="394" r:id="rId32"/>
    <p:sldId id="395" r:id="rId33"/>
    <p:sldId id="398" r:id="rId34"/>
    <p:sldId id="399" r:id="rId35"/>
    <p:sldId id="400" r:id="rId36"/>
    <p:sldId id="401" r:id="rId37"/>
    <p:sldId id="397" r:id="rId38"/>
    <p:sldId id="396" r:id="rId39"/>
    <p:sldId id="357" r:id="rId40"/>
    <p:sldId id="309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7D5"/>
    <a:srgbClr val="250DB3"/>
    <a:srgbClr val="009900"/>
    <a:srgbClr val="FFFFCC"/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4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1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6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RDD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056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2.4.3/api/python/pyspark.html" TargetMode="External"/><Relationship Id="rId2" Type="http://schemas.openxmlformats.org/officeDocument/2006/relationships/hyperlink" Target="https://spark.apache.org/docs/latest/rdd-programming-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13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RDD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9094F-4C41-467B-91B9-1EBCD7DFCD31}"/>
              </a:ext>
            </a:extLst>
          </p:cNvPr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B7AC28-4B24-4D1D-97C8-33046628A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6" y="2362200"/>
            <a:ext cx="8093365" cy="1600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</p:spTree>
    <p:extLst>
      <p:ext uri="{BB962C8B-B14F-4D97-AF65-F5344CB8AC3E}">
        <p14:creationId xmlns:p14="http://schemas.microsoft.com/office/powerpoint/2010/main" val="194530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Parallelized Collections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Normally, Spark tries to set the number of partitions automatically based on your cluster.</a:t>
            </a:r>
          </a:p>
          <a:p>
            <a:r>
              <a:rPr lang="en-US" dirty="0"/>
              <a:t>However, you can also set it manually by passing it as a </a:t>
            </a:r>
            <a:r>
              <a:rPr lang="en-US" i="1" dirty="0">
                <a:solidFill>
                  <a:srgbClr val="0D17D5"/>
                </a:solidFill>
              </a:rPr>
              <a:t>second parameter</a:t>
            </a:r>
            <a:r>
              <a:rPr lang="en-US" dirty="0"/>
              <a:t> to parallelize.</a:t>
            </a:r>
          </a:p>
          <a:p>
            <a:r>
              <a:rPr lang="en-US" dirty="0"/>
              <a:t>For example,</a:t>
            </a:r>
          </a:p>
          <a:p>
            <a:pPr marL="914400" indent="0">
              <a:buNone/>
            </a:pPr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</a:rPr>
              <a:t>sc.parallelize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</a:rPr>
              <a:t>(data,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Note: some places in the code use the term </a:t>
            </a:r>
            <a:r>
              <a:rPr lang="en-US" i="1" dirty="0">
                <a:solidFill>
                  <a:srgbClr val="0D17D5"/>
                </a:solidFill>
              </a:rPr>
              <a:t>slices</a:t>
            </a:r>
            <a:r>
              <a:rPr lang="en-US" dirty="0"/>
              <a:t> (a synonym for </a:t>
            </a:r>
            <a:r>
              <a:rPr lang="en-US" i="1" dirty="0">
                <a:solidFill>
                  <a:srgbClr val="0D17D5"/>
                </a:solidFill>
              </a:rPr>
              <a:t>partitions</a:t>
            </a:r>
            <a:r>
              <a:rPr lang="en-US" dirty="0"/>
              <a:t>) to maintain backward compatibility.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2D25C-8859-45A1-9B7D-65246380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1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3002893"/>
          </a:xfrm>
        </p:spPr>
        <p:txBody>
          <a:bodyPr/>
          <a:lstStyle/>
          <a:p>
            <a:r>
              <a:rPr lang="en-US" dirty="0"/>
              <a:t>Creating RDDs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13 - RDD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5600"/>
            <a:ext cx="6646943" cy="2743432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9D4CF-AADE-40E9-9CBE-108A6FFC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RDDs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Spark provides two ways to create RDDs: </a:t>
            </a:r>
            <a:r>
              <a:rPr lang="en-US" i="1" dirty="0">
                <a:solidFill>
                  <a:srgbClr val="0D17D5"/>
                </a:solidFill>
              </a:rPr>
              <a:t>loading an external dataset</a:t>
            </a:r>
            <a:r>
              <a:rPr lang="en-US" dirty="0"/>
              <a:t> and </a:t>
            </a:r>
            <a:r>
              <a:rPr lang="en-US" i="1" dirty="0">
                <a:solidFill>
                  <a:srgbClr val="0D17D5"/>
                </a:solidFill>
              </a:rPr>
              <a:t>parallelizing a collection in your driver program</a:t>
            </a:r>
            <a:r>
              <a:rPr lang="en-US" dirty="0"/>
              <a:t>.</a:t>
            </a:r>
          </a:p>
          <a:p>
            <a:r>
              <a:rPr lang="en-US" dirty="0"/>
              <a:t>We can create an RDD by parallelizing an existing collection: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(['spark', '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'python'])</a:t>
            </a:r>
          </a:p>
          <a:p>
            <a:r>
              <a:rPr lang="en-US" dirty="0"/>
              <a:t>We can also create an RDD by loading data from external storage: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('data.txt')</a:t>
            </a:r>
          </a:p>
          <a:p>
            <a:pPr marL="914400" indent="0">
              <a:buNone/>
            </a:pP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data.flatMap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line: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 '))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.collect()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4F192-4062-447D-901C-4ADBDAD3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RDDs (cont.)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70718"/>
            <a:ext cx="7010400" cy="48300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50377-4EA3-47BB-AAA8-BA9286BD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2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578507"/>
            <a:ext cx="6332835" cy="1097893"/>
          </a:xfrm>
        </p:spPr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Basic RDDs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Transformations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9" y="3771120"/>
            <a:ext cx="4808531" cy="258523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1D2F-3A2D-4F97-9CB9-BAE550D3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6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RDDs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/>
          </a:bodyPr>
          <a:lstStyle/>
          <a:p>
            <a:r>
              <a:rPr lang="en-US" dirty="0"/>
              <a:t>RDDs support two types of operations: </a:t>
            </a:r>
            <a:r>
              <a:rPr lang="en-US" i="1" dirty="0">
                <a:solidFill>
                  <a:srgbClr val="0D17D5"/>
                </a:solidFill>
              </a:rPr>
              <a:t>transformations</a:t>
            </a:r>
            <a:r>
              <a:rPr lang="en-US" dirty="0"/>
              <a:t> and </a:t>
            </a:r>
            <a:r>
              <a:rPr lang="en-US" i="1" dirty="0">
                <a:solidFill>
                  <a:srgbClr val="0D17D5"/>
                </a:solidFill>
              </a:rPr>
              <a:t>actions</a:t>
            </a:r>
            <a:r>
              <a:rPr lang="en-US" dirty="0"/>
              <a:t>.</a:t>
            </a:r>
          </a:p>
          <a:p>
            <a:r>
              <a:rPr lang="en-US" dirty="0"/>
              <a:t>All transformations in Spark are </a:t>
            </a:r>
            <a:r>
              <a:rPr lang="en-US" i="1" dirty="0">
                <a:solidFill>
                  <a:srgbClr val="FF0000"/>
                </a:solidFill>
              </a:rPr>
              <a:t>lazy</a:t>
            </a:r>
            <a:r>
              <a:rPr lang="en-US" dirty="0"/>
              <a:t>, in that they do not compute their results right away.</a:t>
            </a:r>
          </a:p>
          <a:p>
            <a:r>
              <a:rPr lang="en-US" dirty="0"/>
              <a:t>Instead, they just remember the transformations applied to some base dataset (e.g. a file).</a:t>
            </a:r>
          </a:p>
          <a:p>
            <a:r>
              <a:rPr lang="en-US" dirty="0"/>
              <a:t>The transformations are only computed when an </a:t>
            </a:r>
            <a:r>
              <a:rPr lang="en-US" i="1" dirty="0">
                <a:solidFill>
                  <a:srgbClr val="0D17D5"/>
                </a:solidFill>
              </a:rPr>
              <a:t>action</a:t>
            </a:r>
            <a:r>
              <a:rPr lang="en-US" dirty="0"/>
              <a:t> requires a result to be returned to the driver program.</a:t>
            </a:r>
          </a:p>
          <a:p>
            <a:r>
              <a:rPr lang="en-US" dirty="0"/>
              <a:t>This design enables Spark to run more efficiently.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FDAD8-3FA3-4764-9E48-32E0658B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5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RDDs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r>
              <a:rPr lang="en-US" dirty="0"/>
              <a:t>To illustrate RDD basics, consider the simple program below: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2591447"/>
            <a:ext cx="7696200" cy="2677656"/>
          </a:xfrm>
          <a:prstGeom prst="rect">
            <a:avLst/>
          </a:prstGeom>
          <a:noFill/>
          <a:ln w="25400">
            <a:solidFill>
              <a:srgbClr val="250DB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("data.txt")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lineLengths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lines.map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s: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(s))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totalLength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lineLengths.reduce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a, b: a + b)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lines.collect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lineLengths.collect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print('Total length is',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totalLength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0D17D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981200" y="4950338"/>
            <a:ext cx="5334000" cy="1302380"/>
          </a:xfrm>
          <a:prstGeom prst="round2DiagRect">
            <a:avLst/>
          </a:prstGeom>
          <a:solidFill>
            <a:srgbClr val="FFFFCC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9900"/>
                </a:solidFill>
              </a:rPr>
              <a:t>This code fragment loads text lines from a text file; computes the length of each line; and sums up the total length of the whole file.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C82724-CD55-49CE-B8C1-8B8D0422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0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RDDs (cont.)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8" y="3272985"/>
            <a:ext cx="8610600" cy="2638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23854"/>
            <a:ext cx="8610600" cy="15209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3F0E8-6978-4897-94CA-893BC463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8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/>
          </a:bodyPr>
          <a:lstStyle/>
          <a:p>
            <a:r>
              <a:rPr lang="en-US" dirty="0"/>
              <a:t>Spark Transformation is a function that produces new RDD from the existing RDDs.</a:t>
            </a:r>
          </a:p>
          <a:p>
            <a:r>
              <a:rPr lang="en-US" dirty="0"/>
              <a:t>Applying transformation built an RDD lineage, with the entire parent RDDs of the final RDD(s).</a:t>
            </a:r>
          </a:p>
          <a:p>
            <a:r>
              <a:rPr lang="en-US" i="1" dirty="0">
                <a:solidFill>
                  <a:srgbClr val="C00000"/>
                </a:solidFill>
              </a:rPr>
              <a:t>RDD lineage</a:t>
            </a:r>
            <a:r>
              <a:rPr lang="en-US" dirty="0"/>
              <a:t>, also known as RDD operator graph or RDD dependency graph. </a:t>
            </a:r>
          </a:p>
          <a:p>
            <a:r>
              <a:rPr lang="en-US" dirty="0"/>
              <a:t>It is a logical execution plan, i.e., it is </a:t>
            </a:r>
            <a:r>
              <a:rPr lang="en-US" i="1" dirty="0">
                <a:solidFill>
                  <a:srgbClr val="C00000"/>
                </a:solidFill>
              </a:rPr>
              <a:t>Directed Acyclic Graph (DAG)</a:t>
            </a:r>
            <a:r>
              <a:rPr lang="en-US" dirty="0"/>
              <a:t> of the entire parent RDDs of RDD.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664DB-2CF9-4894-ACB4-5E9D01BC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6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/>
          </a:bodyPr>
          <a:lstStyle/>
          <a:p>
            <a:r>
              <a:rPr lang="en-US" dirty="0"/>
              <a:t>Transformations are </a:t>
            </a:r>
            <a:r>
              <a:rPr lang="en-US" i="1" dirty="0">
                <a:solidFill>
                  <a:srgbClr val="C00000"/>
                </a:solidFill>
              </a:rPr>
              <a:t>lazy in nature</a:t>
            </a:r>
            <a:r>
              <a:rPr lang="en-US" dirty="0"/>
              <a:t>, i.e., they get execute when we call an action.</a:t>
            </a:r>
          </a:p>
          <a:p>
            <a:r>
              <a:rPr lang="en-US" dirty="0"/>
              <a:t>They are not executed immediately. Two most basic type of transformations is a map(), filter().</a:t>
            </a:r>
          </a:p>
          <a:p>
            <a:r>
              <a:rPr lang="en-US" dirty="0"/>
              <a:t>After the transformation, the resultant RDD is always different from its parent RDD.</a:t>
            </a:r>
          </a:p>
          <a:p>
            <a:r>
              <a:rPr lang="en-US" dirty="0"/>
              <a:t>It can be </a:t>
            </a:r>
            <a:r>
              <a:rPr lang="en-US" i="1" dirty="0">
                <a:solidFill>
                  <a:srgbClr val="250DB3"/>
                </a:solidFill>
              </a:rPr>
              <a:t>smaller</a:t>
            </a:r>
            <a:r>
              <a:rPr lang="en-US" dirty="0"/>
              <a:t> (e.g. filter, count, distinct, sample), </a:t>
            </a:r>
            <a:r>
              <a:rPr lang="en-US" i="1" dirty="0">
                <a:solidFill>
                  <a:srgbClr val="250DB3"/>
                </a:solidFill>
              </a:rPr>
              <a:t>bigger</a:t>
            </a:r>
            <a:r>
              <a:rPr lang="en-US" dirty="0"/>
              <a:t> (e.g. </a:t>
            </a:r>
            <a:r>
              <a:rPr lang="en-US" dirty="0" err="1"/>
              <a:t>flatMap</a:t>
            </a:r>
            <a:r>
              <a:rPr lang="en-US" dirty="0"/>
              <a:t>(), union(), Cartesian()) or the </a:t>
            </a:r>
            <a:r>
              <a:rPr lang="en-US" i="1" dirty="0">
                <a:solidFill>
                  <a:srgbClr val="250DB3"/>
                </a:solidFill>
              </a:rPr>
              <a:t>same size</a:t>
            </a:r>
            <a:r>
              <a:rPr lang="en-US" dirty="0"/>
              <a:t> (e.g. map).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D1EC8-4143-4D7B-9985-330D14F2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8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72357"/>
            <a:ext cx="8246070" cy="471074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Explain the rationale behind </a:t>
            </a:r>
            <a:r>
              <a:rPr lang="en-US" altLang="zh-HK" i="1" dirty="0"/>
              <a:t>Resilient Distributed Datasets (RDDs)</a:t>
            </a:r>
            <a:r>
              <a:rPr lang="en-US" altLang="zh-HK" dirty="0"/>
              <a:t>;</a:t>
            </a:r>
          </a:p>
          <a:p>
            <a:r>
              <a:rPr lang="en-US" altLang="zh-HK" dirty="0"/>
              <a:t>Create RDDs from internal collections and external storage;</a:t>
            </a:r>
          </a:p>
          <a:p>
            <a:r>
              <a:rPr lang="en-US" altLang="zh-HK" dirty="0"/>
              <a:t>Write PySpark code using RDD operations;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D99BC-F39E-4DE4-93FF-288C138D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/>
          </a:bodyPr>
          <a:lstStyle/>
          <a:p>
            <a:r>
              <a:rPr lang="en-US" dirty="0"/>
              <a:t>There are various functions in RDD transformation.</a:t>
            </a:r>
          </a:p>
          <a:p>
            <a:r>
              <a:rPr lang="en-US" dirty="0"/>
              <a:t>Let us see RDD transformation with examples.</a:t>
            </a:r>
          </a:p>
          <a:p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– The map function iterates over every line in RDD and split into new RDD.</a:t>
            </a:r>
          </a:p>
          <a:p>
            <a:r>
              <a:rPr lang="en-US" dirty="0"/>
              <a:t>Using map() transformation we take in any function, and that function is applied to every element of RDD.</a:t>
            </a:r>
          </a:p>
          <a:p>
            <a:r>
              <a:rPr lang="en-US" dirty="0"/>
              <a:t>For example,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156022"/>
            <a:ext cx="7696200" cy="1200329"/>
          </a:xfrm>
          <a:prstGeom prst="rect">
            <a:avLst/>
          </a:prstGeom>
          <a:noFill/>
          <a:ln w="25400">
            <a:solidFill>
              <a:srgbClr val="250DB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(range(1,6))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x: x+2)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result.collect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11B2F-1613-428E-BC8D-386B94E5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8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 lnSpcReduction="10000"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– With the help of </a:t>
            </a:r>
            <a:r>
              <a:rPr lang="en-US" dirty="0" err="1"/>
              <a:t>flatMap</a:t>
            </a:r>
            <a:r>
              <a:rPr lang="en-US" dirty="0"/>
              <a:t>() function, to each input element, we have many elements in an output RDD.</a:t>
            </a:r>
          </a:p>
          <a:p>
            <a:r>
              <a:rPr lang="en-US" dirty="0"/>
              <a:t>The most simple use of </a:t>
            </a:r>
            <a:r>
              <a:rPr lang="en-US" dirty="0" err="1"/>
              <a:t>flatMap</a:t>
            </a:r>
            <a:r>
              <a:rPr lang="en-US" dirty="0"/>
              <a:t>() is to split each input string into words.</a:t>
            </a:r>
          </a:p>
          <a:p>
            <a:r>
              <a:rPr lang="en-US" dirty="0"/>
              <a:t>Map and </a:t>
            </a:r>
            <a:r>
              <a:rPr lang="en-US" dirty="0" err="1"/>
              <a:t>flatMap</a:t>
            </a:r>
            <a:r>
              <a:rPr lang="en-US" dirty="0"/>
              <a:t> are similar in the way that they take a line from input RDD and apply a function on that line.</a:t>
            </a:r>
          </a:p>
          <a:p>
            <a:r>
              <a:rPr lang="en-US" dirty="0"/>
              <a:t>The key difference between map() and </a:t>
            </a:r>
            <a:r>
              <a:rPr lang="en-US" dirty="0" err="1"/>
              <a:t>flatMap</a:t>
            </a:r>
            <a:r>
              <a:rPr lang="en-US" dirty="0"/>
              <a:t>() is map() returns only one element, while </a:t>
            </a:r>
            <a:r>
              <a:rPr lang="en-US" dirty="0" err="1"/>
              <a:t>flatMap</a:t>
            </a:r>
            <a:r>
              <a:rPr lang="en-US" dirty="0"/>
              <a:t>() can return a list of elements.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F4CE2-850B-4C11-9B4E-EBC8769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/>
          </a:bodyPr>
          <a:lstStyle/>
          <a:p>
            <a:r>
              <a:rPr lang="en-US" dirty="0"/>
              <a:t>Compare the results of the two code fragments: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914400" y="2438400"/>
            <a:ext cx="7620000" cy="1371600"/>
          </a:xfrm>
          <a:prstGeom prst="round2DiagRect">
            <a:avLst/>
          </a:prstGeom>
          <a:solidFill>
            <a:schemeClr val="bg1"/>
          </a:solidFill>
          <a:ln>
            <a:solidFill>
              <a:srgbClr val="250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("data.txt")</a:t>
            </a:r>
          </a:p>
          <a:p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lines: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lines.split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 '))</a:t>
            </a:r>
          </a:p>
          <a:p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lines.collect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914400" y="4267200"/>
            <a:ext cx="7620000" cy="1371600"/>
          </a:xfrm>
          <a:prstGeom prst="round2DiagRect">
            <a:avLst/>
          </a:prstGeom>
          <a:solidFill>
            <a:schemeClr val="bg1"/>
          </a:solidFill>
          <a:ln>
            <a:solidFill>
              <a:srgbClr val="250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("data.txt")</a:t>
            </a:r>
          </a:p>
          <a:p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lines: </a:t>
            </a:r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lines.split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 '))</a:t>
            </a:r>
          </a:p>
          <a:p>
            <a:r>
              <a:rPr lang="en-US" sz="2000" dirty="0" err="1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lines.collect</a:t>
            </a:r>
            <a:r>
              <a:rPr lang="en-US" sz="20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0E599-3CB8-4631-9958-CAE6DC9F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– Spark RDD </a:t>
            </a:r>
            <a:r>
              <a:rPr lang="en-US" b="1" dirty="0"/>
              <a:t>filter() </a:t>
            </a:r>
            <a:r>
              <a:rPr lang="en-US" dirty="0"/>
              <a:t>function returns a new RDD, containing only the elements that meet a predicate (condition).</a:t>
            </a:r>
          </a:p>
          <a:p>
            <a:r>
              <a:rPr lang="en-US" dirty="0"/>
              <a:t>For example,</a:t>
            </a: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B1C06-6981-4EDD-A4F5-8B86FC8E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3733800"/>
            <a:ext cx="8391525" cy="13335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5015-5C39-463F-9EE4-5ECE39CB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union(dataset)</a:t>
            </a:r>
            <a:r>
              <a:rPr lang="en-US" dirty="0"/>
              <a:t> – With the union() function, we get the elements of both the RDD in new RDD.</a:t>
            </a:r>
          </a:p>
          <a:p>
            <a:r>
              <a:rPr lang="en-US" dirty="0"/>
              <a:t>The key rule of this function is that the two RDDs should be of the same type.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F9B1-CFE5-4C1D-B25E-2E80446A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4191000"/>
            <a:ext cx="8543925" cy="14192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5F3E5-5CBF-4502-BCC3-6F10050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29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intersection(dataset)</a:t>
            </a:r>
            <a:r>
              <a:rPr lang="en-US" dirty="0"/>
              <a:t> – With the intersection() function, we get only the common element of both the RDD in new RDD.</a:t>
            </a:r>
          </a:p>
          <a:p>
            <a:r>
              <a:rPr lang="en-US" dirty="0"/>
              <a:t>The key rule of this function is that the two RDDs should be of the same type.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5EBB4-8A97-4806-806E-F3869DE8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96842"/>
            <a:ext cx="8448675" cy="14097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B7C2E-DC4B-4193-84F3-E18D0DA9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distinct()</a:t>
            </a:r>
            <a:r>
              <a:rPr lang="en-US" dirty="0"/>
              <a:t> – It returns a new dataset that contains the distinct elements of the source dataset.</a:t>
            </a:r>
          </a:p>
          <a:p>
            <a:r>
              <a:rPr lang="en-US" dirty="0"/>
              <a:t>It is helpful to remove duplicate data.</a:t>
            </a:r>
          </a:p>
          <a:p>
            <a:r>
              <a:rPr lang="en-US" dirty="0"/>
              <a:t>For example,</a:t>
            </a:r>
            <a:endParaRPr lang="en-US" sz="2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46487-270C-4A68-95CA-E075B953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458200" cy="10287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9F8E5-A9F9-416A-95E6-3E86A123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6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2600" dirty="0"/>
              <a:t> – The Join is database term. It combines the fields from two table using common values.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This operation in Spark is defined on pair-wise RDD.</a:t>
            </a:r>
          </a:p>
          <a:p>
            <a:pPr>
              <a:spcBef>
                <a:spcPts val="500"/>
              </a:spcBef>
            </a:pPr>
            <a:r>
              <a:rPr lang="en-US" sz="2600" i="1" dirty="0">
                <a:solidFill>
                  <a:srgbClr val="0D17D5"/>
                </a:solidFill>
              </a:rPr>
              <a:t>Pair-wise RDDs</a:t>
            </a:r>
            <a:r>
              <a:rPr lang="en-US" sz="2600" dirty="0"/>
              <a:t> are RDDs in which each element is in the form of tuples.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Where the first element is </a:t>
            </a:r>
            <a:r>
              <a:rPr lang="en-US" sz="2600" i="1" dirty="0">
                <a:solidFill>
                  <a:srgbClr val="0D17D5"/>
                </a:solidFill>
              </a:rPr>
              <a:t>key</a:t>
            </a:r>
            <a:r>
              <a:rPr lang="en-US" sz="2600" dirty="0"/>
              <a:t> and the second element is the </a:t>
            </a:r>
            <a:r>
              <a:rPr lang="en-US" sz="2600" i="1" dirty="0">
                <a:solidFill>
                  <a:srgbClr val="0D17D5"/>
                </a:solidFill>
              </a:rPr>
              <a:t>value</a:t>
            </a:r>
            <a:r>
              <a:rPr lang="en-US" sz="2600" dirty="0"/>
              <a:t>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6EE77-13A5-4558-A054-1DA98F2A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995292"/>
            <a:ext cx="7553325" cy="14573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E618-BD1A-4CB8-AE5A-6F4550E2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6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are Spark RDD operations that </a:t>
            </a:r>
            <a:r>
              <a:rPr lang="en-US" i="1" dirty="0">
                <a:solidFill>
                  <a:srgbClr val="0D17D5"/>
                </a:solidFill>
              </a:rPr>
              <a:t>give non-RDD values</a:t>
            </a:r>
            <a:r>
              <a:rPr lang="en-US" dirty="0"/>
              <a:t>.</a:t>
            </a:r>
          </a:p>
          <a:p>
            <a:r>
              <a:rPr lang="en-US" dirty="0"/>
              <a:t>The values of action are stored to drivers or to the external storage system.</a:t>
            </a:r>
          </a:p>
          <a:p>
            <a:r>
              <a:rPr lang="en-US" dirty="0"/>
              <a:t>It brings </a:t>
            </a:r>
            <a:r>
              <a:rPr lang="en-US" i="1" dirty="0">
                <a:solidFill>
                  <a:srgbClr val="0D17D5"/>
                </a:solidFill>
              </a:rPr>
              <a:t>laziness</a:t>
            </a:r>
            <a:r>
              <a:rPr lang="en-US" dirty="0"/>
              <a:t> of RDD into motion.</a:t>
            </a:r>
          </a:p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is one of the ways of sending data from Executer to the driver.</a:t>
            </a:r>
          </a:p>
          <a:p>
            <a:r>
              <a:rPr lang="en-US" i="1" dirty="0">
                <a:solidFill>
                  <a:srgbClr val="0D17D5"/>
                </a:solidFill>
              </a:rPr>
              <a:t>Executors</a:t>
            </a:r>
            <a:r>
              <a:rPr lang="en-US" dirty="0"/>
              <a:t> are agents that are responsible for executing a task.</a:t>
            </a:r>
          </a:p>
          <a:p>
            <a:r>
              <a:rPr lang="en-US" dirty="0"/>
              <a:t>While the </a:t>
            </a:r>
            <a:r>
              <a:rPr lang="en-US" i="1" dirty="0">
                <a:solidFill>
                  <a:srgbClr val="0D17D5"/>
                </a:solidFill>
              </a:rPr>
              <a:t>driver</a:t>
            </a:r>
            <a:r>
              <a:rPr lang="en-US" dirty="0"/>
              <a:t> is a JVM process that coordinates workers and execution of the task.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DDA01-204C-4A01-AC7A-7130217C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5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count()</a:t>
            </a:r>
            <a:r>
              <a:rPr lang="en-US" sz="2600" dirty="0"/>
              <a:t> – Action count() returns the number of elements in RDD.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86E8D-7D81-49CB-80D6-C41EEA06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41" y="3200400"/>
            <a:ext cx="7737071" cy="1295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9B403-CAC5-4CCF-B132-B810761C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3688693"/>
          </a:xfrm>
        </p:spPr>
        <p:txBody>
          <a:bodyPr/>
          <a:lstStyle/>
          <a:p>
            <a:r>
              <a:rPr lang="en-US" dirty="0"/>
              <a:t>Overview of RDD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2" descr="https://cdn-images-1.medium.com/max/1600/1*nPcdyVwgcuEZiEZiRqApu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11" y="4164612"/>
            <a:ext cx="3887787" cy="21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0FFF6-672D-48B5-B817-1EDC23F2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ITP4869 (2018/19)</a:t>
            </a:r>
          </a:p>
        </p:txBody>
      </p:sp>
    </p:spTree>
    <p:extLst>
      <p:ext uri="{BB962C8B-B14F-4D97-AF65-F5344CB8AC3E}">
        <p14:creationId xmlns:p14="http://schemas.microsoft.com/office/powerpoint/2010/main" val="1220338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collect()</a:t>
            </a:r>
            <a:r>
              <a:rPr lang="en-US" sz="2600" dirty="0"/>
              <a:t> – The action collect() is the common and simplest operation that returns (</a:t>
            </a:r>
            <a:r>
              <a:rPr lang="en-US" sz="2600" i="1" dirty="0">
                <a:solidFill>
                  <a:srgbClr val="0D17D5"/>
                </a:solidFill>
              </a:rPr>
              <a:t>as a list</a:t>
            </a:r>
            <a:r>
              <a:rPr lang="en-US" sz="2600" dirty="0"/>
              <a:t>) our entire RDDs content to driver program.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The application of collect() is unit testing where the entire RDD is expected to fit in memory.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As a result, it makes easy to compare the result of RDD with the expected result.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D06D2-AC81-4D62-A47B-D8C1D2D2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105400"/>
            <a:ext cx="7131544" cy="127000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106FB-C7F2-44CB-9225-DEAF9F02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68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take(n)</a:t>
            </a:r>
            <a:r>
              <a:rPr lang="en-US" sz="2600" dirty="0"/>
              <a:t> – The action take(n) returns n number of elements from RDD.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It tries to cut the number of partition it accesses, so it represents a biased collection.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We cannot presume the order of the elements.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79421-74E2-4FB8-80FE-408EA5B5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4324858"/>
            <a:ext cx="7677652" cy="1542542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C4BC1-1AC9-4F37-B0CD-F1789F33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0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top(n)</a:t>
            </a:r>
            <a:r>
              <a:rPr lang="en-US" sz="2600" dirty="0"/>
              <a:t> – If ordering is present in our RDD, then we can extract top elements from our RDD using top().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Action top() uses default ordering of data.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AD22D-BC78-43C5-B15A-CBCDBB53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892716" cy="16002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8F9F1-645A-4A17-B77B-3D2E5072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95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0"/>
            <a:ext cx="8246070" cy="47304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countByValue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/>
              <a:t> – The </a:t>
            </a:r>
            <a:r>
              <a:rPr lang="en-US" sz="2600" dirty="0" err="1"/>
              <a:t>countByValue</a:t>
            </a:r>
            <a:r>
              <a:rPr lang="en-US" sz="2600" dirty="0"/>
              <a:t>() returns, many times each element occur in RDD.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9728C-E429-4550-8143-7A5A4236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562273" cy="1524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3BE81-BE89-4279-849D-CC086D3A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  <a:r>
              <a:rPr lang="en-US" sz="2600" dirty="0"/>
              <a:t> – The reduce() function takes the two elements as input from the RDD and then produces the output of the same type as that of the input elements.</a:t>
            </a:r>
          </a:p>
          <a:p>
            <a:pPr>
              <a:spcBef>
                <a:spcPts val="400"/>
              </a:spcBef>
            </a:pPr>
            <a:r>
              <a:rPr lang="en-US" sz="2600" dirty="0"/>
              <a:t>The simple forms of such function are an addition.</a:t>
            </a:r>
          </a:p>
          <a:p>
            <a:pPr>
              <a:spcBef>
                <a:spcPts val="400"/>
              </a:spcBef>
            </a:pPr>
            <a:r>
              <a:rPr lang="en-US" sz="2600" dirty="0"/>
              <a:t>We can add the elements of RDD, count the number of words.</a:t>
            </a:r>
          </a:p>
          <a:p>
            <a:pPr>
              <a:spcBef>
                <a:spcPts val="400"/>
              </a:spcBef>
            </a:pPr>
            <a:r>
              <a:rPr lang="en-US" sz="2600" dirty="0"/>
              <a:t>It accepts commutative and associative operations as an argument.</a:t>
            </a:r>
          </a:p>
          <a:p>
            <a:pPr>
              <a:spcBef>
                <a:spcPts val="4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0F8C5-B1F6-4F93-9D5A-337D5782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387722"/>
            <a:ext cx="6276975" cy="10953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A26B7-1FD1-414E-9704-7B61D56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49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fold()</a:t>
            </a:r>
            <a:r>
              <a:rPr lang="en-US" sz="2600" dirty="0"/>
              <a:t> – The signature of the fold() is like reduce().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Besides, it takes “zero value” as input, which is used for the initial call on each partition.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But, the condition with zero value is that it should be the </a:t>
            </a:r>
            <a:r>
              <a:rPr lang="en-US" sz="2600" i="1" dirty="0">
                <a:solidFill>
                  <a:srgbClr val="0D17D5"/>
                </a:solidFill>
              </a:rPr>
              <a:t>identity element</a:t>
            </a:r>
            <a:r>
              <a:rPr lang="en-US" sz="2600" dirty="0"/>
              <a:t> of that operation.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The key difference between fold() and reduce() is that, reduce() throws an exception for empty collection, but fold() is defined for empty collection.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 </a:t>
            </a:r>
            <a:r>
              <a:rPr lang="en-US" sz="2600" i="1" dirty="0">
                <a:solidFill>
                  <a:srgbClr val="0D17D5"/>
                </a:solidFill>
              </a:rPr>
              <a:t>zero</a:t>
            </a:r>
            <a:r>
              <a:rPr lang="en-US" sz="2600" dirty="0"/>
              <a:t> is an identity for addition; </a:t>
            </a:r>
            <a:r>
              <a:rPr lang="en-US" sz="2600" i="1" dirty="0">
                <a:solidFill>
                  <a:srgbClr val="0D17D5"/>
                </a:solidFill>
              </a:rPr>
              <a:t>one</a:t>
            </a:r>
            <a:r>
              <a:rPr lang="en-US" sz="2600" dirty="0"/>
              <a:t> is identity element for multiplication.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The return type of fold() is same as that of the element of RDD we are operating on.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1D4C4-52C2-4195-9318-30ED3096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92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600" dirty="0"/>
              <a:t>Consider the example of </a:t>
            </a:r>
            <a:r>
              <a:rPr lang="en-US" sz="2400" dirty="0">
                <a:latin typeface="Consolas" panose="020B0609020204030204" pitchFamily="49" charset="0"/>
              </a:rPr>
              <a:t>fold()</a:t>
            </a:r>
            <a:r>
              <a:rPr lang="en-US" sz="2600" dirty="0"/>
              <a:t>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BEEC8-1D1D-4ED8-9334-01AB237C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7" y="2133600"/>
            <a:ext cx="7915337" cy="17526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0D6DE-9912-4C17-B0EC-F98FC3F4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0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FA9FB9-596A-4DCD-B787-1739DFAE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87647"/>
            <a:ext cx="7096125" cy="16954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aggregate()</a:t>
            </a:r>
            <a:r>
              <a:rPr lang="en-US" sz="2600" dirty="0"/>
              <a:t> – The aggregate() takes </a:t>
            </a:r>
            <a:r>
              <a:rPr lang="en-US" sz="2600" i="1" dirty="0">
                <a:solidFill>
                  <a:srgbClr val="0D17D5"/>
                </a:solidFill>
              </a:rPr>
              <a:t>two functions</a:t>
            </a:r>
            <a:r>
              <a:rPr lang="en-US" sz="2600" dirty="0"/>
              <a:t> to get the final result.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Through one function we combine the element from our RDD with the accumulator, and the second, to combine the accumulator.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Hence, in aggregate, we supply the initial zero value of the type which we want to return.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For example,</a:t>
            </a:r>
            <a:endParaRPr lang="en-US" sz="26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4075C-8AB3-43F5-B374-C283FB4B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77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foreach()</a:t>
            </a:r>
            <a:r>
              <a:rPr lang="en-US" sz="2600" dirty="0"/>
              <a:t> – When we have a situation where we want to apply operation on each element of RDD, but it should not return value to the driver.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In this case, foreach() function is useful.</a:t>
            </a:r>
          </a:p>
          <a:p>
            <a:pPr>
              <a:spcBef>
                <a:spcPts val="500"/>
              </a:spcBef>
            </a:pPr>
            <a:r>
              <a:rPr lang="en-US" sz="2600" dirty="0"/>
              <a:t>For example, writing data into a file.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C7C3E-745A-4E68-B166-237B826A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6026"/>
            <a:ext cx="7058025" cy="260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035" y="4072425"/>
            <a:ext cx="2667000" cy="20116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95800" y="4272598"/>
            <a:ext cx="1532234" cy="519590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81400" y="5315983"/>
            <a:ext cx="2446634" cy="719680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3CF8C3-A28E-4347-AC96-2A7581FE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90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9078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RDD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47202"/>
            <a:ext cx="1905000" cy="257050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9889A-7EAD-486A-B7D9-42209D54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0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RDD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Resilient Distributed Dataset (RDD)</a:t>
            </a:r>
            <a:r>
              <a:rPr lang="en-US" dirty="0"/>
              <a:t> is Spark’s core abstraction for working with data.</a:t>
            </a:r>
          </a:p>
          <a:p>
            <a:r>
              <a:rPr lang="en-US" dirty="0"/>
              <a:t>An RDD is simply an immutable distributed collection of elements.</a:t>
            </a:r>
          </a:p>
          <a:p>
            <a:r>
              <a:rPr lang="en-US" dirty="0"/>
              <a:t>In Spark all work is expressed as either creating new RDDs, transforming existing RDDs, or calling operations on RDDs to compute a result.</a:t>
            </a:r>
          </a:p>
          <a:p>
            <a:r>
              <a:rPr lang="en-US" dirty="0"/>
              <a:t>Each RDD is split into </a:t>
            </a:r>
            <a:r>
              <a:rPr lang="en-US" i="1" dirty="0">
                <a:solidFill>
                  <a:srgbClr val="0D17D5"/>
                </a:solidFill>
              </a:rPr>
              <a:t>multiple partitions</a:t>
            </a:r>
            <a:r>
              <a:rPr lang="en-US" dirty="0"/>
              <a:t>, which may be computed on different nodes of the cluster.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0943F-67E3-45A8-846A-9B08241E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/>
              <a:t>Study Guide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338138" indent="0">
              <a:buNone/>
            </a:pPr>
            <a:r>
              <a:rPr lang="en-US" sz="2400" dirty="0"/>
              <a:t>Holden </a:t>
            </a:r>
            <a:r>
              <a:rPr lang="en-US" sz="2400" dirty="0" err="1"/>
              <a:t>Karau</a:t>
            </a:r>
            <a:r>
              <a:rPr lang="en-US" sz="2400" dirty="0"/>
              <a:t>, et al. (2015). </a:t>
            </a:r>
            <a:r>
              <a:rPr lang="en-US" sz="2400" b="1" i="1" dirty="0">
                <a:solidFill>
                  <a:srgbClr val="0D17D5"/>
                </a:solidFill>
                <a:ea typeface="新細明體" pitchFamily="18" charset="-120"/>
              </a:rPr>
              <a:t>Learning Spark</a:t>
            </a:r>
            <a:r>
              <a:rPr lang="en-US" sz="2400" dirty="0"/>
              <a:t>, O’Reilly.</a:t>
            </a:r>
            <a:endParaRPr lang="en-US" altLang="zh-HK" sz="2400" dirty="0">
              <a:ea typeface="新細明體" pitchFamily="18" charset="-120"/>
            </a:endParaRPr>
          </a:p>
          <a:p>
            <a:pPr marL="338138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3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RDD Programming Guide</a:t>
            </a:r>
          </a:p>
          <a:p>
            <a:pPr marL="338138" lvl="1" indent="0">
              <a:buNone/>
            </a:pPr>
            <a:r>
              <a:rPr lang="en-US" altLang="zh-HK" sz="2400" dirty="0">
                <a:hlinkClick r:id="rId2"/>
              </a:rPr>
              <a:t>https://spark.apache.org/docs/latest/rdd-programming-guide.html</a:t>
            </a:r>
            <a:endParaRPr lang="en-US" altLang="zh-HK" sz="2400" dirty="0"/>
          </a:p>
          <a:p>
            <a:pPr marL="338138" lvl="1" indent="0"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altLang="zh-HK" dirty="0"/>
              <a:t>PySpark API</a:t>
            </a:r>
          </a:p>
          <a:p>
            <a:pPr marL="338138" lvl="1" indent="0">
              <a:buNone/>
            </a:pPr>
            <a:r>
              <a:rPr lang="en-US" sz="2400" dirty="0">
                <a:hlinkClick r:id="rId3"/>
              </a:rPr>
              <a:t>http://spark.apache.org/docs/2.4.3/api/python/pyspark.html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C8DC3-F6FC-45C1-9BFA-4F4339CD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RDD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RDDs can contain any type of Python, Java, or Scala objects, including user-defined classes.</a:t>
            </a:r>
          </a:p>
          <a:p>
            <a:r>
              <a:rPr lang="en-US" dirty="0"/>
              <a:t>Users create RDDs in two ways:</a:t>
            </a:r>
          </a:p>
          <a:p>
            <a:pPr lvl="1"/>
            <a:r>
              <a:rPr lang="en-US" dirty="0"/>
              <a:t>By loading an external dataset; or</a:t>
            </a:r>
          </a:p>
          <a:p>
            <a:pPr lvl="1"/>
            <a:r>
              <a:rPr lang="en-US" dirty="0"/>
              <a:t>By distributing a collection of objects in their driver program (</a:t>
            </a:r>
            <a:r>
              <a:rPr lang="en-US" i="1" dirty="0">
                <a:solidFill>
                  <a:srgbClr val="C00000"/>
                </a:solidFill>
              </a:rPr>
              <a:t>parallelized collections</a:t>
            </a:r>
            <a:r>
              <a:rPr lang="en-US" dirty="0"/>
              <a:t>).</a:t>
            </a:r>
          </a:p>
          <a:p>
            <a:r>
              <a:rPr lang="en-US" dirty="0"/>
              <a:t>Once created, RDDs offer two types of operations: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Actions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1CD8-3D3E-498F-8B4C-64186FD3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RDD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Transformations</a:t>
            </a:r>
            <a:r>
              <a:rPr lang="en-US" dirty="0"/>
              <a:t> construct a new RDD from a previous one.</a:t>
            </a:r>
          </a:p>
          <a:p>
            <a:r>
              <a:rPr lang="en-US" dirty="0"/>
              <a:t>For example, one common transformation is </a:t>
            </a:r>
            <a:r>
              <a:rPr lang="en-US" i="1" dirty="0">
                <a:solidFill>
                  <a:srgbClr val="0D17D5"/>
                </a:solidFill>
              </a:rPr>
              <a:t>filtering data</a:t>
            </a:r>
            <a:r>
              <a:rPr lang="en-US" dirty="0"/>
              <a:t> that matches a condition.</a:t>
            </a:r>
          </a:p>
          <a:p>
            <a:r>
              <a:rPr lang="en-US" i="1" dirty="0">
                <a:solidFill>
                  <a:srgbClr val="C00000"/>
                </a:solidFill>
              </a:rPr>
              <a:t>Actions</a:t>
            </a:r>
            <a:r>
              <a:rPr lang="en-US" dirty="0"/>
              <a:t>, on the other hand, compute a result based on an RDD, and either return it to the driver program or save it to an external storage system.</a:t>
            </a:r>
          </a:p>
          <a:p>
            <a:r>
              <a:rPr lang="en-US" dirty="0"/>
              <a:t>One example of an action is 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first()</a:t>
            </a:r>
            <a:r>
              <a:rPr lang="en-US" dirty="0"/>
              <a:t>, which returns the first element in an RDD.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84121-4559-4E92-836E-9E1C5BA9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7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RDD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is built on top of Spark’s</a:t>
            </a:r>
            <a:r>
              <a:rPr lang="zh-TW" altLang="en-US" dirty="0"/>
              <a:t> 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API.</a:t>
            </a:r>
          </a:p>
          <a:p>
            <a:r>
              <a:rPr lang="en-US" dirty="0"/>
              <a:t>Data is processed in Python and cached/shuffled in the JVM.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89E2C-8446-4983-83EF-8BD5526B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898776"/>
            <a:ext cx="4610100" cy="34575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93B04-2D48-4A95-A00B-8B2B2BA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Parallelized Collections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Parallelized collections</a:t>
            </a:r>
            <a:r>
              <a:rPr lang="en-US" dirty="0"/>
              <a:t> are created by calling SparkContext’s </a:t>
            </a:r>
            <a:r>
              <a:rPr lang="en-US" sz="2400" dirty="0">
                <a:solidFill>
                  <a:srgbClr val="0D17D5"/>
                </a:solidFill>
                <a:latin typeface="Consolas" panose="020B0609020204030204" pitchFamily="49" charset="0"/>
              </a:rPr>
              <a:t>parallelize</a:t>
            </a:r>
            <a:r>
              <a:rPr lang="en-US" dirty="0"/>
              <a:t> method on an existing iterable or collection in your driver program.</a:t>
            </a:r>
          </a:p>
          <a:p>
            <a:r>
              <a:rPr lang="en-US" dirty="0"/>
              <a:t>The elements of the collection are copied to form a distributed dataset that can be operated on </a:t>
            </a:r>
            <a:r>
              <a:rPr lang="en-US" i="1" dirty="0">
                <a:solidFill>
                  <a:srgbClr val="0D17D5"/>
                </a:solidFill>
              </a:rPr>
              <a:t>in parallel</a:t>
            </a:r>
            <a:r>
              <a:rPr lang="en-US" dirty="0"/>
              <a:t>.</a:t>
            </a:r>
          </a:p>
          <a:p>
            <a:r>
              <a:rPr lang="en-US" dirty="0"/>
              <a:t>For example, here is how to create a parallelized collection holding the numbers 1 to 5:</a:t>
            </a:r>
          </a:p>
          <a:p>
            <a:pPr marL="914400" indent="0">
              <a:buNone/>
            </a:pPr>
            <a:r>
              <a:rPr lang="en-US" sz="2200" dirty="0">
                <a:solidFill>
                  <a:srgbClr val="0D17D5"/>
                </a:solidFill>
                <a:latin typeface="Consolas" panose="020B0609020204030204" pitchFamily="49" charset="0"/>
              </a:rPr>
              <a:t>data = [1, 2, 3, 4, 5]</a:t>
            </a:r>
          </a:p>
          <a:p>
            <a:pPr marL="914400" indent="0">
              <a:buNone/>
            </a:pPr>
            <a:r>
              <a:rPr lang="en-US" sz="2200" dirty="0" err="1">
                <a:solidFill>
                  <a:srgbClr val="0D17D5"/>
                </a:solidFill>
                <a:latin typeface="Consolas" panose="020B0609020204030204" pitchFamily="49" charset="0"/>
              </a:rPr>
              <a:t>distData</a:t>
            </a:r>
            <a:r>
              <a:rPr lang="en-US" sz="2200" dirty="0">
                <a:solidFill>
                  <a:srgbClr val="0D17D5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D17D5"/>
                </a:solidFill>
                <a:latin typeface="Consolas" panose="020B0609020204030204" pitchFamily="49" charset="0"/>
              </a:rPr>
              <a:t>sc.parallelize</a:t>
            </a:r>
            <a:r>
              <a:rPr lang="en-US" sz="2200" dirty="0">
                <a:solidFill>
                  <a:srgbClr val="0D17D5"/>
                </a:solidFill>
                <a:latin typeface="Consolas" panose="020B0609020204030204" pitchFamily="49" charset="0"/>
              </a:rPr>
              <a:t>(data)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9455D-2DCB-4DB0-BCAB-26BDED49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7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Parallelized Collections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created, the distributed dataset (</a:t>
            </a:r>
            <a:r>
              <a:rPr lang="en-US" sz="2400" dirty="0" err="1">
                <a:solidFill>
                  <a:srgbClr val="0D17D5"/>
                </a:solidFill>
                <a:latin typeface="Consolas" panose="020B0609020204030204" pitchFamily="49" charset="0"/>
              </a:rPr>
              <a:t>distData</a:t>
            </a:r>
            <a:r>
              <a:rPr lang="en-US" dirty="0"/>
              <a:t>) can be operated on in parallel.</a:t>
            </a:r>
          </a:p>
          <a:p>
            <a:r>
              <a:rPr lang="en-US" dirty="0"/>
              <a:t>For example, we can call</a:t>
            </a:r>
          </a:p>
          <a:p>
            <a:pPr marL="914400" indent="0">
              <a:buNone/>
            </a:pPr>
            <a:r>
              <a:rPr lang="en-US" sz="2200" dirty="0" err="1">
                <a:solidFill>
                  <a:srgbClr val="0D17D5"/>
                </a:solidFill>
                <a:latin typeface="Consolas" panose="020B0609020204030204" pitchFamily="49" charset="0"/>
              </a:rPr>
              <a:t>distData.reduce</a:t>
            </a:r>
            <a:r>
              <a:rPr lang="en-US" sz="2200" dirty="0">
                <a:solidFill>
                  <a:srgbClr val="0D17D5"/>
                </a:solidFill>
                <a:latin typeface="Consolas" panose="020B0609020204030204" pitchFamily="49" charset="0"/>
              </a:rPr>
              <a:t>(lambda a, b: a + b)</a:t>
            </a:r>
          </a:p>
          <a:p>
            <a:pPr indent="0">
              <a:buNone/>
            </a:pPr>
            <a:r>
              <a:rPr lang="en-US" dirty="0"/>
              <a:t>to add up the elements of the list.</a:t>
            </a:r>
          </a:p>
          <a:p>
            <a:r>
              <a:rPr lang="en-US" dirty="0"/>
              <a:t>One important parameter for parallel collections is the </a:t>
            </a:r>
            <a:r>
              <a:rPr lang="en-US" i="1" dirty="0">
                <a:solidFill>
                  <a:srgbClr val="0D17D5"/>
                </a:solidFill>
              </a:rPr>
              <a:t>number of partitions</a:t>
            </a:r>
            <a:r>
              <a:rPr lang="en-US" dirty="0"/>
              <a:t> to cut the dataset into</a:t>
            </a:r>
          </a:p>
          <a:p>
            <a:r>
              <a:rPr lang="en-US" dirty="0"/>
              <a:t>Spark will run one task for each partition of the cluster.</a:t>
            </a:r>
          </a:p>
          <a:p>
            <a:r>
              <a:rPr lang="en-US" dirty="0"/>
              <a:t>Typically you want 2-4 partitions for each CPU in your cluster.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13 - RDD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E4BDE-48D2-46DB-8A33-7E45654C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1684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2764</TotalTime>
  <Words>2554</Words>
  <Application>Microsoft Office PowerPoint</Application>
  <PresentationFormat>On-screen Show (4:3)</PresentationFormat>
  <Paragraphs>317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新細明體</vt:lpstr>
      <vt:lpstr>Arial</vt:lpstr>
      <vt:lpstr>Calibri</vt:lpstr>
      <vt:lpstr>Consolas</vt:lpstr>
      <vt:lpstr>Webdings</vt:lpstr>
      <vt:lpstr>Data Science Template</vt:lpstr>
      <vt:lpstr>Lecture 13 RDD Programming</vt:lpstr>
      <vt:lpstr>Lessons Intended Learning Outcomes</vt:lpstr>
      <vt:lpstr>Overview of RDD</vt:lpstr>
      <vt:lpstr>Overview of RDD</vt:lpstr>
      <vt:lpstr>Overview of RDD (cont.)</vt:lpstr>
      <vt:lpstr>Overview of RDD (cont.)</vt:lpstr>
      <vt:lpstr>Overview of RDD (cont.)</vt:lpstr>
      <vt:lpstr>Parallelized Collections</vt:lpstr>
      <vt:lpstr>Parallelized Collections (cont.)</vt:lpstr>
      <vt:lpstr>Parallelized Collections (cont.)</vt:lpstr>
      <vt:lpstr>Creating RDDs</vt:lpstr>
      <vt:lpstr>Creating RDDs</vt:lpstr>
      <vt:lpstr>Creating RDDs (cont.)</vt:lpstr>
      <vt:lpstr>RDD Operations</vt:lpstr>
      <vt:lpstr>Basic RDDs</vt:lpstr>
      <vt:lpstr>Basic RDDs (cont.)</vt:lpstr>
      <vt:lpstr>Basic RDDs (cont.)</vt:lpstr>
      <vt:lpstr>Transformations</vt:lpstr>
      <vt:lpstr>Transformations (cont.)</vt:lpstr>
      <vt:lpstr>Transformations (cont.)</vt:lpstr>
      <vt:lpstr>Transformations (cont.)</vt:lpstr>
      <vt:lpstr>Transformations (cont.)</vt:lpstr>
      <vt:lpstr>Transformations (cont.)</vt:lpstr>
      <vt:lpstr>Transformations (cont.)</vt:lpstr>
      <vt:lpstr>Transformations (cont.)</vt:lpstr>
      <vt:lpstr>Transformations (cont.)</vt:lpstr>
      <vt:lpstr>Transformations (cont.)</vt:lpstr>
      <vt:lpstr>Actions</vt:lpstr>
      <vt:lpstr>Actions (cont.)</vt:lpstr>
      <vt:lpstr>Actions (cont.)</vt:lpstr>
      <vt:lpstr>Actions (cont.)</vt:lpstr>
      <vt:lpstr>Actions (cont.)</vt:lpstr>
      <vt:lpstr>Actions (cont.)</vt:lpstr>
      <vt:lpstr>Actions (cont.)</vt:lpstr>
      <vt:lpstr>Actions (cont.)</vt:lpstr>
      <vt:lpstr>Actions (cont.)</vt:lpstr>
      <vt:lpstr>Actions (cont.)</vt:lpstr>
      <vt:lpstr>Actions (cont.)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312</cp:revision>
  <cp:lastPrinted>2018-05-03T09:34:57Z</cp:lastPrinted>
  <dcterms:created xsi:type="dcterms:W3CDTF">2012-06-26T01:15:45Z</dcterms:created>
  <dcterms:modified xsi:type="dcterms:W3CDTF">2019-06-20T06:20:37Z</dcterms:modified>
</cp:coreProperties>
</file>