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1" r:id="rId1"/>
  </p:sldMasterIdLst>
  <p:notesMasterIdLst>
    <p:notesMasterId r:id="rId34"/>
  </p:notesMasterIdLst>
  <p:sldIdLst>
    <p:sldId id="355" r:id="rId2"/>
    <p:sldId id="315" r:id="rId3"/>
    <p:sldId id="358" r:id="rId4"/>
    <p:sldId id="359" r:id="rId5"/>
    <p:sldId id="366" r:id="rId6"/>
    <p:sldId id="361" r:id="rId7"/>
    <p:sldId id="330" r:id="rId8"/>
    <p:sldId id="367" r:id="rId9"/>
    <p:sldId id="368" r:id="rId10"/>
    <p:sldId id="362" r:id="rId11"/>
    <p:sldId id="363" r:id="rId12"/>
    <p:sldId id="370" r:id="rId13"/>
    <p:sldId id="369" r:id="rId14"/>
    <p:sldId id="372" r:id="rId15"/>
    <p:sldId id="381" r:id="rId16"/>
    <p:sldId id="373" r:id="rId17"/>
    <p:sldId id="374" r:id="rId18"/>
    <p:sldId id="375" r:id="rId19"/>
    <p:sldId id="371" r:id="rId20"/>
    <p:sldId id="376" r:id="rId21"/>
    <p:sldId id="377" r:id="rId22"/>
    <p:sldId id="378" r:id="rId23"/>
    <p:sldId id="379" r:id="rId24"/>
    <p:sldId id="380" r:id="rId25"/>
    <p:sldId id="364" r:id="rId26"/>
    <p:sldId id="365" r:id="rId27"/>
    <p:sldId id="383" r:id="rId28"/>
    <p:sldId id="384" r:id="rId29"/>
    <p:sldId id="385" r:id="rId30"/>
    <p:sldId id="386" r:id="rId31"/>
    <p:sldId id="357" r:id="rId32"/>
    <p:sldId id="309" r:id="rId3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7D5"/>
    <a:srgbClr val="250DB3"/>
    <a:srgbClr val="009900"/>
    <a:srgbClr val="FFFFCC"/>
    <a:srgbClr val="0B5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1" autoAdjust="0"/>
    <p:restoredTop sz="94624" autoAdjust="0"/>
  </p:normalViewPr>
  <p:slideViewPr>
    <p:cSldViewPr>
      <p:cViewPr varScale="1">
        <p:scale>
          <a:sx n="75" d="100"/>
          <a:sy n="75" d="100"/>
        </p:scale>
        <p:origin x="88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5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1B107-64FD-4351-85AF-CE024DBF6E2E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0951-A9E5-4584-9876-526002D576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64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02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7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4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0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21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81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44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35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36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1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3836214"/>
            <a:ext cx="8246070" cy="1628852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00B0F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465067"/>
            <a:ext cx="8246070" cy="814428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Working with Key/Value Pairs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F58ED-AABB-44CE-A03B-847F54CA09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"/>
            <a:ext cx="2143214" cy="8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5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8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87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52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3"/>
            <a:ext cx="8246070" cy="985720"/>
          </a:xfrm>
        </p:spPr>
        <p:txBody>
          <a:bodyPr>
            <a:normAutofit/>
          </a:bodyPr>
          <a:lstStyle>
            <a:lvl1pPr algn="r">
              <a:defRPr sz="40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0147"/>
            <a:ext cx="8246070" cy="447934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2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578507"/>
            <a:ext cx="6413610" cy="1097893"/>
          </a:xfrm>
        </p:spPr>
        <p:txBody>
          <a:bodyPr>
            <a:noAutofit/>
          </a:bodyPr>
          <a:lstStyle>
            <a:lvl1pPr algn="l">
              <a:defRPr sz="44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905000"/>
            <a:ext cx="6413610" cy="437449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Working with Key/Value Pairs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98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4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9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4"/>
            <a:ext cx="8246071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03753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9114"/>
            <a:ext cx="4040188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003753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579114"/>
            <a:ext cx="4041775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Working with Key/Value Pairs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8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7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8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Lecture 14 - Working with Key/Value Pairs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23193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2.4.3/api/python/pyspark.html" TargetMode="External"/><Relationship Id="rId2" Type="http://schemas.openxmlformats.org/officeDocument/2006/relationships/hyperlink" Target="https://spark.apache.org/docs/latest/rdd-programming-guid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836214"/>
            <a:ext cx="8093365" cy="162885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Lecture 14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Working with Key/Value Pairs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8965" y="5410200"/>
            <a:ext cx="8093365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FE920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>
                <a:solidFill>
                  <a:srgbClr val="7030A0"/>
                </a:solidFill>
              </a:rPr>
              <a:t>Dr. Johnny Cheng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AAA8FF-4F89-40D8-B7F6-301677E67D60}"/>
              </a:ext>
            </a:extLst>
          </p:cNvPr>
          <p:cNvSpPr/>
          <p:nvPr/>
        </p:nvSpPr>
        <p:spPr>
          <a:xfrm>
            <a:off x="0" y="2209800"/>
            <a:ext cx="9144000" cy="17526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C5E3C03-85FB-4601-ABC7-5052C3BD4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966" y="2362200"/>
            <a:ext cx="8093365" cy="16002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ITP4869 </a:t>
            </a:r>
            <a:br>
              <a:rPr lang="en-US" b="1" i="1" dirty="0">
                <a:solidFill>
                  <a:srgbClr val="7030A0"/>
                </a:solidFill>
              </a:rPr>
            </a:br>
            <a:r>
              <a:rPr lang="en-US" b="1" i="1" dirty="0">
                <a:solidFill>
                  <a:srgbClr val="7030A0"/>
                </a:solidFill>
              </a:rPr>
              <a:t>Analysis with Programming Tools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(AY 2018/19)</a:t>
            </a:r>
          </a:p>
        </p:txBody>
      </p:sp>
    </p:spTree>
    <p:extLst>
      <p:ext uri="{BB962C8B-B14F-4D97-AF65-F5344CB8AC3E}">
        <p14:creationId xmlns:p14="http://schemas.microsoft.com/office/powerpoint/2010/main" val="194530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78507"/>
            <a:ext cx="6180131" cy="4298293"/>
          </a:xfrm>
        </p:spPr>
        <p:txBody>
          <a:bodyPr/>
          <a:lstStyle/>
          <a:p>
            <a:r>
              <a:rPr lang="en-US" dirty="0"/>
              <a:t>Transformations on Pair RDDs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Working with Key/Value Pairs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88654-34A3-4578-903B-ECE9D64F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5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 on Pair RDDs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524000"/>
            <a:ext cx="824607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>
                <a:solidFill>
                  <a:srgbClr val="0D17D5"/>
                </a:solidFill>
              </a:rPr>
              <a:t>Pair RDDs</a:t>
            </a:r>
            <a:r>
              <a:rPr lang="en-US" dirty="0"/>
              <a:t> are allowed to use all the transformations available to standard RDDs.</a:t>
            </a:r>
          </a:p>
          <a:p>
            <a:r>
              <a:rPr lang="en-US" dirty="0"/>
              <a:t>Since pair RDDs contain tuples, we need to pass functions that </a:t>
            </a:r>
            <a:r>
              <a:rPr lang="en-US" i="1" dirty="0">
                <a:solidFill>
                  <a:srgbClr val="0D17D5"/>
                </a:solidFill>
              </a:rPr>
              <a:t>operate on tuples</a:t>
            </a:r>
            <a:r>
              <a:rPr lang="en-US" dirty="0"/>
              <a:t> rather than on individual elements.</a:t>
            </a:r>
          </a:p>
          <a:p>
            <a:r>
              <a:rPr lang="en-US" dirty="0"/>
              <a:t>Let’s look at some </a:t>
            </a:r>
            <a:r>
              <a:rPr lang="en-US" i="1" dirty="0">
                <a:solidFill>
                  <a:srgbClr val="0D17D5"/>
                </a:solidFill>
              </a:rPr>
              <a:t>transformations on one pair RDD</a:t>
            </a:r>
            <a:r>
              <a:rPr lang="en-US" dirty="0"/>
              <a:t>.</a:t>
            </a:r>
          </a:p>
          <a:p>
            <a:r>
              <a:rPr lang="en-US" dirty="0"/>
              <a:t>Suppose we are given the following pair RDD:</a:t>
            </a:r>
          </a:p>
          <a:p>
            <a:pPr marL="631825" indent="0">
              <a:buNone/>
            </a:pP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random import 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randrange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randint</a:t>
            </a:r>
            <a:endParaRPr lang="en-US" sz="2000" dirty="0">
              <a:solidFill>
                <a:srgbClr val="0D17D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31825" indent="0">
              <a:buNone/>
            </a:pP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languages = ['python', 'r', '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'java', '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631825" indent="0">
              <a:buNone/>
            </a:pP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langList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[languages[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randrange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(0,len(languages))] for n in range(20)]</a:t>
            </a:r>
          </a:p>
          <a:p>
            <a:pPr marL="631825" indent="0">
              <a:buNone/>
            </a:pP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values = [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randint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(1,10) for n in range(20)]</a:t>
            </a:r>
          </a:p>
          <a:p>
            <a:pPr marL="631825" indent="0">
              <a:buNone/>
            </a:pP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sc.parallelize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([(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k,v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for 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k,v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zip(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langList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values)])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6B8E0-2F10-4ADF-BBDA-FD098EFF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3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 on Pair RDDs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5" y="1641728"/>
            <a:ext cx="8246070" cy="4730497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– Combine values on a dataset (K, V) with the same key.</a:t>
            </a:r>
          </a:p>
          <a:p>
            <a:r>
              <a:rPr lang="en-US" dirty="0"/>
              <a:t>For example,</a:t>
            </a:r>
            <a:endParaRPr lang="en-US" sz="20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107088"/>
            <a:ext cx="5838825" cy="1095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168" y="2219325"/>
            <a:ext cx="1609725" cy="41529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1" name="Cloud Callout 10"/>
          <p:cNvSpPr/>
          <p:nvPr/>
        </p:nvSpPr>
        <p:spPr>
          <a:xfrm>
            <a:off x="4625622" y="4953000"/>
            <a:ext cx="1981200" cy="990600"/>
          </a:xfrm>
          <a:prstGeom prst="cloudCallout">
            <a:avLst>
              <a:gd name="adj1" fmla="val 57490"/>
              <a:gd name="adj2" fmla="val -94083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 of RDD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838201" y="4539358"/>
            <a:ext cx="3352799" cy="1404241"/>
          </a:xfrm>
          <a:prstGeom prst="cloudCallout">
            <a:avLst>
              <a:gd name="adj1" fmla="val 31642"/>
              <a:gd name="adj2" fmla="val -88805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 by summing the values with the same key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30F0A-8085-4BB7-B9AD-94A493FA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0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 on Pair RDDs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0"/>
            <a:ext cx="8246070" cy="4806697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– Combine values with the same key.</a:t>
            </a:r>
          </a:p>
          <a:p>
            <a:r>
              <a:rPr lang="en-US" dirty="0"/>
              <a:t>For example,</a:t>
            </a:r>
            <a:endParaRPr lang="en-US" sz="20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793668"/>
            <a:ext cx="7696200" cy="259118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9FA4B-D353-4231-A7B6-C08C339C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76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98" y="2819400"/>
            <a:ext cx="6153003" cy="366369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 on Pair RDDs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524000"/>
            <a:ext cx="8246070" cy="4959097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combineByKey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r>
              <a:rPr lang="en-US" dirty="0"/>
              <a:t> – Combine values with the same key using a different result type.</a:t>
            </a:r>
          </a:p>
          <a:p>
            <a:pPr>
              <a:spcBef>
                <a:spcPts val="400"/>
              </a:spcBef>
            </a:pPr>
            <a:r>
              <a:rPr lang="en-US" dirty="0"/>
              <a:t>For example,</a:t>
            </a:r>
            <a:endParaRPr lang="en-US" sz="20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2B793-937F-4F6E-9B78-EE9B1114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8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 on Pair RDDs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524000"/>
            <a:ext cx="8246070" cy="4959097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Another example of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combineByKey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</a:t>
            </a:r>
            <a:endParaRPr lang="en-US" sz="20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87282"/>
            <a:ext cx="7620000" cy="425302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C7C19-766B-4575-952A-586345E9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3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22017"/>
            <a:ext cx="7467600" cy="340326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 on Pair RDDs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524000"/>
            <a:ext cx="8246070" cy="4959097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mapValues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– Apply a function to each value of a pair RDD without changing the key.</a:t>
            </a:r>
          </a:p>
          <a:p>
            <a:pPr>
              <a:spcBef>
                <a:spcPts val="400"/>
              </a:spcBef>
            </a:pPr>
            <a:r>
              <a:rPr lang="en-US" dirty="0"/>
              <a:t>For example,</a:t>
            </a:r>
            <a:endParaRPr lang="en-US" sz="20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A78BF-0B32-44E9-989D-0A5A6D7F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36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631" y="3742126"/>
            <a:ext cx="6053138" cy="276574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 on Pair RDDs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524000"/>
            <a:ext cx="8246070" cy="4959097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flatMapValues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– Apply a function that </a:t>
            </a:r>
            <a:r>
              <a:rPr lang="en-US" i="1" dirty="0">
                <a:solidFill>
                  <a:srgbClr val="0D17D5"/>
                </a:solidFill>
              </a:rPr>
              <a:t>returns an iterator</a:t>
            </a:r>
            <a:r>
              <a:rPr lang="en-US" dirty="0"/>
              <a:t> to each value of a pair RDD, and for each element returned, produce a key/value entry with the old key.</a:t>
            </a:r>
          </a:p>
          <a:p>
            <a:pPr>
              <a:spcBef>
                <a:spcPts val="400"/>
              </a:spcBef>
            </a:pPr>
            <a:r>
              <a:rPr lang="en-US" dirty="0"/>
              <a:t>For example,</a:t>
            </a:r>
            <a:endParaRPr lang="en-US" sz="20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5638800" y="4726588"/>
            <a:ext cx="1981200" cy="990600"/>
          </a:xfrm>
          <a:prstGeom prst="cloudCallout">
            <a:avLst>
              <a:gd name="adj1" fmla="val -58749"/>
              <a:gd name="adj2" fmla="val -106619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an iterator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2A55C-AE5B-4BAA-8965-3CB1854E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90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 on Pair RDDs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0"/>
            <a:ext cx="8246070" cy="4882897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keys()</a:t>
            </a:r>
            <a:r>
              <a:rPr lang="en-US" dirty="0"/>
              <a:t> – Return an RDD of just the keys.</a:t>
            </a:r>
          </a:p>
          <a:p>
            <a:pPr>
              <a:spcBef>
                <a:spcPts val="400"/>
              </a:spcBef>
            </a:pPr>
            <a:r>
              <a:rPr lang="en-US" dirty="0"/>
              <a:t>For example,</a:t>
            </a:r>
            <a:endParaRPr lang="en-US" sz="20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values()</a:t>
            </a:r>
            <a:r>
              <a:rPr lang="en-US" dirty="0"/>
              <a:t> – Return an RDD of just the values.</a:t>
            </a:r>
          </a:p>
          <a:p>
            <a:pPr>
              <a:spcBef>
                <a:spcPts val="400"/>
              </a:spcBef>
            </a:pPr>
            <a:r>
              <a:rPr lang="en-US" dirty="0"/>
              <a:t>For example,</a:t>
            </a:r>
            <a:endParaRPr lang="en-US" sz="20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80" y="2599579"/>
            <a:ext cx="7132320" cy="13446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16953"/>
            <a:ext cx="7116280" cy="133939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52365-EC68-46B4-8153-BEA9C365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24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 on Pair RDDs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0"/>
            <a:ext cx="8246070" cy="4730497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sortByKey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– Return an RDD sorted by the key.</a:t>
            </a:r>
          </a:p>
          <a:p>
            <a:r>
              <a:rPr lang="en-US" dirty="0"/>
              <a:t>For example,</a:t>
            </a:r>
            <a:endParaRPr lang="en-US" sz="20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734627"/>
            <a:ext cx="7315200" cy="335230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F68C5-C461-43F6-81F1-5A8A199A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9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Intended Learning Outcomes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72357"/>
            <a:ext cx="8246070" cy="471074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/>
              <a:t>On completion of this lesson, students are expected to be able to:</a:t>
            </a:r>
            <a:endParaRPr lang="zh-TW" altLang="zh-HK" dirty="0"/>
          </a:p>
          <a:p>
            <a:r>
              <a:rPr lang="en-US" altLang="zh-HK" dirty="0"/>
              <a:t>Explain the rationale behind using key/value pairs;</a:t>
            </a:r>
          </a:p>
          <a:p>
            <a:r>
              <a:rPr lang="en-US" altLang="zh-HK" dirty="0"/>
              <a:t>Create pair RDDs;</a:t>
            </a:r>
          </a:p>
          <a:p>
            <a:r>
              <a:rPr lang="en-US" altLang="zh-HK" dirty="0"/>
              <a:t>Write code using transformations and actions on pair RDDs; and</a:t>
            </a:r>
          </a:p>
          <a:p>
            <a:r>
              <a:rPr lang="en-US" altLang="zh-HK" dirty="0"/>
              <a:t>Perform data aggregation on pairs RDDs.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2AB52-86AA-49D1-85CF-2B4B1D51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27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 on Pair RDDs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524000"/>
            <a:ext cx="8246070" cy="495909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600" dirty="0"/>
              <a:t>Here are some </a:t>
            </a:r>
            <a:r>
              <a:rPr lang="en-US" sz="2600" i="1" dirty="0">
                <a:solidFill>
                  <a:srgbClr val="0D17D5"/>
                </a:solidFill>
              </a:rPr>
              <a:t>transformations on two pairs RDDs</a:t>
            </a:r>
            <a:r>
              <a:rPr lang="en-US" sz="2600" dirty="0"/>
              <a:t>.</a:t>
            </a:r>
            <a:endParaRPr lang="en-US" sz="26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subtractByKey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/>
              <a:t> – Remove elements with a key present in the other RDD.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For example,</a:t>
            </a: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312562"/>
            <a:ext cx="5903857" cy="388132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CE273-BF61-46AB-AB91-0C35DEC3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47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 on Pair RDDs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0"/>
            <a:ext cx="8246070" cy="4806697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join()</a:t>
            </a:r>
            <a:r>
              <a:rPr lang="en-US" dirty="0"/>
              <a:t> – Perform an inner join between two RDDs.</a:t>
            </a:r>
          </a:p>
          <a:p>
            <a:r>
              <a:rPr lang="en-US" dirty="0"/>
              <a:t>For example,</a:t>
            </a:r>
            <a:endParaRPr lang="en-US" sz="20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31" y="2743200"/>
            <a:ext cx="5791894" cy="26918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168" y="2219325"/>
            <a:ext cx="1609725" cy="41529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A0E3A-558D-4793-98AB-C4BD8999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5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 on Pair RDDs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0"/>
            <a:ext cx="8246070" cy="4882897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leftOuterJoin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– Perform a join between two RDDs where the key must be present in the </a:t>
            </a:r>
            <a:r>
              <a:rPr lang="en-US" i="1" dirty="0">
                <a:solidFill>
                  <a:srgbClr val="0D17D5"/>
                </a:solidFill>
              </a:rPr>
              <a:t>first RDD</a:t>
            </a:r>
            <a:r>
              <a:rPr lang="en-US" dirty="0"/>
              <a:t>.</a:t>
            </a:r>
          </a:p>
          <a:p>
            <a:r>
              <a:rPr lang="en-US" dirty="0"/>
              <a:t>For example,</a:t>
            </a:r>
            <a:endParaRPr lang="en-US" sz="20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594263"/>
            <a:ext cx="4648200" cy="376208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F764F-4F95-4412-AAC8-45DAC1BF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23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 on Pair RDDs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0"/>
            <a:ext cx="8246070" cy="4882897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rightOuterJoin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– Perform a join between two RDDs where the key must be present in the </a:t>
            </a:r>
            <a:r>
              <a:rPr lang="en-US" i="1" dirty="0">
                <a:solidFill>
                  <a:srgbClr val="0D17D5"/>
                </a:solidFill>
              </a:rPr>
              <a:t>other RDD</a:t>
            </a:r>
            <a:r>
              <a:rPr lang="en-US" dirty="0"/>
              <a:t>.</a:t>
            </a:r>
          </a:p>
          <a:p>
            <a:r>
              <a:rPr lang="en-US" dirty="0"/>
              <a:t>For example,</a:t>
            </a:r>
            <a:endParaRPr lang="en-US" sz="20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05200"/>
            <a:ext cx="6248400" cy="2664452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EF83C-37A3-4DA6-9F56-46651A64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22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 on Pair RDDs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577084"/>
            <a:ext cx="8246070" cy="4906013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cogroup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– Group data from both RDDs sharing the same key.</a:t>
            </a:r>
          </a:p>
          <a:p>
            <a:r>
              <a:rPr lang="en-US" dirty="0"/>
              <a:t>For example,</a:t>
            </a:r>
            <a:endParaRPr lang="en-US" sz="20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00" y="3008009"/>
            <a:ext cx="7902400" cy="2073402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5715000" y="3962400"/>
            <a:ext cx="3124200" cy="2209800"/>
          </a:xfrm>
          <a:prstGeom prst="cloudCallout">
            <a:avLst>
              <a:gd name="adj1" fmla="val -71388"/>
              <a:gd name="adj2" fmla="val -35428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of tuples (key, value), where </a:t>
            </a:r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list of two lists of numbers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EEAEF-F2F8-4CB8-987B-21F2F87B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32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78507"/>
            <a:ext cx="6180131" cy="4145893"/>
          </a:xfrm>
        </p:spPr>
        <p:txBody>
          <a:bodyPr/>
          <a:lstStyle/>
          <a:p>
            <a:r>
              <a:rPr lang="en-US" dirty="0"/>
              <a:t>Actions on Pair RDDs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Working with Key/Value Pairs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AFC2D-FF45-4C00-BCED-EA4068C9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41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 on Pair RDDs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1"/>
            <a:ext cx="8246070" cy="4730496"/>
          </a:xfrm>
        </p:spPr>
        <p:txBody>
          <a:bodyPr>
            <a:normAutofit/>
          </a:bodyPr>
          <a:lstStyle/>
          <a:p>
            <a:r>
              <a:rPr lang="en-US" dirty="0"/>
              <a:t>As with the transformations, all of the </a:t>
            </a:r>
            <a:r>
              <a:rPr lang="en-US" i="1" dirty="0">
                <a:solidFill>
                  <a:srgbClr val="0D17D5"/>
                </a:solidFill>
              </a:rPr>
              <a:t>traditional actions</a:t>
            </a:r>
            <a:r>
              <a:rPr lang="en-US" dirty="0"/>
              <a:t> available on the base RDD are also available on pair RDDs.</a:t>
            </a:r>
          </a:p>
          <a:p>
            <a:r>
              <a:rPr lang="en-US" dirty="0"/>
              <a:t>Some </a:t>
            </a:r>
            <a:r>
              <a:rPr lang="en-US" i="1" dirty="0">
                <a:solidFill>
                  <a:srgbClr val="0D17D5"/>
                </a:solidFill>
              </a:rPr>
              <a:t>additional actions</a:t>
            </a:r>
            <a:r>
              <a:rPr lang="en-US" dirty="0"/>
              <a:t> are available on pair RDDs to take advantage of the key/value nature of the data.</a:t>
            </a:r>
          </a:p>
          <a:p>
            <a:r>
              <a:rPr lang="en-US" dirty="0"/>
              <a:t>These are listed as follows:</a:t>
            </a:r>
          </a:p>
          <a:p>
            <a:pPr lvl="1"/>
            <a:r>
              <a:rPr lang="en-US" sz="24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countByKey</a:t>
            </a:r>
            <a:r>
              <a:rPr lang="en-US" sz="24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4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collectAsMap</a:t>
            </a:r>
            <a:r>
              <a:rPr lang="en-US" sz="24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40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lookup(key</a:t>
            </a:r>
            <a:r>
              <a:rPr lang="en-US" sz="24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DF208-F1F0-4827-8ED2-D1E36E8D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94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 on Pair RDDs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0"/>
            <a:ext cx="8246070" cy="4730497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countByKey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– Count the number of elements for each key.</a:t>
            </a:r>
          </a:p>
          <a:p>
            <a:r>
              <a:rPr lang="en-US" dirty="0"/>
              <a:t>For example,</a:t>
            </a:r>
            <a:endParaRPr lang="en-US" sz="20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3124200"/>
            <a:ext cx="7820025" cy="275272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7CB7F-B729-42B2-949E-62F005FC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59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 on Pair RDDs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0"/>
            <a:ext cx="8246070" cy="4730497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collectAsMap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– Collect the result as a map to provide easy lookup.</a:t>
            </a:r>
          </a:p>
          <a:p>
            <a:r>
              <a:rPr lang="en-US" dirty="0"/>
              <a:t>For example,</a:t>
            </a:r>
            <a:endParaRPr lang="en-US" sz="20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69" y="3237609"/>
            <a:ext cx="7839075" cy="2733675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5715000" y="4648200"/>
            <a:ext cx="2743200" cy="1524000"/>
          </a:xfrm>
          <a:prstGeom prst="cloudCallout">
            <a:avLst>
              <a:gd name="adj1" fmla="val -60277"/>
              <a:gd name="adj2" fmla="val -76169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key/value pair of the same key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CD16C-4627-458E-AB49-3EB1222A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04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 on Pair RDDs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0"/>
            <a:ext cx="8246070" cy="4730497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lookup(key)</a:t>
            </a:r>
            <a:r>
              <a:rPr lang="en-US" dirty="0"/>
              <a:t> – Return all values associated with the provided key.</a:t>
            </a:r>
          </a:p>
          <a:p>
            <a:r>
              <a:rPr lang="en-US" dirty="0"/>
              <a:t>For example,</a:t>
            </a:r>
            <a:endParaRPr lang="en-US" sz="20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98092" y="6328129"/>
            <a:ext cx="4724400" cy="365125"/>
          </a:xfrm>
        </p:spPr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" y="3240794"/>
            <a:ext cx="7752134" cy="19408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771" y="2330197"/>
            <a:ext cx="1609725" cy="41529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5C18C-8B3C-471E-BFBA-BBF89B81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4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78507"/>
            <a:ext cx="6180131" cy="3002893"/>
          </a:xfrm>
        </p:spPr>
        <p:txBody>
          <a:bodyPr/>
          <a:lstStyle/>
          <a:p>
            <a:r>
              <a:rPr lang="en-US" dirty="0"/>
              <a:t>Overview of Key/Value Pairs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Working with Key/Value Pairs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2" descr="https://cdn-images-1.medium.com/max/1600/1*nPcdyVwgcuEZiEZiRqApu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611" y="4164612"/>
            <a:ext cx="3887787" cy="219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782F1-4D35-461F-8703-FAF46642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ITP4869 (2018/19)</a:t>
            </a:r>
          </a:p>
        </p:txBody>
      </p:sp>
    </p:spTree>
    <p:extLst>
      <p:ext uri="{BB962C8B-B14F-4D97-AF65-F5344CB8AC3E}">
        <p14:creationId xmlns:p14="http://schemas.microsoft.com/office/powerpoint/2010/main" val="1220338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Aggregation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0"/>
            <a:ext cx="8246070" cy="4730497"/>
          </a:xfrm>
        </p:spPr>
        <p:txBody>
          <a:bodyPr>
            <a:normAutofit/>
          </a:bodyPr>
          <a:lstStyle/>
          <a:p>
            <a:r>
              <a:rPr lang="en-US" dirty="0"/>
              <a:t>When datasets are described in terms of </a:t>
            </a:r>
            <a:r>
              <a:rPr lang="en-US" i="1" dirty="0">
                <a:solidFill>
                  <a:srgbClr val="0D17D5"/>
                </a:solidFill>
              </a:rPr>
              <a:t>key/value pairs</a:t>
            </a:r>
            <a:r>
              <a:rPr lang="en-US" dirty="0"/>
              <a:t>, it is common to want </a:t>
            </a:r>
            <a:r>
              <a:rPr lang="en-US" i="1" dirty="0">
                <a:solidFill>
                  <a:srgbClr val="0D17D5"/>
                </a:solidFill>
              </a:rPr>
              <a:t>to aggregate statistics</a:t>
            </a:r>
            <a:r>
              <a:rPr lang="en-US" dirty="0"/>
              <a:t> across all elements with the same key.</a:t>
            </a:r>
          </a:p>
          <a:p>
            <a:r>
              <a:rPr lang="en-US" dirty="0"/>
              <a:t>Spark has a set of operations that combines values that have the same key.</a:t>
            </a:r>
          </a:p>
          <a:p>
            <a:r>
              <a:rPr lang="en-US" dirty="0"/>
              <a:t>These operations return RDDs and thus are </a:t>
            </a:r>
            <a:r>
              <a:rPr lang="en-US" i="1" dirty="0">
                <a:solidFill>
                  <a:srgbClr val="C00000"/>
                </a:solidFill>
              </a:rPr>
              <a:t>transformations rather than actions</a:t>
            </a:r>
            <a:r>
              <a:rPr lang="en-US" dirty="0"/>
              <a:t>, including</a:t>
            </a:r>
            <a:endParaRPr lang="en-US" sz="2000" dirty="0">
              <a:latin typeface="Consolas" panose="020B0609020204030204" pitchFamily="49" charset="0"/>
            </a:endParaRPr>
          </a:p>
          <a:p>
            <a:pPr marL="631825" lvl="1"/>
            <a:r>
              <a:rPr lang="en-US" sz="2400" dirty="0" err="1">
                <a:solidFill>
                  <a:srgbClr val="0D17D5"/>
                </a:solidFill>
                <a:latin typeface="Consolas" panose="020B0609020204030204" pitchFamily="49" charset="0"/>
              </a:rPr>
              <a:t>reduceByKey</a:t>
            </a:r>
            <a:r>
              <a:rPr lang="en-US" sz="2400" dirty="0">
                <a:solidFill>
                  <a:srgbClr val="0D17D5"/>
                </a:solidFill>
                <a:latin typeface="Consolas" panose="020B0609020204030204" pitchFamily="49" charset="0"/>
              </a:rPr>
              <a:t>()</a:t>
            </a:r>
          </a:p>
          <a:p>
            <a:pPr marL="631825" lvl="1"/>
            <a:r>
              <a:rPr lang="en-US" sz="2400" dirty="0" err="1">
                <a:solidFill>
                  <a:srgbClr val="0D17D5"/>
                </a:solidFill>
                <a:latin typeface="Consolas" panose="020B0609020204030204" pitchFamily="49" charset="0"/>
              </a:rPr>
              <a:t>combineByKey</a:t>
            </a:r>
            <a:r>
              <a:rPr lang="en-US" sz="2400" dirty="0">
                <a:solidFill>
                  <a:srgbClr val="0D17D5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98092" y="6328129"/>
            <a:ext cx="4724400" cy="365125"/>
          </a:xfrm>
        </p:spPr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C4D0F-BD63-44A0-A67C-A735722F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09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578507"/>
            <a:ext cx="6256331" cy="4907893"/>
          </a:xfrm>
        </p:spPr>
        <p:txBody>
          <a:bodyPr/>
          <a:lstStyle/>
          <a:p>
            <a:r>
              <a:rPr lang="en-US" dirty="0"/>
              <a:t>Self Study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Working with Key/Value Pairs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47202"/>
            <a:ext cx="1905000" cy="2570501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C676E-A6FD-4666-87D9-867544CC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03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</a:t>
            </a:r>
            <a:r>
              <a:rPr lang="en-US"/>
              <a:t>Study Guide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>
                <a:ea typeface="新細明體" pitchFamily="18" charset="-120"/>
              </a:rPr>
              <a:t>Reference</a:t>
            </a:r>
          </a:p>
          <a:p>
            <a:pPr marL="338138" indent="0">
              <a:buNone/>
            </a:pPr>
            <a:r>
              <a:rPr lang="en-US" sz="2400" dirty="0"/>
              <a:t>Holden </a:t>
            </a:r>
            <a:r>
              <a:rPr lang="en-US" sz="2400" dirty="0" err="1"/>
              <a:t>Karau</a:t>
            </a:r>
            <a:r>
              <a:rPr lang="en-US" sz="2400" dirty="0"/>
              <a:t>, et al. (2015). </a:t>
            </a:r>
            <a:r>
              <a:rPr lang="en-US" sz="2400" b="1" i="1" dirty="0">
                <a:solidFill>
                  <a:srgbClr val="0D17D5"/>
                </a:solidFill>
                <a:ea typeface="新細明體" pitchFamily="18" charset="-120"/>
              </a:rPr>
              <a:t>Learning Spark</a:t>
            </a:r>
            <a:r>
              <a:rPr lang="en-US" sz="2400" dirty="0"/>
              <a:t>, O’Reilly.</a:t>
            </a:r>
            <a:endParaRPr lang="en-US" altLang="zh-HK" sz="2400" dirty="0">
              <a:ea typeface="新細明體" pitchFamily="18" charset="-120"/>
            </a:endParaRPr>
          </a:p>
          <a:p>
            <a:pPr marL="338138" indent="0">
              <a:spcBef>
                <a:spcPts val="0"/>
              </a:spcBef>
              <a:buNone/>
            </a:pP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Read Ch. 4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endParaRPr lang="en-US" altLang="zh-HK" dirty="0"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r>
              <a:rPr lang="en-US" altLang="zh-HK" dirty="0">
                <a:ea typeface="新細明體" pitchFamily="18" charset="-120"/>
              </a:rPr>
              <a:t>RDD Programming Guide</a:t>
            </a:r>
          </a:p>
          <a:p>
            <a:pPr marL="338138" lvl="1" indent="0">
              <a:buNone/>
            </a:pPr>
            <a:r>
              <a:rPr lang="en-US" altLang="zh-HK" sz="2400" dirty="0">
                <a:hlinkClick r:id="rId2"/>
              </a:rPr>
              <a:t>https://spark.apache.org/docs/latest/rdd-programming-guide.html</a:t>
            </a:r>
            <a:endParaRPr lang="en-US" altLang="zh-HK" sz="2400" dirty="0"/>
          </a:p>
          <a:p>
            <a:pPr marL="338138" lvl="1" indent="0">
              <a:buNone/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altLang="zh-HK" dirty="0"/>
              <a:t>PySpark API</a:t>
            </a:r>
          </a:p>
          <a:p>
            <a:pPr marL="338138" lvl="1" indent="0">
              <a:buNone/>
            </a:pPr>
            <a:r>
              <a:rPr lang="en-US" sz="2400" dirty="0">
                <a:hlinkClick r:id="rId3"/>
              </a:rPr>
              <a:t>http://spark.apache.org/docs/2.4.3/api/python/pyspark.html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A7950-DED6-44E3-9F64-CC24A37C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Key/Value Pairs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Key/Value Pairs</a:t>
            </a:r>
            <a:r>
              <a:rPr lang="en-US" dirty="0"/>
              <a:t> are common data type required for many operations in Spark.</a:t>
            </a:r>
          </a:p>
          <a:p>
            <a:r>
              <a:rPr lang="en-US" dirty="0"/>
              <a:t>Key/value RDDs are commonly used to perform aggregations.</a:t>
            </a:r>
          </a:p>
          <a:p>
            <a:r>
              <a:rPr lang="en-US" dirty="0"/>
              <a:t>We may often do some initial </a:t>
            </a:r>
            <a:r>
              <a:rPr lang="en-US" dirty="0">
                <a:solidFill>
                  <a:srgbClr val="0D17D5"/>
                </a:solidFill>
              </a:rPr>
              <a:t>ETL (extract, transform, and load)</a:t>
            </a:r>
            <a:r>
              <a:rPr lang="en-US" dirty="0"/>
              <a:t> to get our data into a key/value format.</a:t>
            </a:r>
          </a:p>
          <a:p>
            <a:r>
              <a:rPr lang="en-US" dirty="0"/>
              <a:t>Key/value RDDs expose new operations, such as</a:t>
            </a:r>
          </a:p>
          <a:p>
            <a:pPr lvl="1"/>
            <a:r>
              <a:rPr lang="en-US" sz="2600" dirty="0"/>
              <a:t>Counting up reviews for each product;</a:t>
            </a:r>
          </a:p>
          <a:p>
            <a:pPr lvl="1"/>
            <a:r>
              <a:rPr lang="en-US" sz="2600" dirty="0"/>
              <a:t>Grouping together data with the same key; and</a:t>
            </a:r>
          </a:p>
          <a:p>
            <a:pPr lvl="1"/>
            <a:r>
              <a:rPr lang="en-US" sz="2600" dirty="0"/>
              <a:t>Grouping together two different RDDs.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AE2E4-ACF5-447B-9E80-DF28723A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Key/Value Pairs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provides special operations on RDDs containing key/value pairs.</a:t>
            </a:r>
          </a:p>
          <a:p>
            <a:r>
              <a:rPr lang="en-US" dirty="0"/>
              <a:t>These RDDs are called </a:t>
            </a:r>
            <a:r>
              <a:rPr lang="en-US" i="1" dirty="0">
                <a:solidFill>
                  <a:srgbClr val="C00000"/>
                </a:solidFill>
              </a:rPr>
              <a:t>pair RDDs</a:t>
            </a:r>
            <a:r>
              <a:rPr lang="en-US" dirty="0"/>
              <a:t>.</a:t>
            </a:r>
          </a:p>
          <a:p>
            <a:r>
              <a:rPr lang="en-US" dirty="0"/>
              <a:t>Pair RDDs are a </a:t>
            </a:r>
            <a:r>
              <a:rPr lang="en-US" i="1" dirty="0">
                <a:solidFill>
                  <a:srgbClr val="0D17D5"/>
                </a:solidFill>
              </a:rPr>
              <a:t>useful building block</a:t>
            </a:r>
            <a:r>
              <a:rPr lang="en-US" dirty="0"/>
              <a:t> in many programs, as they expose operations that allow you to act on each key in parallel or regroup data across the network.</a:t>
            </a:r>
          </a:p>
          <a:p>
            <a:r>
              <a:rPr lang="en-US" dirty="0"/>
              <a:t>It is common to extract fields from an RDD and use those fields as </a:t>
            </a:r>
            <a:r>
              <a:rPr lang="en-US" i="1" dirty="0">
                <a:solidFill>
                  <a:srgbClr val="0D17D5"/>
                </a:solidFill>
              </a:rPr>
              <a:t>keys</a:t>
            </a:r>
            <a:r>
              <a:rPr lang="en-US" dirty="0"/>
              <a:t> in pair RDD operations.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50082-48FA-462C-8DA2-DB35FB0E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8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78507"/>
            <a:ext cx="6180131" cy="4222093"/>
          </a:xfrm>
        </p:spPr>
        <p:txBody>
          <a:bodyPr/>
          <a:lstStyle/>
          <a:p>
            <a:r>
              <a:rPr lang="en-US" dirty="0"/>
              <a:t>Creating Pair RDDs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Working with Key/Value Pairs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D2E32-CEA6-4B65-84F5-EFB6A8E1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1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Pair RDDs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1"/>
            <a:ext cx="8246070" cy="4730496"/>
          </a:xfrm>
        </p:spPr>
        <p:txBody>
          <a:bodyPr>
            <a:normAutofit/>
          </a:bodyPr>
          <a:lstStyle/>
          <a:p>
            <a:r>
              <a:rPr lang="en-US" dirty="0"/>
              <a:t>There are a number of ways to get pair RDDs in Spark.</a:t>
            </a:r>
          </a:p>
          <a:p>
            <a:r>
              <a:rPr lang="en-US" dirty="0"/>
              <a:t>We may have a regular RDD that we want to turn into a pair RDD.</a:t>
            </a:r>
          </a:p>
          <a:p>
            <a:r>
              <a:rPr lang="en-US" dirty="0"/>
              <a:t>We can do this by running a </a:t>
            </a:r>
            <a:r>
              <a:rPr lang="en-US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dirty="0"/>
              <a:t> function that </a:t>
            </a:r>
            <a:r>
              <a:rPr lang="en-US" i="1" dirty="0">
                <a:solidFill>
                  <a:srgbClr val="0D17D5"/>
                </a:solidFill>
              </a:rPr>
              <a:t>returns key/value pairs</a:t>
            </a:r>
            <a:r>
              <a:rPr lang="en-US" dirty="0"/>
              <a:t>.</a:t>
            </a:r>
          </a:p>
          <a:p>
            <a:r>
              <a:rPr lang="en-US" dirty="0"/>
              <a:t>Suppose we starts with an RDD of lines of text and keys the data by the first word in each line.</a:t>
            </a:r>
          </a:p>
          <a:p>
            <a:r>
              <a:rPr lang="en-US" dirty="0"/>
              <a:t>In Python, for the functions on keyed data to work we need to return an RDD composed of tuples.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6F99-33F0-417E-A611-D190FA4D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6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Pair RDDs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1"/>
            <a:ext cx="8246070" cy="4730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lines = 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sc.textFile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('spark.txt')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pairs = 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lines.map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(lambda x: (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x.split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 ')[0], x))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pairs.collect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[('Spark', 'Spark provides a useful data structure called RDD.'),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('RDD', 'RDD stands for Resilient Distributed Dataset.'),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('Transformations', 'Transformations are major operations in Spark.'),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('Persistence', 'Persistence allows future actions to be much faster.'),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('Accumulators', 'Accumulators can be efficiently supported in parallel')]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463FD-7891-4624-A46E-42DC63EF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Pair RDDs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1"/>
            <a:ext cx="8246070" cy="4730496"/>
          </a:xfrm>
        </p:spPr>
        <p:txBody>
          <a:bodyPr>
            <a:normAutofit/>
          </a:bodyPr>
          <a:lstStyle/>
          <a:p>
            <a:r>
              <a:rPr lang="en-US" dirty="0"/>
              <a:t>When creating a pair RDD from an </a:t>
            </a:r>
            <a:r>
              <a:rPr lang="en-US" i="1" dirty="0">
                <a:solidFill>
                  <a:srgbClr val="0D17D5"/>
                </a:solidFill>
              </a:rPr>
              <a:t>in-memory collection</a:t>
            </a:r>
            <a:r>
              <a:rPr lang="en-US" dirty="0"/>
              <a:t> in Python, we only need to call </a:t>
            </a:r>
            <a:r>
              <a:rPr lang="en-US" sz="24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SparkContext.parallelize</a:t>
            </a:r>
            <a:r>
              <a:rPr lang="en-US" sz="24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on a collection of pairs.</a:t>
            </a:r>
          </a:p>
          <a:p>
            <a:pPr marL="338138" indent="0">
              <a:buNone/>
            </a:pPr>
            <a:r>
              <a:rPr lang="en-US" sz="24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4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24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sc.parallelize</a:t>
            </a:r>
            <a:r>
              <a:rPr lang="en-US" sz="24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([(1,2),(3,4),(5,6)])</a:t>
            </a:r>
          </a:p>
          <a:p>
            <a:pPr marL="338138" indent="0">
              <a:buNone/>
            </a:pPr>
            <a:r>
              <a:rPr lang="en-US" sz="24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4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rdd.collect</a:t>
            </a:r>
            <a:r>
              <a:rPr lang="en-US" sz="24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338138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[(1,2),(3,4),(5,6)]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14 - Working with Key/Value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7C622-FBCB-493F-A4B5-819AA111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0253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Science Template" id="{E12F12B6-2CCC-415E-9B88-72031AA8198A}" vid="{815DC58F-B25F-4824-81A2-AB654C8E8F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Template</Template>
  <TotalTime>3184</TotalTime>
  <Words>1734</Words>
  <Application>Microsoft Office PowerPoint</Application>
  <PresentationFormat>On-screen Show (4:3)</PresentationFormat>
  <Paragraphs>244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新細明體</vt:lpstr>
      <vt:lpstr>Arial</vt:lpstr>
      <vt:lpstr>Calibri</vt:lpstr>
      <vt:lpstr>Consolas</vt:lpstr>
      <vt:lpstr>Data Science Template</vt:lpstr>
      <vt:lpstr>Lecture 14 Working with Key/Value Pairs</vt:lpstr>
      <vt:lpstr>Lessons Intended Learning Outcomes</vt:lpstr>
      <vt:lpstr>Overview of Key/Value Pairs</vt:lpstr>
      <vt:lpstr>Overview of Key/Value Pairs</vt:lpstr>
      <vt:lpstr>Overview of Key/Value Pairs (cont.)</vt:lpstr>
      <vt:lpstr>Creating Pair RDDs</vt:lpstr>
      <vt:lpstr>Creating Pair RDDs</vt:lpstr>
      <vt:lpstr>Creating Pair RDDs (cont.)</vt:lpstr>
      <vt:lpstr>Creating Pair RDDs (cont.)</vt:lpstr>
      <vt:lpstr>Transformations on Pair RDDs</vt:lpstr>
      <vt:lpstr>Transformations on Pair RDDs</vt:lpstr>
      <vt:lpstr>Transformations on Pair RDDs (cont.)</vt:lpstr>
      <vt:lpstr>Transformations on Pair RDDs (cont.)</vt:lpstr>
      <vt:lpstr>Transformations on Pair RDDs (cont.)</vt:lpstr>
      <vt:lpstr>Transformations on Pair RDDs (cont.)</vt:lpstr>
      <vt:lpstr>Transformations on Pair RDDs (cont.)</vt:lpstr>
      <vt:lpstr>Transformations on Pair RDDs (cont.)</vt:lpstr>
      <vt:lpstr>Transformations on Pair RDDs (cont.)</vt:lpstr>
      <vt:lpstr>Transformations on Pair RDDs (cont.)</vt:lpstr>
      <vt:lpstr>Transformations on Pair RDDs (cont.)</vt:lpstr>
      <vt:lpstr>Transformations on Pair RDDs (cont.)</vt:lpstr>
      <vt:lpstr>Transformations on Pair RDDs (cont.)</vt:lpstr>
      <vt:lpstr>Transformations on Pair RDDs (cont.)</vt:lpstr>
      <vt:lpstr>Transformations on Pair RDDs (cont.)</vt:lpstr>
      <vt:lpstr>Actions on Pair RDDs</vt:lpstr>
      <vt:lpstr>Actions on Pair RDDs</vt:lpstr>
      <vt:lpstr>Actions on Pair RDDs (cont.)</vt:lpstr>
      <vt:lpstr>Actions on Pair RDDs (cont.)</vt:lpstr>
      <vt:lpstr>Actions on Pair RDDs (cont.)</vt:lpstr>
      <vt:lpstr>Data Aggregation</vt:lpstr>
      <vt:lpstr>Self Study Guide</vt:lpstr>
      <vt:lpstr>Self Study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ITP4869 - Analysis with Programming Tools</dc:title>
  <dc:creator>Dr. Johnny Cheng</dc:creator>
  <cp:lastModifiedBy>CHENG WING FAT JOHNNY</cp:lastModifiedBy>
  <cp:revision>347</cp:revision>
  <cp:lastPrinted>2018-05-03T09:34:57Z</cp:lastPrinted>
  <dcterms:created xsi:type="dcterms:W3CDTF">2012-06-26T01:15:45Z</dcterms:created>
  <dcterms:modified xsi:type="dcterms:W3CDTF">2019-06-20T06:23:23Z</dcterms:modified>
</cp:coreProperties>
</file>