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iGbHV9YXLFuKW6CErBdwl5vUQ5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542F1F1-0455-4AB9-938C-D912CD344F94}">
  <a:tblStyle styleId="{B542F1F1-0455-4AB9-938C-D912CD344F9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5.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CenturyGothic-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3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5</c:v>
                </c:pt>
              </c:numCache>
            </c:numRef>
          </c:val>
          <c:extLst>
            <c:ext xmlns:c16="http://schemas.microsoft.com/office/drawing/2014/chart" uri="{C3380CC4-5D6E-409C-BE32-E72D297353CC}">
              <c16:uniqueId val="{00000000-0872-6743-952F-8C06C5417CF1}"/>
            </c:ext>
          </c:extLst>
        </c:ser>
        <c:ser>
          <c:idx val="1"/>
          <c:order val="1"/>
          <c:tx>
            <c:strRef>
              <c:f>Sheet1!$C$1</c:f>
              <c:strCache>
                <c:ptCount val="1"/>
                <c:pt idx="0">
                  <c:v>Series 2</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3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51</c:v>
                </c:pt>
              </c:numCache>
            </c:numRef>
          </c:val>
          <c:extLst>
            <c:ext xmlns:c16="http://schemas.microsoft.com/office/drawing/2014/chart" uri="{C3380CC4-5D6E-409C-BE32-E72D297353CC}">
              <c16:uniqueId val="{00000001-0872-6743-952F-8C06C5417CF1}"/>
            </c:ext>
          </c:extLst>
        </c:ser>
        <c:ser>
          <c:idx val="2"/>
          <c:order val="2"/>
          <c:tx>
            <c:strRef>
              <c:f>Sheet1!$D$1</c:f>
              <c:strCache>
                <c:ptCount val="1"/>
                <c:pt idx="0">
                  <c:v>Series 3</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3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14</c:v>
                </c:pt>
              </c:numCache>
            </c:numRef>
          </c:val>
          <c:extLst>
            <c:ext xmlns:c16="http://schemas.microsoft.com/office/drawing/2014/chart" uri="{C3380CC4-5D6E-409C-BE32-E72D297353CC}">
              <c16:uniqueId val="{00000002-0872-6743-952F-8C06C5417CF1}"/>
            </c:ext>
          </c:extLst>
        </c:ser>
        <c:ser>
          <c:idx val="3"/>
          <c:order val="3"/>
          <c:tx>
            <c:strRef>
              <c:f>Sheet1!$E$1</c:f>
              <c:strCache>
                <c:ptCount val="1"/>
                <c:pt idx="0">
                  <c:v>Series 4</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anchor="ctr" anchorCtr="1"/>
              <a:lstStyle/>
              <a:p>
                <a:pPr>
                  <a:defRPr sz="3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3</c:v>
                </c:pt>
              </c:numCache>
            </c:numRef>
          </c:val>
          <c:extLst>
            <c:ext xmlns:c16="http://schemas.microsoft.com/office/drawing/2014/chart" uri="{C3380CC4-5D6E-409C-BE32-E72D297353CC}">
              <c16:uniqueId val="{00000003-0872-6743-952F-8C06C5417CF1}"/>
            </c:ext>
          </c:extLst>
        </c:ser>
        <c:ser>
          <c:idx val="4"/>
          <c:order val="4"/>
          <c:tx>
            <c:strRef>
              <c:f>Sheet1!$F$1</c:f>
              <c:strCache>
                <c:ptCount val="1"/>
                <c:pt idx="0">
                  <c:v>Series 5</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anchor="ctr" anchorCtr="1"/>
              <a:lstStyle/>
              <a:p>
                <a:pPr>
                  <a:defRPr sz="3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12</c:v>
                </c:pt>
              </c:numCache>
            </c:numRef>
          </c:val>
          <c:extLst>
            <c:ext xmlns:c16="http://schemas.microsoft.com/office/drawing/2014/chart" uri="{C3380CC4-5D6E-409C-BE32-E72D297353CC}">
              <c16:uniqueId val="{00000004-0872-6743-952F-8C06C5417CF1}"/>
            </c:ext>
          </c:extLst>
        </c:ser>
        <c:dLbls>
          <c:dLblPos val="ctr"/>
          <c:showLegendKey val="0"/>
          <c:showVal val="1"/>
          <c:showCatName val="0"/>
          <c:showSerName val="0"/>
          <c:showPercent val="0"/>
          <c:showBubbleSize val="0"/>
        </c:dLbls>
        <c:gapWidth val="150"/>
        <c:overlap val="100"/>
        <c:axId val="843882496"/>
        <c:axId val="419506688"/>
      </c:barChart>
      <c:catAx>
        <c:axId val="843882496"/>
        <c:scaling>
          <c:orientation val="minMax"/>
        </c:scaling>
        <c:delete val="1"/>
        <c:axPos val="l"/>
        <c:numFmt formatCode="General" sourceLinked="1"/>
        <c:majorTickMark val="none"/>
        <c:minorTickMark val="none"/>
        <c:tickLblPos val="nextTo"/>
        <c:crossAx val="419506688"/>
        <c:crosses val="autoZero"/>
        <c:auto val="1"/>
        <c:lblAlgn val="ctr"/>
        <c:lblOffset val="100"/>
        <c:noMultiLvlLbl val="0"/>
      </c:catAx>
      <c:valAx>
        <c:axId val="419506688"/>
        <c:scaling>
          <c:orientation val="minMax"/>
        </c:scaling>
        <c:delete val="1"/>
        <c:axPos val="b"/>
        <c:numFmt formatCode="General" sourceLinked="1"/>
        <c:majorTickMark val="none"/>
        <c:minorTickMark val="none"/>
        <c:tickLblPos val="nextTo"/>
        <c:crossAx val="843882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000">
          <a:latin typeface="Century Gothic" panose="020B0502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2"/>
            </a:solidFill>
            <a:ln>
              <a:noFill/>
            </a:ln>
            <a:effectLst/>
          </c:spPr>
          <c:invertIfNegative val="0"/>
          <c:dLbls>
            <c:delete val="1"/>
          </c:dLbls>
          <c:cat>
            <c:strRef>
              <c:f>Sheet1!$A$2</c:f>
              <c:strCache>
                <c:ptCount val="1"/>
                <c:pt idx="0">
                  <c:v>Category 1</c:v>
                </c:pt>
              </c:strCache>
            </c:strRef>
          </c:cat>
          <c:val>
            <c:numRef>
              <c:f>Sheet1!$B$2</c:f>
              <c:numCache>
                <c:formatCode>General</c:formatCode>
                <c:ptCount val="1"/>
                <c:pt idx="0">
                  <c:v>5</c:v>
                </c:pt>
              </c:numCache>
            </c:numRef>
          </c:val>
          <c:extLst>
            <c:ext xmlns:c16="http://schemas.microsoft.com/office/drawing/2014/chart" uri="{C3380CC4-5D6E-409C-BE32-E72D297353CC}">
              <c16:uniqueId val="{00000000-0872-6743-952F-8C06C5417CF1}"/>
            </c:ext>
          </c:extLst>
        </c:ser>
        <c:ser>
          <c:idx val="1"/>
          <c:order val="1"/>
          <c:tx>
            <c:strRef>
              <c:f>Sheet1!$C$1</c:f>
              <c:strCache>
                <c:ptCount val="1"/>
                <c:pt idx="0">
                  <c:v>Series 2</c:v>
                </c:pt>
              </c:strCache>
            </c:strRef>
          </c:tx>
          <c:spPr>
            <a:solidFill>
              <a:schemeClr val="accent4"/>
            </a:solidFill>
            <a:ln>
              <a:noFill/>
            </a:ln>
            <a:effectLst/>
          </c:spPr>
          <c:invertIfNegative val="0"/>
          <c:dLbls>
            <c:delete val="1"/>
          </c:dLbls>
          <c:cat>
            <c:strRef>
              <c:f>Sheet1!$A$2</c:f>
              <c:strCache>
                <c:ptCount val="1"/>
                <c:pt idx="0">
                  <c:v>Category 1</c:v>
                </c:pt>
              </c:strCache>
            </c:strRef>
          </c:cat>
          <c:val>
            <c:numRef>
              <c:f>Sheet1!$C$2</c:f>
              <c:numCache>
                <c:formatCode>General</c:formatCode>
                <c:ptCount val="1"/>
                <c:pt idx="0">
                  <c:v>51</c:v>
                </c:pt>
              </c:numCache>
            </c:numRef>
          </c:val>
          <c:extLst>
            <c:ext xmlns:c16="http://schemas.microsoft.com/office/drawing/2014/chart" uri="{C3380CC4-5D6E-409C-BE32-E72D297353CC}">
              <c16:uniqueId val="{00000001-0872-6743-952F-8C06C5417CF1}"/>
            </c:ext>
          </c:extLst>
        </c:ser>
        <c:ser>
          <c:idx val="2"/>
          <c:order val="2"/>
          <c:tx>
            <c:strRef>
              <c:f>Sheet1!$D$1</c:f>
              <c:strCache>
                <c:ptCount val="1"/>
                <c:pt idx="0">
                  <c:v>Series 3</c:v>
                </c:pt>
              </c:strCache>
            </c:strRef>
          </c:tx>
          <c:spPr>
            <a:solidFill>
              <a:schemeClr val="accent6"/>
            </a:solidFill>
            <a:ln>
              <a:noFill/>
            </a:ln>
            <a:effectLst/>
          </c:spPr>
          <c:invertIfNegative val="0"/>
          <c:dLbls>
            <c:delete val="1"/>
          </c:dLbls>
          <c:cat>
            <c:strRef>
              <c:f>Sheet1!$A$2</c:f>
              <c:strCache>
                <c:ptCount val="1"/>
                <c:pt idx="0">
                  <c:v>Category 1</c:v>
                </c:pt>
              </c:strCache>
            </c:strRef>
          </c:cat>
          <c:val>
            <c:numRef>
              <c:f>Sheet1!$D$2</c:f>
              <c:numCache>
                <c:formatCode>General</c:formatCode>
                <c:ptCount val="1"/>
                <c:pt idx="0">
                  <c:v>14</c:v>
                </c:pt>
              </c:numCache>
            </c:numRef>
          </c:val>
          <c:extLst>
            <c:ext xmlns:c16="http://schemas.microsoft.com/office/drawing/2014/chart" uri="{C3380CC4-5D6E-409C-BE32-E72D297353CC}">
              <c16:uniqueId val="{00000002-0872-6743-952F-8C06C5417CF1}"/>
            </c:ext>
          </c:extLst>
        </c:ser>
        <c:ser>
          <c:idx val="3"/>
          <c:order val="3"/>
          <c:tx>
            <c:strRef>
              <c:f>Sheet1!$E$1</c:f>
              <c:strCache>
                <c:ptCount val="1"/>
                <c:pt idx="0">
                  <c:v>Series 4</c:v>
                </c:pt>
              </c:strCache>
            </c:strRef>
          </c:tx>
          <c:spPr>
            <a:solidFill>
              <a:schemeClr val="accent2">
                <a:lumMod val="60000"/>
              </a:schemeClr>
            </a:solidFill>
            <a:ln>
              <a:noFill/>
            </a:ln>
            <a:effectLst/>
          </c:spPr>
          <c:invertIfNegative val="0"/>
          <c:dLbls>
            <c:delete val="1"/>
          </c:dLbls>
          <c:cat>
            <c:strRef>
              <c:f>Sheet1!$A$2</c:f>
              <c:strCache>
                <c:ptCount val="1"/>
                <c:pt idx="0">
                  <c:v>Category 1</c:v>
                </c:pt>
              </c:strCache>
            </c:strRef>
          </c:cat>
          <c:val>
            <c:numRef>
              <c:f>Sheet1!$E$2</c:f>
              <c:numCache>
                <c:formatCode>General</c:formatCode>
                <c:ptCount val="1"/>
                <c:pt idx="0">
                  <c:v>3</c:v>
                </c:pt>
              </c:numCache>
            </c:numRef>
          </c:val>
          <c:extLst>
            <c:ext xmlns:c16="http://schemas.microsoft.com/office/drawing/2014/chart" uri="{C3380CC4-5D6E-409C-BE32-E72D297353CC}">
              <c16:uniqueId val="{00000003-0872-6743-952F-8C06C5417CF1}"/>
            </c:ext>
          </c:extLst>
        </c:ser>
        <c:ser>
          <c:idx val="4"/>
          <c:order val="4"/>
          <c:tx>
            <c:strRef>
              <c:f>Sheet1!$F$1</c:f>
              <c:strCache>
                <c:ptCount val="1"/>
                <c:pt idx="0">
                  <c:v>Series 5</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anchor="ctr" anchorCtr="1"/>
              <a:lstStyle/>
              <a:p>
                <a:pPr>
                  <a:defRPr sz="3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12</c:v>
                </c:pt>
              </c:numCache>
            </c:numRef>
          </c:val>
          <c:extLst>
            <c:ext xmlns:c16="http://schemas.microsoft.com/office/drawing/2014/chart" uri="{C3380CC4-5D6E-409C-BE32-E72D297353CC}">
              <c16:uniqueId val="{00000004-0872-6743-952F-8C06C5417CF1}"/>
            </c:ext>
          </c:extLst>
        </c:ser>
        <c:dLbls>
          <c:dLblPos val="ctr"/>
          <c:showLegendKey val="0"/>
          <c:showVal val="1"/>
          <c:showCatName val="0"/>
          <c:showSerName val="0"/>
          <c:showPercent val="0"/>
          <c:showBubbleSize val="0"/>
        </c:dLbls>
        <c:gapWidth val="150"/>
        <c:overlap val="100"/>
        <c:axId val="843882496"/>
        <c:axId val="419506688"/>
      </c:barChart>
      <c:catAx>
        <c:axId val="843882496"/>
        <c:scaling>
          <c:orientation val="minMax"/>
        </c:scaling>
        <c:delete val="1"/>
        <c:axPos val="l"/>
        <c:numFmt formatCode="General" sourceLinked="1"/>
        <c:majorTickMark val="none"/>
        <c:minorTickMark val="none"/>
        <c:tickLblPos val="nextTo"/>
        <c:crossAx val="419506688"/>
        <c:crosses val="autoZero"/>
        <c:auto val="1"/>
        <c:lblAlgn val="ctr"/>
        <c:lblOffset val="100"/>
        <c:noMultiLvlLbl val="0"/>
      </c:catAx>
      <c:valAx>
        <c:axId val="419506688"/>
        <c:scaling>
          <c:orientation val="minMax"/>
        </c:scaling>
        <c:delete val="1"/>
        <c:axPos val="b"/>
        <c:numFmt formatCode="General" sourceLinked="1"/>
        <c:majorTickMark val="none"/>
        <c:minorTickMark val="none"/>
        <c:tickLblPos val="nextTo"/>
        <c:crossAx val="843882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000">
          <a:latin typeface="Century Gothic" panose="020B0502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eur-ws.org/Vol-1391/72-CR.pdf?fbclid=IwAR1_zQboxdJaIE3NefWWHUHRezj4lIx3mFsQ0vxKGHYhh5_1mXJEaWGLH8U"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krishnaik06/Diabetes-Prediction/blob/master/Diabetes_Prediction.ipynb"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Say you have a piece of text – an interesting anonymous article or a mysterious message. You don’t know who wrote it, but you have a list of possible candidates and it’s up to you to use what you learned in 530 and find out who’s the most likely author.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Our team aggregated multiple approaches when conducting the literature review. </a:t>
            </a:r>
            <a:endParaRPr/>
          </a:p>
          <a:p>
            <a:pPr indent="0" lvl="0" marL="0" rtl="0" algn="l">
              <a:spcBef>
                <a:spcPts val="0"/>
              </a:spcBef>
              <a:spcAft>
                <a:spcPts val="0"/>
              </a:spcAft>
              <a:buClr>
                <a:schemeClr val="dk1"/>
              </a:buClr>
              <a:buSzPts val="1200"/>
              <a:buFont typeface="Calibri"/>
              <a:buNone/>
            </a:pPr>
            <a:r>
              <a:rPr lang="en-US"/>
              <a:t>In the first paper Deep Learning based Authorship Identification, the datasets used were both the Reuters 50-50 and Project Gutenberg. The three major models were a GRU (Gated Recurrent Unit) network, LSTM (Long Short Term Memory) network, and a Siamese network. The baseline as presented in this paper with just the Gradient Boosting Classifier on the C50 dataset achieved only an accuracy of 12.24%, which they were able to bring up to an impressive 99.8% using an article-level Siamese network on both datasets, used for verification. </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In the second paper, which applies deep learning techniques to address Tweets classification problems in the disaster management field, the authors tested different combinations to achieve a marginally better result of 67% accuracy using BERT with a convolutional neural network. </a:t>
            </a:r>
            <a:endParaRPr/>
          </a:p>
          <a:p>
            <a:pPr indent="0" lvl="0" marL="0" rtl="0" algn="l">
              <a:spcBef>
                <a:spcPts val="0"/>
              </a:spcBef>
              <a:spcAft>
                <a:spcPts val="0"/>
              </a:spcAft>
              <a:buNone/>
            </a:pPr>
            <a:r>
              <a:t/>
            </a:r>
            <a:endParaRPr/>
          </a:p>
          <a:p>
            <a:pPr indent="0" lvl="2" marL="914400" rtl="0" algn="l">
              <a:spcBef>
                <a:spcPts val="0"/>
              </a:spcBef>
              <a:spcAft>
                <a:spcPts val="0"/>
              </a:spcAft>
              <a:buNone/>
            </a:pPr>
            <a:r>
              <a:t/>
            </a:r>
            <a:endParaRPr/>
          </a:p>
        </p:txBody>
      </p:sp>
      <p:sp>
        <p:nvSpPr>
          <p:cNvPr id="214" name="Google Shape;21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Authorship identification relates to many topics we learned in CIS 530. </a:t>
            </a:r>
            <a:endParaRPr/>
          </a:p>
          <a:p>
            <a:pPr indent="0" lvl="0" marL="0" marR="0" rtl="0" algn="l">
              <a:lnSpc>
                <a:spcPct val="100000"/>
              </a:lnSpc>
              <a:spcBef>
                <a:spcPts val="0"/>
              </a:spcBef>
              <a:spcAft>
                <a:spcPts val="0"/>
              </a:spcAft>
              <a:buClr>
                <a:srgbClr val="000000"/>
              </a:buClr>
              <a:buSzPts val="1400"/>
              <a:buFont typeface="Arial"/>
              <a:buNone/>
            </a:pPr>
            <a:r>
              <a:rPr lang="en-US"/>
              <a:t>Past approaches to authorship classifications utilized Word2Vec embeddings or using the bag-of-words model. As mentioned in lectures, we have seen that there is a problem with such context-free word embeddings, which was then solved by training contextual representations on text corpus (such as using LSTM and fine-tuning). With BERT, which can be used as an encoder to produce sentence embeddings, and to produce context-based word embeddings, these issues will be taken care of. </a:t>
            </a:r>
            <a:endParaRPr/>
          </a:p>
          <a:p>
            <a:pPr indent="0" lvl="0" marL="0" rtl="0" algn="l">
              <a:spcBef>
                <a:spcPts val="0"/>
              </a:spcBef>
              <a:spcAft>
                <a:spcPts val="0"/>
              </a:spcAft>
              <a:buNone/>
            </a:pPr>
            <a:r>
              <a:t/>
            </a:r>
            <a:endParaRPr/>
          </a:p>
        </p:txBody>
      </p:sp>
      <p:sp>
        <p:nvSpPr>
          <p:cNvPr id="228" name="Google Shape;22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The wide range of literature offered our team many insights on this topic. In particular, we noticed the wide application of a seemingly narrow topic of authorship classification, such as identifying most likely authors of documents, plagiarism checking, and as a new way for recommending authors to readers based on the reader’s preferred style of writing. </a:t>
            </a:r>
            <a:endParaRPr/>
          </a:p>
          <a:p>
            <a:pPr indent="0" lvl="0" marL="0" rtl="0" algn="l">
              <a:spcBef>
                <a:spcPts val="0"/>
              </a:spcBef>
              <a:spcAft>
                <a:spcPts val="0"/>
              </a:spcAft>
              <a:buClr>
                <a:schemeClr val="dk1"/>
              </a:buClr>
              <a:buSzPts val="1200"/>
              <a:buFont typeface="Calibri"/>
              <a:buNone/>
            </a:pPr>
            <a:r>
              <a:rPr lang="en-US"/>
              <a:t>We also noted that there was a need to make sure to disentangle authorship identification and topic classification while conducting our research. </a:t>
            </a:r>
            <a:endParaRPr/>
          </a:p>
          <a:p>
            <a:pPr indent="0" lvl="0" marL="0" rtl="0" algn="l">
              <a:spcBef>
                <a:spcPts val="0"/>
              </a:spcBef>
              <a:spcAft>
                <a:spcPts val="0"/>
              </a:spcAft>
              <a:buNone/>
            </a:pPr>
            <a:r>
              <a:t/>
            </a:r>
            <a:endParaRPr/>
          </a:p>
        </p:txBody>
      </p:sp>
      <p:sp>
        <p:nvSpPr>
          <p:cNvPr id="240" name="Google Shape;24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Reuters_50_50 is a subset of Reuters Corpus Volume 1 (RCV1), which is a collection of over 800,000 English language news stories dating from August 20, 1996 to August 19, 1997 that have been made available by Reuters, Ltd. We chose this corpus because it has already been used in author identification experiments [1].  The dataset consists of 5000 stories by the top 50 authors (according to the number of stories written) with at least one subtopic of the class CCAT (corporate/industrial) selected to minimize the topic factor in distinguishing among texts. The average number of words per document is approximately 500. The train/test split is 50:50 with each set consisting of 2,500 texts (50 per author). However, in a similar experiment by Qian et al [1], the dataset was reorganized into a 9:1 train/test split, so in order to benchmark our results accordingly, we also followed this split.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chosen evaluation metric is F1 score. However, Precision, Recall, Matthews Correlation Coefficient, and Accuracy were also calculated in order to get a more complete view of model performance. Matthews Correlation Coefficient (originally Pearson’s phi coefficient) is a common machine learning metric which uses observed and predicted binary classifications to score a value [-1,1]. -1 represents complete incorrect prediction, 1 represents completely correct prediction, and 0 represents the equivalent of random prediction. The formula for MCC is as follows.</a:t>
            </a:r>
            <a:endParaRPr/>
          </a:p>
        </p:txBody>
      </p:sp>
      <p:sp>
        <p:nvSpPr>
          <p:cNvPr id="250" name="Google Shape;25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Data preprocessing for non-BERT models focused on using techniques such as Bag of Words and TF-IDF. While BERT and its respective encodings are involved in most if not all of the leading author classification models, these other techniques were used in conjunction and independently of BERT. </a:t>
            </a:r>
            <a:endParaRPr b="1"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Bag of Words was developed in several steps</a:t>
            </a:r>
            <a:endParaRPr/>
          </a:p>
          <a:p>
            <a:pPr indent="0" lvl="0" marL="0" rtl="0" algn="l">
              <a:spcBef>
                <a:spcPts val="0"/>
              </a:spcBef>
              <a:spcAft>
                <a:spcPts val="0"/>
              </a:spcAft>
              <a:buNone/>
            </a:pPr>
            <a:r>
              <a:t/>
            </a:r>
            <a:endParaRPr b="1"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Punctuation Removal</a:t>
            </a:r>
            <a:endParaRPr b="1"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Lemmatization</a:t>
            </a:r>
            <a:endParaRPr b="1"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Stopword Removal</a:t>
            </a:r>
            <a:endParaRPr b="1"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Vectorization (transformation to Bag of Words)</a:t>
            </a:r>
            <a:endParaRPr b="1"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Bag of Words performs best when words are reduced to base form and special characters are removed. Processing data in the way allows models to more easily differentiate between authors without requiring as much data.</a:t>
            </a:r>
            <a:endParaRPr b="1"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TF-IDF was developed using a vectorizer with removal of stopwords and a specified maximum vector size. This was utilized to remove infrequent words which would not be informative to our model.</a:t>
            </a:r>
            <a:endParaRPr b="1"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64" name="Google Shape;26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have conducted 6 experiments in our search for the best BERT model.</a:t>
            </a:r>
            <a:endParaRPr/>
          </a:p>
          <a:p>
            <a:pPr indent="0" lvl="0" marL="0" rtl="0" algn="l">
              <a:spcBef>
                <a:spcPts val="0"/>
              </a:spcBef>
              <a:spcAft>
                <a:spcPts val="0"/>
              </a:spcAft>
              <a:buClr>
                <a:schemeClr val="dk1"/>
              </a:buClr>
              <a:buSzPts val="1200"/>
              <a:buFont typeface="Calibri"/>
              <a:buNone/>
            </a:pPr>
            <a:r>
              <a:rPr lang="en-US" sz="1200"/>
              <a:t>Simple Baseline </a:t>
            </a:r>
            <a:endParaRPr/>
          </a:p>
          <a:p>
            <a:pPr indent="0" lvl="0" marL="0" rtl="0" algn="l">
              <a:spcBef>
                <a:spcPts val="0"/>
              </a:spcBef>
              <a:spcAft>
                <a:spcPts val="0"/>
              </a:spcAft>
              <a:buClr>
                <a:schemeClr val="dk1"/>
              </a:buClr>
              <a:buSzPts val="800"/>
              <a:buFont typeface="Calibri"/>
              <a:buNone/>
            </a:pPr>
            <a:r>
              <a:t/>
            </a:r>
            <a:endParaRPr sz="800"/>
          </a:p>
          <a:p>
            <a:pPr indent="0" lvl="0" marL="0" rtl="0" algn="l">
              <a:spcBef>
                <a:spcPts val="0"/>
              </a:spcBef>
              <a:spcAft>
                <a:spcPts val="0"/>
              </a:spcAft>
              <a:buClr>
                <a:schemeClr val="dk1"/>
              </a:buClr>
              <a:buSzPts val="1200"/>
              <a:buFont typeface="Calibri"/>
              <a:buNone/>
            </a:pPr>
            <a:r>
              <a:rPr lang="en-US" sz="1200"/>
              <a:t>Published Baseline </a:t>
            </a:r>
            <a:endParaRPr/>
          </a:p>
          <a:p>
            <a:pPr indent="0" lvl="0" marL="0" rtl="0" algn="l">
              <a:spcBef>
                <a:spcPts val="0"/>
              </a:spcBef>
              <a:spcAft>
                <a:spcPts val="0"/>
              </a:spcAft>
              <a:buClr>
                <a:schemeClr val="dk1"/>
              </a:buClr>
              <a:buSzPts val="800"/>
              <a:buFont typeface="Calibri"/>
              <a:buNone/>
            </a:pPr>
            <a:r>
              <a:t/>
            </a:r>
            <a:endParaRPr sz="800"/>
          </a:p>
          <a:p>
            <a:pPr indent="0" lvl="0" marL="0" rtl="0" algn="l">
              <a:spcBef>
                <a:spcPts val="0"/>
              </a:spcBef>
              <a:spcAft>
                <a:spcPts val="0"/>
              </a:spcAft>
              <a:buClr>
                <a:schemeClr val="dk1"/>
              </a:buClr>
              <a:buSzPts val="1200"/>
              <a:buFont typeface="Calibri"/>
              <a:buNone/>
            </a:pPr>
            <a:r>
              <a:rPr lang="en-US" sz="1200"/>
              <a:t>BERT</a:t>
            </a:r>
            <a:endParaRPr/>
          </a:p>
          <a:p>
            <a:pPr indent="0" lvl="0" marL="0" rtl="0" algn="l">
              <a:spcBef>
                <a:spcPts val="0"/>
              </a:spcBef>
              <a:spcAft>
                <a:spcPts val="0"/>
              </a:spcAft>
              <a:buClr>
                <a:schemeClr val="dk1"/>
              </a:buClr>
              <a:buSzPts val="800"/>
              <a:buFont typeface="Calibri"/>
              <a:buNone/>
            </a:pPr>
            <a:r>
              <a:t/>
            </a:r>
            <a:endParaRPr sz="800"/>
          </a:p>
          <a:p>
            <a:pPr indent="0" lvl="0" marL="0" rtl="0" algn="l">
              <a:spcBef>
                <a:spcPts val="0"/>
              </a:spcBef>
              <a:spcAft>
                <a:spcPts val="0"/>
              </a:spcAft>
              <a:buClr>
                <a:schemeClr val="dk1"/>
              </a:buClr>
              <a:buSzPts val="1200"/>
              <a:buFont typeface="Calibri"/>
              <a:buNone/>
            </a:pPr>
            <a:r>
              <a:rPr lang="en-US" sz="1200"/>
              <a:t>BERT embeddings + Bag of Words Random Forest </a:t>
            </a:r>
            <a:endParaRPr/>
          </a:p>
          <a:p>
            <a:pPr indent="0" lvl="0" marL="0" rtl="0" algn="l">
              <a:spcBef>
                <a:spcPts val="0"/>
              </a:spcBef>
              <a:spcAft>
                <a:spcPts val="0"/>
              </a:spcAft>
              <a:buClr>
                <a:schemeClr val="dk1"/>
              </a:buClr>
              <a:buSzPts val="800"/>
              <a:buFont typeface="Calibri"/>
              <a:buNone/>
            </a:pPr>
            <a:r>
              <a:t/>
            </a:r>
            <a:endParaRPr sz="800"/>
          </a:p>
          <a:p>
            <a:pPr indent="0" lvl="0" marL="0" rtl="0" algn="l">
              <a:spcBef>
                <a:spcPts val="0"/>
              </a:spcBef>
              <a:spcAft>
                <a:spcPts val="0"/>
              </a:spcAft>
              <a:buClr>
                <a:schemeClr val="dk1"/>
              </a:buClr>
              <a:buSzPts val="1200"/>
              <a:buFont typeface="Calibri"/>
              <a:buNone/>
            </a:pPr>
            <a:r>
              <a:rPr lang="en-US" sz="1200"/>
              <a:t>BERT embeddings + Bag of Words XGBoos</a:t>
            </a:r>
            <a:endParaRPr sz="1200"/>
          </a:p>
          <a:p>
            <a:pPr indent="0" lvl="0" marL="0" rtl="0" algn="l">
              <a:spcBef>
                <a:spcPts val="0"/>
              </a:spcBef>
              <a:spcAft>
                <a:spcPts val="0"/>
              </a:spcAft>
              <a:buClr>
                <a:schemeClr val="dk1"/>
              </a:buClr>
              <a:buSzPts val="800"/>
              <a:buFont typeface="Calibri"/>
              <a:buNone/>
            </a:pPr>
            <a:r>
              <a:t/>
            </a:r>
            <a:endParaRPr sz="800"/>
          </a:p>
          <a:p>
            <a:pPr indent="0" lvl="0" marL="0" rtl="0" algn="l">
              <a:spcBef>
                <a:spcPts val="0"/>
              </a:spcBef>
              <a:spcAft>
                <a:spcPts val="0"/>
              </a:spcAft>
              <a:buClr>
                <a:schemeClr val="dk1"/>
              </a:buClr>
              <a:buSzPts val="1200"/>
              <a:buFont typeface="Calibri"/>
              <a:buNone/>
            </a:pPr>
            <a:r>
              <a:rPr lang="en-US" sz="1200"/>
              <a:t>BERT embeddings + Bag of Words Neural Net</a:t>
            </a:r>
            <a:endParaRPr/>
          </a:p>
          <a:p>
            <a:pPr indent="0" lvl="0" marL="0" rtl="0" algn="l">
              <a:spcBef>
                <a:spcPts val="0"/>
              </a:spcBef>
              <a:spcAft>
                <a:spcPts val="0"/>
              </a:spcAft>
              <a:buClr>
                <a:schemeClr val="dk1"/>
              </a:buClr>
              <a:buSzPts val="1200"/>
              <a:buFont typeface="Calibri"/>
              <a:buNone/>
            </a:pPr>
            <a:r>
              <a:t/>
            </a:r>
            <a:endParaRPr sz="1200"/>
          </a:p>
          <a:p>
            <a:pPr indent="0" lvl="0" marL="0" rtl="0" algn="l">
              <a:spcBef>
                <a:spcPts val="0"/>
              </a:spcBef>
              <a:spcAft>
                <a:spcPts val="0"/>
              </a:spcAft>
              <a:buNone/>
            </a:pPr>
            <a:r>
              <a:t/>
            </a:r>
            <a:endParaRPr/>
          </a:p>
        </p:txBody>
      </p:sp>
      <p:sp>
        <p:nvSpPr>
          <p:cNvPr id="278" name="Google Shape;27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simple baseline assigns all the texts in the test set to the first author of the featured on the test set. This yielded the F1 score of 0.02.</a:t>
            </a:r>
            <a:endParaRPr/>
          </a:p>
          <a:p>
            <a:pPr indent="0" lvl="0" marL="0" rtl="0" algn="l">
              <a:spcBef>
                <a:spcPts val="0"/>
              </a:spcBef>
              <a:spcAft>
                <a:spcPts val="0"/>
              </a:spcAft>
              <a:buNone/>
            </a:pPr>
            <a:r>
              <a:rPr lang="en-US"/>
              <a:t>We used the baseline described by Garibay et al. 2015 linked: </a:t>
            </a:r>
            <a:r>
              <a:rPr lang="en-US" u="sng">
                <a:solidFill>
                  <a:schemeClr val="hlink"/>
                </a:solidFill>
                <a:hlinkClick r:id="rId2"/>
              </a:rPr>
              <a:t>http://ceur-ws.org/Vol-1391/72-CR.pdf</a:t>
            </a:r>
            <a:r>
              <a:rPr lang="en-US"/>
              <a:t>.  The published baseline is a bag of words model utilizing random forest with 10000 estimators.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published baseline performed at F1 of 0.49.  </a:t>
            </a:r>
            <a:endParaRPr/>
          </a:p>
          <a:p>
            <a:pPr indent="0" lvl="0" marL="0" rtl="0" algn="l">
              <a:spcBef>
                <a:spcPts val="0"/>
              </a:spcBef>
              <a:spcAft>
                <a:spcPts val="0"/>
              </a:spcAft>
              <a:buNone/>
            </a:pPr>
            <a:r>
              <a:rPr lang="en-US"/>
              <a:t> </a:t>
            </a:r>
            <a:br>
              <a:rPr lang="en-US"/>
            </a:br>
            <a:endParaRPr/>
          </a:p>
        </p:txBody>
      </p:sp>
      <p:sp>
        <p:nvSpPr>
          <p:cNvPr id="291" name="Google Shape;29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In our search for the best BERT model for the task, we tuned the following hyperparameters and received the following results:</a:t>
            </a:r>
            <a:br>
              <a:rPr b="0" i="0" lang="en-US" sz="1200" u="none" strike="noStrike">
                <a:solidFill>
                  <a:schemeClr val="dk1"/>
                </a:solidFill>
                <a:latin typeface="Calibri"/>
                <a:ea typeface="Calibri"/>
                <a:cs typeface="Calibri"/>
                <a:sym typeface="Calibri"/>
              </a:rPr>
            </a:br>
            <a:r>
              <a:rPr b="0" i="0" lang="en-US" sz="1200" u="none" strike="noStrike">
                <a:solidFill>
                  <a:schemeClr val="dk1"/>
                </a:solidFill>
                <a:latin typeface="Calibri"/>
                <a:ea typeface="Calibri"/>
                <a:cs typeface="Calibri"/>
                <a:sym typeface="Calibri"/>
              </a:rPr>
              <a:t>Max sequence length: 128 or 512.</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Cased or uncased: whether the model was pre-trained or cased or lower-cased English text.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Variations of BERT architecture.</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These results were obtained using the AdamW optimizer (Adam with weight decay) and an initial learning rate of 4e-5, which was recommended in the original BERT paper. The learning rate follows a schedule that linearly decreases after linearly increasing during an initial warmup period.Models that have been pre-trained on cased text performed better than models that have been pre-trained on lower-cased text. A higher maximum sequence length confers better performance, although not as much as we’d expect. This seems to indicate that a maximum length of 128 tokens is enough to capture the essence of a writer’s style. Out of all the different architectures, XLM performed the best, which is surprising because XLM was adapted for cross-lingual tasks. However, it also varies the way it does pre-processing, which may explain the difference in results.</a:t>
            </a:r>
            <a:endParaRPr/>
          </a:p>
        </p:txBody>
      </p:sp>
      <p:sp>
        <p:nvSpPr>
          <p:cNvPr id="309" name="Google Shape;30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In our search for the best BERT model for the task, we tuned the following hyperparameters and received the following results:</a:t>
            </a:r>
            <a:br>
              <a:rPr b="0" i="0" lang="en-US" sz="1200" u="none" strike="noStrike">
                <a:solidFill>
                  <a:schemeClr val="dk1"/>
                </a:solidFill>
                <a:latin typeface="Calibri"/>
                <a:ea typeface="Calibri"/>
                <a:cs typeface="Calibri"/>
                <a:sym typeface="Calibri"/>
              </a:rPr>
            </a:br>
            <a:r>
              <a:rPr b="0" i="0" lang="en-US" sz="1200" u="none" strike="noStrike">
                <a:solidFill>
                  <a:schemeClr val="dk1"/>
                </a:solidFill>
                <a:latin typeface="Calibri"/>
                <a:ea typeface="Calibri"/>
                <a:cs typeface="Calibri"/>
                <a:sym typeface="Calibri"/>
              </a:rPr>
              <a:t>Max sequence length: 128 or 512.</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Cased or uncased: whether the model was pre-trained or cased or lower-cased English text.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Variations of BERT architecture.</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These results were obtained using the AdamW optimizer (Adam with weight decay) and an initial learning rate of 4e-5, which was recommended in the original BERT paper. The learning rate follows a schedule that linearly decreases after linearly increasing during an initial warmup period.Models that have been pre-trained on cased text performed better than models that have been pre-trained on lower-cased text. A higher maximum sequence length confers better performance, although not as much as we’d expect. This seems to indicate that a maximum length of 128 tokens is enough to capture the essence of a writer’s style. Out of all the different architectures, XLM performed the best, which is surprising because XLM was adapted for cross-lingual tasks. However, it also varies the way it does pre-processing, which may explain the difference in results.</a:t>
            </a:r>
            <a:endParaRPr/>
          </a:p>
        </p:txBody>
      </p:sp>
      <p:sp>
        <p:nvSpPr>
          <p:cNvPr id="324" name="Google Shape;32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In our search for the best BERT model for the task, we tuned the following hyperparameters and received the following results:</a:t>
            </a:r>
            <a:br>
              <a:rPr b="0" i="0" lang="en-US" sz="1200" u="none" strike="noStrike">
                <a:solidFill>
                  <a:schemeClr val="dk1"/>
                </a:solidFill>
                <a:latin typeface="Calibri"/>
                <a:ea typeface="Calibri"/>
                <a:cs typeface="Calibri"/>
                <a:sym typeface="Calibri"/>
              </a:rPr>
            </a:br>
            <a:r>
              <a:rPr b="0" i="0" lang="en-US" sz="1200" u="none" strike="noStrike">
                <a:solidFill>
                  <a:schemeClr val="dk1"/>
                </a:solidFill>
                <a:latin typeface="Calibri"/>
                <a:ea typeface="Calibri"/>
                <a:cs typeface="Calibri"/>
                <a:sym typeface="Calibri"/>
              </a:rPr>
              <a:t>Max sequence length: 128 or 512.</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Cased or uncased: whether the model was pre-trained or cased or lower-cased English text.</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Variations of BERT architecture.</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These results were obtained using the AdamW optimizer (Adam with weight decay) and an initial learning rate of 4e-5, which was recommended in the original BERT paper. The learning rate follows a schedule that linearly decreases after linearly increasing during an initial warmup period.Models that have been pre-trained on cased text performed better than models that have been pre-trained on lower-cased text. A higher maximum sequence length confers better performance, although not as much as we’d expect. This seems to indicate that a maximum length of 128 tokens is enough to capture the essence of a writer’s style. Out of all the different architectures, XLM performed the best, which is surprising because XLM was adapted for cross-lingual tasks. However, it also varies the way it does pre-processing, which may explain the difference in results.</a:t>
            </a:r>
            <a:endParaRPr/>
          </a:p>
        </p:txBody>
      </p:sp>
      <p:sp>
        <p:nvSpPr>
          <p:cNvPr id="339" name="Google Shape;33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what we call Author Identification – the study of linguistic and computational characteristics of the written documents of individuals.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Next, we combined the BERT embeddings with the bag of words representations as features for a simple random forest model. The BERT embeddings significantly improved our model from the previously recorded F1 of 0.49 baseline. We heuristically performed hyperparameter tuning, yielding the best results of X. Results are illustrated in the table.</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following figure is a confusion matrix for the actual X predicted authors for the texts.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There are some authors that are especially prone to be miscategorized</a:t>
            </a:r>
            <a:endParaRPr/>
          </a:p>
          <a:p>
            <a:pPr indent="0" lvl="0" marL="0" rtl="0" algn="l">
              <a:spcBef>
                <a:spcPts val="0"/>
              </a:spcBef>
              <a:spcAft>
                <a:spcPts val="0"/>
              </a:spcAft>
              <a:buNone/>
            </a:pPr>
            <a:br>
              <a:rPr lang="en-US"/>
            </a:br>
            <a:br>
              <a:rPr lang="en-US"/>
            </a:br>
            <a:r>
              <a:rPr b="0" i="0" lang="en-US" sz="1200" u="none" strike="noStrike">
                <a:solidFill>
                  <a:schemeClr val="dk1"/>
                </a:solidFill>
                <a:latin typeface="Calibri"/>
                <a:ea typeface="Calibri"/>
                <a:cs typeface="Calibri"/>
                <a:sym typeface="Calibri"/>
              </a:rPr>
              <a:t> </a:t>
            </a:r>
            <a:endParaRPr/>
          </a:p>
          <a:p>
            <a:pPr indent="0" lvl="0" marL="0" rtl="0" algn="l">
              <a:spcBef>
                <a:spcPts val="0"/>
              </a:spcBef>
              <a:spcAft>
                <a:spcPts val="0"/>
              </a:spcAft>
              <a:buNone/>
            </a:pPr>
            <a:br>
              <a:rPr lang="en-US"/>
            </a:br>
            <a:br>
              <a:rPr lang="en-US"/>
            </a:br>
            <a:endParaRPr/>
          </a:p>
        </p:txBody>
      </p:sp>
      <p:sp>
        <p:nvSpPr>
          <p:cNvPr id="352" name="Google Shape;35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Similarly, we used the BERT embeddings and bag of words as features for the XGBoost model. We performed a random search for the hyperparameter tuning of learning rate, maximum depth, minimum child weight, gamma, and the subsample ratio of columns when constructing each tree. These parameters and their search space were from </a:t>
            </a:r>
            <a:r>
              <a:rPr b="0" i="0" lang="en-US" sz="1200" u="sng" strike="noStrike">
                <a:solidFill>
                  <a:schemeClr val="dk1"/>
                </a:solidFill>
                <a:latin typeface="Calibri"/>
                <a:ea typeface="Calibri"/>
                <a:cs typeface="Calibri"/>
                <a:sym typeface="Calibri"/>
                <a:hlinkClick r:id="rId2"/>
              </a:rPr>
              <a:t>https://github.com/krishnaik06/Diabetes-Prediction/blob/master/Diabetes_Prediction.ipynb</a:t>
            </a:r>
            <a:r>
              <a:rPr b="0" i="0" lang="en-US" sz="1200" u="none" strike="noStrike">
                <a:solidFill>
                  <a:schemeClr val="dk1"/>
                </a:solidFill>
                <a:latin typeface="Calibri"/>
                <a:ea typeface="Calibri"/>
                <a:cs typeface="Calibri"/>
                <a:sym typeface="Calibri"/>
              </a:rPr>
              <a:t>. The results of the random search yielded the following best parameter values: </a:t>
            </a:r>
            <a:endParaRPr/>
          </a:p>
          <a:p>
            <a:pPr indent="0" lvl="0" marL="0" rtl="0" algn="l">
              <a:spcBef>
                <a:spcPts val="0"/>
              </a:spcBef>
              <a:spcAft>
                <a:spcPts val="0"/>
              </a:spcAft>
              <a:buNone/>
            </a:pPr>
            <a:br>
              <a:rPr b="0" i="0" lang="en-US" sz="1200" u="none" strike="noStrike">
                <a:solidFill>
                  <a:schemeClr val="dk1"/>
                </a:solidFill>
                <a:latin typeface="Calibri"/>
                <a:ea typeface="Calibri"/>
                <a:cs typeface="Calibri"/>
                <a:sym typeface="Calibri"/>
              </a:rPr>
            </a:br>
            <a:r>
              <a:rPr b="0" i="0" lang="en-US" sz="1200" u="none" strike="noStrike">
                <a:solidFill>
                  <a:schemeClr val="dk1"/>
                </a:solidFill>
                <a:latin typeface="Calibri"/>
                <a:ea typeface="Calibri"/>
                <a:cs typeface="Calibri"/>
                <a:sym typeface="Calibri"/>
              </a:rPr>
              <a:t>Learning rate = 0.1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Maximum depth = 8</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Minimum child weight = 7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Gamma = 0.1</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colsample_bytree = 0.4</a:t>
            </a:r>
            <a:endParaRPr/>
          </a:p>
          <a:p>
            <a:pPr indent="0" lvl="0" marL="0" rtl="0" algn="l">
              <a:spcBef>
                <a:spcPts val="0"/>
              </a:spcBef>
              <a:spcAft>
                <a:spcPts val="0"/>
              </a:spcAft>
              <a:buNone/>
            </a:pPr>
            <a:br>
              <a:rPr b="0" i="0" lang="en-US" sz="1200" u="none" strike="noStrike">
                <a:solidFill>
                  <a:schemeClr val="dk1"/>
                </a:solidFill>
                <a:latin typeface="Calibri"/>
                <a:ea typeface="Calibri"/>
                <a:cs typeface="Calibri"/>
                <a:sym typeface="Calibri"/>
              </a:rPr>
            </a:br>
            <a:r>
              <a:rPr b="0" i="0" lang="en-US" sz="1200" u="none" strike="noStrike">
                <a:solidFill>
                  <a:schemeClr val="dk1"/>
                </a:solidFill>
                <a:latin typeface="Calibri"/>
                <a:ea typeface="Calibri"/>
                <a:cs typeface="Calibri"/>
                <a:sym typeface="Calibri"/>
              </a:rPr>
              <a:t>The model yielded a F1 score of 0.69. </a:t>
            </a:r>
            <a:endParaRPr/>
          </a:p>
          <a:p>
            <a:pPr indent="0" lvl="0" marL="0" rtl="0" algn="l">
              <a:spcBef>
                <a:spcPts val="0"/>
              </a:spcBef>
              <a:spcAft>
                <a:spcPts val="0"/>
              </a:spcAft>
              <a:buNone/>
            </a:pPr>
            <a:br>
              <a:rPr lang="en-US"/>
            </a:br>
            <a:br>
              <a:rPr lang="en-US"/>
            </a:br>
            <a:endParaRPr/>
          </a:p>
        </p:txBody>
      </p:sp>
      <p:sp>
        <p:nvSpPr>
          <p:cNvPr id="364" name="Google Shape;36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In our final experiment we used the sentence embeddings outputted by BERT as features in combination with a bag of words and fed them into a simple forward-feed neural net. We tested two ways of implementing this. The first method maintains a degree of separation between BERT and the neural net. The second method combines embedding and classification within a single neural net to form an end-to-end differentiable classifier.</a:t>
            </a:r>
            <a:endParaRPr/>
          </a:p>
          <a:p>
            <a:pPr indent="0" lvl="0" marL="0" rtl="0" algn="l">
              <a:spcBef>
                <a:spcPts val="0"/>
              </a:spcBef>
              <a:spcAft>
                <a:spcPts val="0"/>
              </a:spcAft>
              <a:buNone/>
            </a:pPr>
            <a:br>
              <a:rPr lang="en-US"/>
            </a:br>
            <a:br>
              <a:rPr lang="en-US"/>
            </a:br>
            <a:endParaRPr/>
          </a:p>
        </p:txBody>
      </p:sp>
      <p:sp>
        <p:nvSpPr>
          <p:cNvPr id="375" name="Google Shape;37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1" lang="en-US" sz="1200" u="none" strike="noStrike">
                <a:solidFill>
                  <a:schemeClr val="dk1"/>
                </a:solidFill>
                <a:latin typeface="Calibri"/>
                <a:ea typeface="Calibri"/>
                <a:cs typeface="Calibri"/>
                <a:sym typeface="Calibri"/>
              </a:rPr>
              <a:t>keeping embedding and classification separate. </a:t>
            </a:r>
            <a:endParaRPr/>
          </a:p>
          <a:p>
            <a:pPr indent="0" lvl="0" marL="0" rtl="0" algn="l">
              <a:spcBef>
                <a:spcPts val="0"/>
              </a:spcBef>
              <a:spcAft>
                <a:spcPts val="0"/>
              </a:spcAft>
              <a:buNone/>
            </a:pPr>
            <a:r>
              <a:t/>
            </a:r>
            <a:endParaRPr b="0" i="1"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For our first implementation, a standard BERT model pre-trained on cased English text with a max sequence length of 128 was fine-tuned on our classification task. We then took an average of the 128 output embedding vectors to obtain a single embedding vector of size 768 that we combined with bag of words to feed into a neural net. The neural net consisted of a single hidden layer with a ReLU activation unit and a dropout layer (p=0.5), which was optimized with cross entropy loss as its loss function. We tested various hyperparameters and found the following settings gave the most stable results:</a:t>
            </a:r>
            <a:endParaRPr/>
          </a:p>
          <a:p>
            <a:pPr indent="0" lvl="0" marL="0" rtl="0" algn="l">
              <a:spcBef>
                <a:spcPts val="0"/>
              </a:spcBef>
              <a:spcAft>
                <a:spcPts val="0"/>
              </a:spcAft>
              <a:buNone/>
            </a:pPr>
            <a:br>
              <a:rPr b="0" i="0" lang="en-US" sz="1200" u="none" strike="noStrike">
                <a:solidFill>
                  <a:schemeClr val="dk1"/>
                </a:solidFill>
                <a:latin typeface="Calibri"/>
                <a:ea typeface="Calibri"/>
                <a:cs typeface="Calibri"/>
                <a:sym typeface="Calibri"/>
              </a:rPr>
            </a:br>
            <a:r>
              <a:rPr b="0" i="0" lang="en-US" sz="1200" u="none" strike="noStrike">
                <a:solidFill>
                  <a:schemeClr val="dk1"/>
                </a:solidFill>
                <a:latin typeface="Calibri"/>
                <a:ea typeface="Calibri"/>
                <a:cs typeface="Calibri"/>
                <a:sym typeface="Calibri"/>
              </a:rPr>
              <a:t>Optimizer: Adam</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Learning rate: .001</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Epochs: 100</a:t>
            </a:r>
            <a:endParaRPr/>
          </a:p>
          <a:p>
            <a:pPr indent="0" lvl="0" marL="0" rtl="0" algn="l">
              <a:spcBef>
                <a:spcPts val="0"/>
              </a:spcBef>
              <a:spcAft>
                <a:spcPts val="0"/>
              </a:spcAft>
              <a:buNone/>
            </a:pPr>
            <a:r>
              <a:t/>
            </a:r>
            <a:endParaRPr/>
          </a:p>
        </p:txBody>
      </p:sp>
      <p:sp>
        <p:nvSpPr>
          <p:cNvPr id="386" name="Google Shape;38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1" lang="en-US" sz="1200" u="none" strike="noStrike">
                <a:solidFill>
                  <a:schemeClr val="dk1"/>
                </a:solidFill>
                <a:latin typeface="Calibri"/>
                <a:ea typeface="Calibri"/>
                <a:cs typeface="Calibri"/>
                <a:sym typeface="Calibri"/>
              </a:rPr>
              <a:t>combining embedding and classification in an end-to-end differentiable neural net.</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For the second implementation we decided to incorporate the BERT model as an embedding layer in the neural net so that the neural net can optimize for both embedding and classification. The idea stems from the fact that that the first implementation does not optimize the embedding part in combination with bag of words. Our hope was that by optimizing for both tasks together, we would be able to improve performance.Again, we took a standard BERT model pre-trained on cased English text with a maximum sequence of 128 tokens, but this time the model was not fine-tuned. The BERT model was incorporated as a layer in the neural net, which again, consisted of a single hidden layer with a ReLU activation unit and a dropout layer (p=0.5). We found the following hyperparameters gave the most stable results:</a:t>
            </a:r>
            <a:endParaRPr/>
          </a:p>
          <a:p>
            <a:pPr indent="0" lvl="0" marL="0" rtl="0" algn="l">
              <a:spcBef>
                <a:spcPts val="0"/>
              </a:spcBef>
              <a:spcAft>
                <a:spcPts val="0"/>
              </a:spcAft>
              <a:buNone/>
            </a:pPr>
            <a:br>
              <a:rPr b="0" i="0" lang="en-US" sz="1200" u="none" strike="noStrike">
                <a:solidFill>
                  <a:schemeClr val="dk1"/>
                </a:solidFill>
                <a:latin typeface="Calibri"/>
                <a:ea typeface="Calibri"/>
                <a:cs typeface="Calibri"/>
                <a:sym typeface="Calibri"/>
              </a:rPr>
            </a:br>
            <a:r>
              <a:rPr b="0" i="0" lang="en-US" sz="1200" u="none" strike="noStrike">
                <a:solidFill>
                  <a:schemeClr val="dk1"/>
                </a:solidFill>
                <a:latin typeface="Calibri"/>
                <a:ea typeface="Calibri"/>
                <a:cs typeface="Calibri"/>
                <a:sym typeface="Calibri"/>
              </a:rPr>
              <a:t>Optimizer: AdamW</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Learning rate: 4e-5 with decay rate of gamma=0.1 every 20 steps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Epochs: 20</a:t>
            </a:r>
            <a:endParaRPr/>
          </a:p>
          <a:p>
            <a:pPr indent="0" lvl="0" marL="0" rtl="0" algn="l">
              <a:spcBef>
                <a:spcPts val="0"/>
              </a:spcBef>
              <a:spcAft>
                <a:spcPts val="0"/>
              </a:spcAft>
              <a:buNone/>
            </a:pPr>
            <a:br>
              <a:rPr b="0" i="0" lang="en-US" sz="1200" u="none" strike="noStrike">
                <a:solidFill>
                  <a:schemeClr val="dk1"/>
                </a:solidFill>
                <a:latin typeface="Calibri"/>
                <a:ea typeface="Calibri"/>
                <a:cs typeface="Calibri"/>
                <a:sym typeface="Calibri"/>
              </a:rPr>
            </a:br>
            <a:br>
              <a:rPr lang="en-US"/>
            </a:br>
            <a:br>
              <a:rPr lang="en-US"/>
            </a:br>
            <a:endParaRPr/>
          </a:p>
        </p:txBody>
      </p:sp>
      <p:sp>
        <p:nvSpPr>
          <p:cNvPr id="400" name="Google Shape;40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Afterfinding the right hyperparameters, we optimizedfor the best BERT model to deliver our best per-formance so far with an accuracy and F1 score of92.9% and an MCC of 93.1%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Our best performing model has: </a:t>
            </a:r>
            <a:endParaRPr/>
          </a:p>
          <a:p>
            <a:pPr indent="0" lvl="0" marL="0" rtl="0" algn="l">
              <a:spcBef>
                <a:spcPts val="0"/>
              </a:spcBef>
              <a:spcAft>
                <a:spcPts val="0"/>
              </a:spcAft>
              <a:buClr>
                <a:schemeClr val="dk1"/>
              </a:buClr>
              <a:buSzPts val="1200"/>
              <a:buFont typeface="Arial"/>
              <a:buNone/>
            </a:pPr>
            <a:r>
              <a:rPr lang="en-US"/>
              <a:t>BERT sentence embeddings as features + bag of words in simple forward-feed neural net</a:t>
            </a:r>
            <a:endParaRPr/>
          </a:p>
          <a:p>
            <a:pPr indent="0" lvl="0" marL="0" rtl="0" algn="l">
              <a:spcBef>
                <a:spcPts val="0"/>
              </a:spcBef>
              <a:spcAft>
                <a:spcPts val="0"/>
              </a:spcAft>
              <a:buClr>
                <a:schemeClr val="dk1"/>
              </a:buClr>
              <a:buSzPts val="1200"/>
              <a:buFont typeface="Arial"/>
              <a:buNone/>
            </a:pPr>
            <a:r>
              <a:rPr lang="en-US"/>
              <a:t>End-to-end embedding &amp; classification method </a:t>
            </a:r>
            <a:endParaRPr/>
          </a:p>
          <a:p>
            <a:pPr indent="0" lvl="0" marL="0" rtl="0" algn="l">
              <a:spcBef>
                <a:spcPts val="0"/>
              </a:spcBef>
              <a:spcAft>
                <a:spcPts val="0"/>
              </a:spcAft>
              <a:buClr>
                <a:schemeClr val="dk1"/>
              </a:buClr>
              <a:buSzPts val="1200"/>
              <a:buFont typeface="Arial"/>
              <a:buNone/>
            </a:pPr>
            <a:r>
              <a:rPr lang="en-US"/>
              <a:t>bert-base-cased with max Sequence Length of 512 </a:t>
            </a:r>
            <a:endParaRPr/>
          </a:p>
          <a:p>
            <a:pPr indent="0" lvl="0" marL="0" rtl="0" algn="l">
              <a:spcBef>
                <a:spcPts val="0"/>
              </a:spcBef>
              <a:spcAft>
                <a:spcPts val="0"/>
              </a:spcAft>
              <a:buClr>
                <a:schemeClr val="dk1"/>
              </a:buClr>
              <a:buSzPts val="1200"/>
              <a:buFont typeface="Arial"/>
              <a:buNone/>
            </a:pPr>
            <a:r>
              <a:rPr lang="en-US"/>
              <a:t>Adam Optimizer, Learning Rate 4e-5, Gamma 0.1, Epochs 20</a:t>
            </a:r>
            <a:endParaRPr/>
          </a:p>
          <a:p>
            <a:pPr indent="0" lvl="0" marL="0" rtl="0" algn="l">
              <a:spcBef>
                <a:spcPts val="0"/>
              </a:spcBef>
              <a:spcAft>
                <a:spcPts val="0"/>
              </a:spcAft>
              <a:buClr>
                <a:schemeClr val="dk1"/>
              </a:buClr>
              <a:buSzPts val="1200"/>
              <a:buFont typeface="Arial"/>
              <a:buNone/>
            </a:pPr>
            <a:r>
              <a:rPr lang="en-US"/>
              <a:t>NN: 1 hidden layer ReLU + dropout (p=0.5), Cross Entropy Loss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Thestate-of-the-art performance on a previously pub-lished paper in 2017 (Qian et al., 2017) usingarticle-level GRU achieves a result of 69.1% ac-curacy on the same dataset. Our implementationwas able to reach beyond this performance onthe authorship classification task.</a:t>
            </a:r>
            <a:endParaRPr/>
          </a:p>
        </p:txBody>
      </p:sp>
      <p:sp>
        <p:nvSpPr>
          <p:cNvPr id="416" name="Google Shape;41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Afterfinding the right hyperparameters, we optimizedfor the best BERT model to deliver our best per-formance so far with an accuracy and F1 score of92.9% and an MCC of 93.1%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Our best performing model has: </a:t>
            </a:r>
            <a:endParaRPr/>
          </a:p>
          <a:p>
            <a:pPr indent="0" lvl="0" marL="0" rtl="0" algn="l">
              <a:spcBef>
                <a:spcPts val="0"/>
              </a:spcBef>
              <a:spcAft>
                <a:spcPts val="0"/>
              </a:spcAft>
              <a:buClr>
                <a:schemeClr val="dk1"/>
              </a:buClr>
              <a:buSzPts val="1200"/>
              <a:buFont typeface="Arial"/>
              <a:buNone/>
            </a:pPr>
            <a:r>
              <a:rPr lang="en-US"/>
              <a:t>BERT sentence embeddings as features + bag of words in simple forward-feed neural net</a:t>
            </a:r>
            <a:endParaRPr/>
          </a:p>
          <a:p>
            <a:pPr indent="0" lvl="0" marL="0" rtl="0" algn="l">
              <a:spcBef>
                <a:spcPts val="0"/>
              </a:spcBef>
              <a:spcAft>
                <a:spcPts val="0"/>
              </a:spcAft>
              <a:buClr>
                <a:schemeClr val="dk1"/>
              </a:buClr>
              <a:buSzPts val="1200"/>
              <a:buFont typeface="Arial"/>
              <a:buNone/>
            </a:pPr>
            <a:r>
              <a:rPr lang="en-US"/>
              <a:t>End-to-end embedding &amp; classification method </a:t>
            </a:r>
            <a:endParaRPr/>
          </a:p>
          <a:p>
            <a:pPr indent="0" lvl="0" marL="0" rtl="0" algn="l">
              <a:spcBef>
                <a:spcPts val="0"/>
              </a:spcBef>
              <a:spcAft>
                <a:spcPts val="0"/>
              </a:spcAft>
              <a:buClr>
                <a:schemeClr val="dk1"/>
              </a:buClr>
              <a:buSzPts val="1200"/>
              <a:buFont typeface="Arial"/>
              <a:buNone/>
            </a:pPr>
            <a:r>
              <a:rPr lang="en-US"/>
              <a:t>bert-base-cased with max Sequence Length of 512 </a:t>
            </a:r>
            <a:endParaRPr/>
          </a:p>
          <a:p>
            <a:pPr indent="0" lvl="0" marL="0" rtl="0" algn="l">
              <a:spcBef>
                <a:spcPts val="0"/>
              </a:spcBef>
              <a:spcAft>
                <a:spcPts val="0"/>
              </a:spcAft>
              <a:buClr>
                <a:schemeClr val="dk1"/>
              </a:buClr>
              <a:buSzPts val="1200"/>
              <a:buFont typeface="Arial"/>
              <a:buNone/>
            </a:pPr>
            <a:r>
              <a:rPr lang="en-US"/>
              <a:t>Adam Optimizer, Learning Rate 4e-5, Gamma 0.1, Epochs 20</a:t>
            </a:r>
            <a:endParaRPr/>
          </a:p>
          <a:p>
            <a:pPr indent="0" lvl="0" marL="0" rtl="0" algn="l">
              <a:spcBef>
                <a:spcPts val="0"/>
              </a:spcBef>
              <a:spcAft>
                <a:spcPts val="0"/>
              </a:spcAft>
              <a:buClr>
                <a:schemeClr val="dk1"/>
              </a:buClr>
              <a:buSzPts val="1200"/>
              <a:buFont typeface="Arial"/>
              <a:buNone/>
            </a:pPr>
            <a:r>
              <a:rPr lang="en-US"/>
              <a:t>NN: 1 hidden layer ReLU + dropout (p=0.5), Cross Entropy Loss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Thestate-of-the-art performance on a previously pub-lished paper in 2017 (Qian et al., 2017) usingarticle-level GRU achieves a result of 69.1% ac-curacy on the same dataset. Our implementationwas able to reach beyond this performance onthe authorship classification task.</a:t>
            </a:r>
            <a:endParaRPr/>
          </a:p>
        </p:txBody>
      </p:sp>
      <p:sp>
        <p:nvSpPr>
          <p:cNvPr id="431" name="Google Shape;431;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My team will be presenting our project on Authorship Identification. We will first start by diving into what the problem is. We will then present some of our literature review the data sources we considered for the task. We will explain how 530 was useful in creating our model and how we learned new things on the topic. We will then explain the experiments that we designed and the many results we obtained with different model variations of BERT specifically. Finally, we will tell you exactly how much our team was excited to have worked on authorship identification. </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team is very excited to have worked on this topic for many reasons. Authorship identification allows us to discover many exciting real-world applications It allowed us to explore new NLP techniques we haven’t learned in 530, but also explore BERT even further and learn about many state-of-the-art general—purpose architecture. The topic is very fascinating: our team was curious to understand what patterns contribute to an author’s unique style in writing. It was also interesting to isolate and disentangle stylometry from the typical topics the author usually addresses. </a:t>
            </a:r>
            <a:endParaRPr/>
          </a:p>
        </p:txBody>
      </p:sp>
      <p:sp>
        <p:nvSpPr>
          <p:cNvPr id="519" name="Google Shape;519;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all were equally motivated to be working on this project – and for many reasons. Chloe was excited to be working on one of the more recent area of NLP research. Like her, Joseph was very interested in BERT &amp; learning more about leading NLP techniques. Worthan and I were motivated by the importance of the applications such as detecting plagiarized content &amp; forensic identification. And finally, Tina was really interested in discovering the patterns unique to an author &amp; how these remain consistent across topics. </a:t>
            </a:r>
            <a:endParaRPr/>
          </a:p>
        </p:txBody>
      </p:sp>
      <p:sp>
        <p:nvSpPr>
          <p:cNvPr id="535" name="Google Shape;535;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All in all, this was a fun project, especially seeing our model perform well. Our team has really enjoyed working on Authorship identification - an important Natural Language Processing (NLP) topic that enables us to identify the author of an anonymously written document based on their unique writing style. </a:t>
            </a:r>
            <a:endParaRPr/>
          </a:p>
          <a:p>
            <a:pPr indent="0" lvl="0" marL="0" rtl="0" algn="l">
              <a:spcBef>
                <a:spcPts val="0"/>
              </a:spcBef>
              <a:spcAft>
                <a:spcPts val="0"/>
              </a:spcAft>
              <a:buNone/>
            </a:pPr>
            <a:r>
              <a:t/>
            </a:r>
            <a:endParaRPr/>
          </a:p>
        </p:txBody>
      </p:sp>
      <p:sp>
        <p:nvSpPr>
          <p:cNvPr id="551" name="Google Shape;551;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We begin by identifying the problem. Authorship identification is an important Natural Language Processing (NLP) topic. It enables us to identify the most likely author of articles, news or messages. Authorship identification can be applied to tasks such as identifying anonymous author, detecting plagiarism, finding ghost writer.</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122" name="Google Shape;1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first learning about authorship identification, we came across the term “stylometry”. Authors have unique writing styles to their works and are often consistent across topics. That means, no matter what topic I choose to write about, my writing style can be detected as my unique “identity”. Authorship identification has been a topic of interest since the 18th century. Jay, Madison, and Hamilton wrote a series of anonymous essays to convince New York voters to ratify the new US Constitution. These are the Federalist papers</a:t>
            </a:r>
            <a:endParaRPr/>
          </a:p>
        </p:txBody>
      </p:sp>
      <p:sp>
        <p:nvSpPr>
          <p:cNvPr id="131" name="Google Shape;13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Many scholars have identified the exact author of the Federalist Papers. However, 12 of them were in dispute between Hamilton and Madison and it was impossible to tell which of the two was the true author.</a:t>
            </a:r>
            <a:endParaRPr/>
          </a:p>
        </p:txBody>
      </p:sp>
      <p:sp>
        <p:nvSpPr>
          <p:cNvPr id="140" name="Google Shape;14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In 1963, Mosteller &amp; Wallace solved the problem by identifying function words as good candidates for authorship analysis. This is only one example of how authorship identification began. This topic is now expanding to many current state-of-the-art real-world applications. </a:t>
            </a:r>
            <a:endParaRPr/>
          </a:p>
          <a:p>
            <a:pPr indent="0" lvl="0" marL="0" rtl="0" algn="l">
              <a:spcBef>
                <a:spcPts val="0"/>
              </a:spcBef>
              <a:spcAft>
                <a:spcPts val="0"/>
              </a:spcAft>
              <a:buNone/>
            </a:pPr>
            <a:r>
              <a:t/>
            </a:r>
            <a:endParaRPr/>
          </a:p>
        </p:txBody>
      </p:sp>
      <p:sp>
        <p:nvSpPr>
          <p:cNvPr id="170" name="Google Shape;17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 a recap, Authorship identification is essentially an example of a classification problem. It is the process of identifying the author of an anonymously written document from a group of candidate authors according to his writing and based on his unique writing style (irrelevant of the topic). Authorship identification can be used for a wide variety of applications including but not limited to historical scholarship, plagiarism detection, investigative forensic identification, original authorship, author recommendation, etc,</a:t>
            </a:r>
            <a:endParaRPr/>
          </a:p>
        </p:txBody>
      </p:sp>
      <p:sp>
        <p:nvSpPr>
          <p:cNvPr id="188" name="Google Shape;18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address the problem we began by exploring the wide range of data sources that can be used. The first is Project Gutenberg, which is a collection of published works across many different genres. The second is the English gigaword corpus, produced by the Linguistic Data Consortirum or LDC. And The third is the Reuters 50 50 dataset, a collection of over 800,000 English language news stories. Reuters 5050 is made up of four topical categories: corporate, econ, social, and markets. Our team will be using the Reuters 50 50 dataset to train and test our model. </a:t>
            </a:r>
            <a:endParaRPr/>
          </a:p>
        </p:txBody>
      </p:sp>
      <p:sp>
        <p:nvSpPr>
          <p:cNvPr id="201" name="Google Shape;20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36"/>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6"/>
          <p:cNvSpPr txBox="1"/>
          <p:nvPr>
            <p:ph idx="1" type="body"/>
          </p:nvPr>
        </p:nvSpPr>
        <p:spPr>
          <a:xfrm>
            <a:off x="393700" y="1825625"/>
            <a:ext cx="11404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6"/>
          <p:cNvSpPr txBox="1"/>
          <p:nvPr>
            <p:ph idx="10" type="dt"/>
          </p:nvPr>
        </p:nvSpPr>
        <p:spPr>
          <a:xfrm>
            <a:off x="722243" y="6356350"/>
            <a:ext cx="2975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6"/>
          <p:cNvSpPr txBox="1"/>
          <p:nvPr>
            <p:ph idx="11" type="ftr"/>
          </p:nvPr>
        </p:nvSpPr>
        <p:spPr>
          <a:xfrm>
            <a:off x="3864665" y="6356350"/>
            <a:ext cx="44626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6"/>
          <p:cNvSpPr txBox="1"/>
          <p:nvPr>
            <p:ph idx="12" type="sldNum"/>
          </p:nvPr>
        </p:nvSpPr>
        <p:spPr>
          <a:xfrm>
            <a:off x="8494643" y="6356350"/>
            <a:ext cx="29751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45"/>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5"/>
          <p:cNvSpPr txBox="1"/>
          <p:nvPr>
            <p:ph idx="1" type="body"/>
          </p:nvPr>
        </p:nvSpPr>
        <p:spPr>
          <a:xfrm rot="5400000">
            <a:off x="3920331" y="-1701006"/>
            <a:ext cx="4351338" cy="1140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5"/>
          <p:cNvSpPr txBox="1"/>
          <p:nvPr>
            <p:ph idx="10" type="dt"/>
          </p:nvPr>
        </p:nvSpPr>
        <p:spPr>
          <a:xfrm>
            <a:off x="722243" y="6356350"/>
            <a:ext cx="2975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5"/>
          <p:cNvSpPr txBox="1"/>
          <p:nvPr>
            <p:ph idx="11" type="ftr"/>
          </p:nvPr>
        </p:nvSpPr>
        <p:spPr>
          <a:xfrm>
            <a:off x="3864665" y="6356350"/>
            <a:ext cx="44626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5"/>
          <p:cNvSpPr txBox="1"/>
          <p:nvPr>
            <p:ph idx="12" type="sldNum"/>
          </p:nvPr>
        </p:nvSpPr>
        <p:spPr>
          <a:xfrm>
            <a:off x="8494643" y="6356350"/>
            <a:ext cx="29751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6"/>
          <p:cNvSpPr txBox="1"/>
          <p:nvPr>
            <p:ph idx="10" type="dt"/>
          </p:nvPr>
        </p:nvSpPr>
        <p:spPr>
          <a:xfrm>
            <a:off x="722243" y="6356350"/>
            <a:ext cx="2975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6"/>
          <p:cNvSpPr txBox="1"/>
          <p:nvPr>
            <p:ph idx="11" type="ftr"/>
          </p:nvPr>
        </p:nvSpPr>
        <p:spPr>
          <a:xfrm>
            <a:off x="3864665" y="6356350"/>
            <a:ext cx="44626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6"/>
          <p:cNvSpPr txBox="1"/>
          <p:nvPr>
            <p:ph idx="12" type="sldNum"/>
          </p:nvPr>
        </p:nvSpPr>
        <p:spPr>
          <a:xfrm>
            <a:off x="8494643" y="6356350"/>
            <a:ext cx="29751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7"/>
          <p:cNvSpPr txBox="1"/>
          <p:nvPr>
            <p:ph idx="10" type="dt"/>
          </p:nvPr>
        </p:nvSpPr>
        <p:spPr>
          <a:xfrm>
            <a:off x="722243" y="6356350"/>
            <a:ext cx="2975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7"/>
          <p:cNvSpPr txBox="1"/>
          <p:nvPr>
            <p:ph idx="11" type="ftr"/>
          </p:nvPr>
        </p:nvSpPr>
        <p:spPr>
          <a:xfrm>
            <a:off x="3864665" y="6356350"/>
            <a:ext cx="44626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7"/>
          <p:cNvSpPr txBox="1"/>
          <p:nvPr>
            <p:ph idx="12" type="sldNum"/>
          </p:nvPr>
        </p:nvSpPr>
        <p:spPr>
          <a:xfrm>
            <a:off x="8494643" y="6356350"/>
            <a:ext cx="29751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8"/>
          <p:cNvSpPr txBox="1"/>
          <p:nvPr>
            <p:ph idx="10" type="dt"/>
          </p:nvPr>
        </p:nvSpPr>
        <p:spPr>
          <a:xfrm>
            <a:off x="722243" y="6356350"/>
            <a:ext cx="2975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8"/>
          <p:cNvSpPr txBox="1"/>
          <p:nvPr>
            <p:ph idx="11" type="ftr"/>
          </p:nvPr>
        </p:nvSpPr>
        <p:spPr>
          <a:xfrm>
            <a:off x="3864665" y="6356350"/>
            <a:ext cx="44626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8"/>
          <p:cNvSpPr txBox="1"/>
          <p:nvPr>
            <p:ph idx="12" type="sldNum"/>
          </p:nvPr>
        </p:nvSpPr>
        <p:spPr>
          <a:xfrm>
            <a:off x="8494643" y="6356350"/>
            <a:ext cx="29751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39"/>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9"/>
          <p:cNvSpPr txBox="1"/>
          <p:nvPr>
            <p:ph idx="10" type="dt"/>
          </p:nvPr>
        </p:nvSpPr>
        <p:spPr>
          <a:xfrm>
            <a:off x="722243" y="6356350"/>
            <a:ext cx="2975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9"/>
          <p:cNvSpPr txBox="1"/>
          <p:nvPr>
            <p:ph idx="11" type="ftr"/>
          </p:nvPr>
        </p:nvSpPr>
        <p:spPr>
          <a:xfrm>
            <a:off x="3864665" y="6356350"/>
            <a:ext cx="44626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9"/>
          <p:cNvSpPr txBox="1"/>
          <p:nvPr>
            <p:ph idx="12" type="sldNum"/>
          </p:nvPr>
        </p:nvSpPr>
        <p:spPr>
          <a:xfrm>
            <a:off x="8494643" y="6356350"/>
            <a:ext cx="29751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0"/>
          <p:cNvSpPr txBox="1"/>
          <p:nvPr>
            <p:ph idx="10" type="dt"/>
          </p:nvPr>
        </p:nvSpPr>
        <p:spPr>
          <a:xfrm>
            <a:off x="722243" y="6356350"/>
            <a:ext cx="2975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0"/>
          <p:cNvSpPr txBox="1"/>
          <p:nvPr>
            <p:ph idx="11" type="ftr"/>
          </p:nvPr>
        </p:nvSpPr>
        <p:spPr>
          <a:xfrm>
            <a:off x="3864665" y="6356350"/>
            <a:ext cx="44626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0"/>
          <p:cNvSpPr txBox="1"/>
          <p:nvPr>
            <p:ph idx="12" type="sldNum"/>
          </p:nvPr>
        </p:nvSpPr>
        <p:spPr>
          <a:xfrm>
            <a:off x="8494643" y="6356350"/>
            <a:ext cx="29751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41"/>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1"/>
          <p:cNvSpPr txBox="1"/>
          <p:nvPr>
            <p:ph idx="10" type="dt"/>
          </p:nvPr>
        </p:nvSpPr>
        <p:spPr>
          <a:xfrm>
            <a:off x="722243" y="6356350"/>
            <a:ext cx="2975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idx="11" type="ftr"/>
          </p:nvPr>
        </p:nvSpPr>
        <p:spPr>
          <a:xfrm>
            <a:off x="3864665" y="6356350"/>
            <a:ext cx="44626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2" type="sldNum"/>
          </p:nvPr>
        </p:nvSpPr>
        <p:spPr>
          <a:xfrm>
            <a:off x="8494643" y="6356350"/>
            <a:ext cx="29751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42"/>
          <p:cNvSpPr txBox="1"/>
          <p:nvPr>
            <p:ph idx="10" type="dt"/>
          </p:nvPr>
        </p:nvSpPr>
        <p:spPr>
          <a:xfrm>
            <a:off x="722243" y="6356350"/>
            <a:ext cx="2975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2"/>
          <p:cNvSpPr txBox="1"/>
          <p:nvPr>
            <p:ph idx="11" type="ftr"/>
          </p:nvPr>
        </p:nvSpPr>
        <p:spPr>
          <a:xfrm>
            <a:off x="3864665" y="6356350"/>
            <a:ext cx="44626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2"/>
          <p:cNvSpPr txBox="1"/>
          <p:nvPr>
            <p:ph idx="12" type="sldNum"/>
          </p:nvPr>
        </p:nvSpPr>
        <p:spPr>
          <a:xfrm>
            <a:off x="8494643" y="6356350"/>
            <a:ext cx="29751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3"/>
          <p:cNvSpPr txBox="1"/>
          <p:nvPr>
            <p:ph idx="10" type="dt"/>
          </p:nvPr>
        </p:nvSpPr>
        <p:spPr>
          <a:xfrm>
            <a:off x="722243" y="6356350"/>
            <a:ext cx="2975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3"/>
          <p:cNvSpPr txBox="1"/>
          <p:nvPr>
            <p:ph idx="11" type="ftr"/>
          </p:nvPr>
        </p:nvSpPr>
        <p:spPr>
          <a:xfrm>
            <a:off x="3864665" y="6356350"/>
            <a:ext cx="44626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3"/>
          <p:cNvSpPr txBox="1"/>
          <p:nvPr>
            <p:ph idx="12" type="sldNum"/>
          </p:nvPr>
        </p:nvSpPr>
        <p:spPr>
          <a:xfrm>
            <a:off x="8494643" y="6356350"/>
            <a:ext cx="29751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4"/>
          <p:cNvSpPr txBox="1"/>
          <p:nvPr>
            <p:ph idx="10" type="dt"/>
          </p:nvPr>
        </p:nvSpPr>
        <p:spPr>
          <a:xfrm>
            <a:off x="722243" y="6356350"/>
            <a:ext cx="29751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4"/>
          <p:cNvSpPr txBox="1"/>
          <p:nvPr>
            <p:ph idx="11" type="ftr"/>
          </p:nvPr>
        </p:nvSpPr>
        <p:spPr>
          <a:xfrm>
            <a:off x="3864665" y="6356350"/>
            <a:ext cx="446267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4"/>
          <p:cNvSpPr txBox="1"/>
          <p:nvPr>
            <p:ph idx="12" type="sldNum"/>
          </p:nvPr>
        </p:nvSpPr>
        <p:spPr>
          <a:xfrm>
            <a:off x="8494643" y="6356350"/>
            <a:ext cx="297511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393700" y="1825625"/>
            <a:ext cx="11404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722243" y="6356350"/>
            <a:ext cx="297511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3864665" y="6356350"/>
            <a:ext cx="446267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8494643" y="6356350"/>
            <a:ext cx="297511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5.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6.jpg"/><Relationship Id="rId4" Type="http://schemas.openxmlformats.org/officeDocument/2006/relationships/image" Target="../media/image2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6.jpg"/><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6.jpg"/><Relationship Id="rId4"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2.jp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20.png"/><Relationship Id="rId7"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1.jpg"/><Relationship Id="rId4" Type="http://schemas.openxmlformats.org/officeDocument/2006/relationships/image" Target="../media/image34.jpg"/><Relationship Id="rId5" Type="http://schemas.openxmlformats.org/officeDocument/2006/relationships/image" Target="../media/image30.jpg"/><Relationship Id="rId6" Type="http://schemas.openxmlformats.org/officeDocument/2006/relationships/image" Target="../media/image24.jpg"/><Relationship Id="rId7" Type="http://schemas.openxmlformats.org/officeDocument/2006/relationships/image" Target="../media/image3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hart" Target="../charts/chart1.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hart" Target="../charts/char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t/>
            </a:r>
            <a:endParaRPr/>
          </a:p>
        </p:txBody>
      </p:sp>
      <p:pic>
        <p:nvPicPr>
          <p:cNvPr id="90" name="Google Shape;90;p1"/>
          <p:cNvPicPr preferRelativeResize="0"/>
          <p:nvPr>
            <p:ph idx="1" type="body"/>
          </p:nvPr>
        </p:nvPicPr>
        <p:blipFill rotWithShape="1">
          <a:blip r:embed="rId3">
            <a:alphaModFix/>
          </a:blip>
          <a:srcRect b="0" l="0" r="0" t="0"/>
          <a:stretch/>
        </p:blipFill>
        <p:spPr>
          <a:xfrm>
            <a:off x="-142505" y="-191386"/>
            <a:ext cx="12341610" cy="82083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0"/>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entury Gothic"/>
              <a:buNone/>
            </a:pPr>
            <a:r>
              <a:rPr lang="en-US" sz="3959"/>
              <a:t>Our team aggregated multiple approaches when conducting the literature review. </a:t>
            </a:r>
            <a:endParaRPr/>
          </a:p>
        </p:txBody>
      </p:sp>
      <p:grpSp>
        <p:nvGrpSpPr>
          <p:cNvPr id="217" name="Google Shape;217;p10"/>
          <p:cNvGrpSpPr/>
          <p:nvPr/>
        </p:nvGrpSpPr>
        <p:grpSpPr>
          <a:xfrm>
            <a:off x="393700" y="1898367"/>
            <a:ext cx="5443495" cy="4631621"/>
            <a:chOff x="3936624" y="1276866"/>
            <a:chExt cx="3485422" cy="4631621"/>
          </a:xfrm>
        </p:grpSpPr>
        <p:sp>
          <p:nvSpPr>
            <p:cNvPr id="218" name="Google Shape;218;p10"/>
            <p:cNvSpPr txBox="1"/>
            <p:nvPr/>
          </p:nvSpPr>
          <p:spPr>
            <a:xfrm>
              <a:off x="3948815" y="2075691"/>
              <a:ext cx="3465576" cy="3832796"/>
            </a:xfrm>
            <a:prstGeom prst="rect">
              <a:avLst/>
            </a:prstGeom>
            <a:solidFill>
              <a:srgbClr val="E1EFD8"/>
            </a:solidFill>
            <a:ln>
              <a:noFill/>
            </a:ln>
          </p:spPr>
          <p:txBody>
            <a:bodyPr anchorCtr="0" anchor="t" bIns="45700" lIns="45700" spcFirstLastPara="1" rIns="45700" wrap="square" tIns="45700">
              <a:noAutofit/>
            </a:bodyPr>
            <a:lstStyle/>
            <a:p>
              <a:pPr indent="0" lvl="1" marL="0" marR="0" rtl="0" algn="ctr">
                <a:lnSpc>
                  <a:spcPct val="100000"/>
                </a:lnSpc>
                <a:spcBef>
                  <a:spcPts val="0"/>
                </a:spcBef>
                <a:spcAft>
                  <a:spcPts val="0"/>
                </a:spcAft>
                <a:buClr>
                  <a:srgbClr val="000000"/>
                </a:buClr>
                <a:buSzPts val="600"/>
                <a:buFont typeface="Times New Roman"/>
                <a:buNone/>
              </a:pPr>
              <a:r>
                <a:t/>
              </a:r>
              <a:endParaRPr b="0" i="0" sz="600" u="none" cap="none" strike="noStrike">
                <a:solidFill>
                  <a:schemeClr val="dk1"/>
                </a:solidFill>
                <a:latin typeface="Century Gothic"/>
                <a:ea typeface="Century Gothic"/>
                <a:cs typeface="Century Gothic"/>
                <a:sym typeface="Century Gothic"/>
              </a:endParaRPr>
            </a:p>
            <a:p>
              <a:pPr indent="0" lvl="1" marL="0" marR="0" rtl="0" algn="ctr">
                <a:lnSpc>
                  <a:spcPct val="100000"/>
                </a:lnSpc>
                <a:spcBef>
                  <a:spcPts val="600"/>
                </a:spcBef>
                <a:spcAft>
                  <a:spcPts val="0"/>
                </a:spcAft>
                <a:buClr>
                  <a:srgbClr val="000000"/>
                </a:buClr>
                <a:buSzPts val="1600"/>
                <a:buFont typeface="Times New Roman"/>
                <a:buNone/>
              </a:pPr>
              <a:r>
                <a:rPr b="0" i="0" lang="en-US" sz="1600" u="none" cap="none" strike="noStrike">
                  <a:solidFill>
                    <a:schemeClr val="dk1"/>
                  </a:solidFill>
                  <a:latin typeface="Century Gothic"/>
                  <a:ea typeface="Century Gothic"/>
                  <a:cs typeface="Century Gothic"/>
                  <a:sym typeface="Century Gothic"/>
                </a:rPr>
                <a:t>(Qian et al., 2017)</a:t>
              </a:r>
              <a:endParaRPr/>
            </a:p>
            <a:p>
              <a:pPr indent="0" lvl="1" marL="0" marR="0" rtl="0" algn="ctr">
                <a:lnSpc>
                  <a:spcPct val="100000"/>
                </a:lnSpc>
                <a:spcBef>
                  <a:spcPts val="600"/>
                </a:spcBef>
                <a:spcAft>
                  <a:spcPts val="0"/>
                </a:spcAft>
                <a:buClr>
                  <a:srgbClr val="000000"/>
                </a:buClr>
                <a:buSzPts val="2200"/>
                <a:buFont typeface="Times New Roman"/>
                <a:buNone/>
              </a:pPr>
              <a:r>
                <a:rPr b="0" i="0" lang="en-US" sz="2200" u="none" cap="none" strike="noStrike">
                  <a:solidFill>
                    <a:schemeClr val="dk1"/>
                  </a:solidFill>
                  <a:latin typeface="Century Gothic"/>
                  <a:ea typeface="Century Gothic"/>
                  <a:cs typeface="Century Gothic"/>
                  <a:sym typeface="Century Gothic"/>
                </a:rPr>
                <a:t>Reuters 50-50 &amp; Gutenberg</a:t>
              </a:r>
              <a:endParaRPr/>
            </a:p>
            <a:p>
              <a:pPr indent="0" lvl="1" marL="0" marR="0" rtl="0" algn="ctr">
                <a:lnSpc>
                  <a:spcPct val="100000"/>
                </a:lnSpc>
                <a:spcBef>
                  <a:spcPts val="600"/>
                </a:spcBef>
                <a:spcAft>
                  <a:spcPts val="0"/>
                </a:spcAft>
                <a:buClr>
                  <a:srgbClr val="000000"/>
                </a:buClr>
                <a:buSzPts val="2200"/>
                <a:buFont typeface="Times New Roman"/>
                <a:buNone/>
              </a:pPr>
              <a:r>
                <a:rPr b="0" i="0" lang="en-US" sz="2200" u="none" cap="none" strike="noStrike">
                  <a:solidFill>
                    <a:schemeClr val="dk1"/>
                  </a:solidFill>
                  <a:latin typeface="Century Gothic"/>
                  <a:ea typeface="Century Gothic"/>
                  <a:cs typeface="Century Gothic"/>
                  <a:sym typeface="Century Gothic"/>
                </a:rPr>
                <a:t> </a:t>
              </a:r>
              <a:endParaRPr/>
            </a:p>
            <a:p>
              <a:pPr indent="-241300" lvl="1" marL="241300" marR="0" rtl="0" algn="ctr">
                <a:lnSpc>
                  <a:spcPct val="100000"/>
                </a:lnSpc>
                <a:spcBef>
                  <a:spcPts val="600"/>
                </a:spcBef>
                <a:spcAft>
                  <a:spcPts val="0"/>
                </a:spcAft>
                <a:buClr>
                  <a:srgbClr val="000000"/>
                </a:buClr>
                <a:buSzPts val="2200"/>
                <a:buFont typeface="Times New Roman"/>
                <a:buChar char="•"/>
              </a:pPr>
              <a:r>
                <a:rPr b="0" i="0" lang="en-US" sz="2200" u="none" cap="none" strike="noStrike">
                  <a:solidFill>
                    <a:schemeClr val="dk1"/>
                  </a:solidFill>
                  <a:latin typeface="Century Gothic"/>
                  <a:ea typeface="Century Gothic"/>
                  <a:cs typeface="Century Gothic"/>
                  <a:sym typeface="Century Gothic"/>
                </a:rPr>
                <a:t>Gradient Boosting Classifier (Baseline) </a:t>
              </a:r>
              <a:r>
                <a:rPr b="1" i="0" lang="en-US" sz="2200" u="none" cap="none" strike="noStrike">
                  <a:solidFill>
                    <a:schemeClr val="dk1"/>
                  </a:solidFill>
                  <a:latin typeface="Century Gothic"/>
                  <a:ea typeface="Century Gothic"/>
                  <a:cs typeface="Century Gothic"/>
                  <a:sym typeface="Century Gothic"/>
                </a:rPr>
                <a:t>12.24%</a:t>
              </a:r>
              <a:r>
                <a:rPr b="0" i="0" lang="en-US" sz="2200" u="none" cap="none" strike="noStrike">
                  <a:solidFill>
                    <a:schemeClr val="dk1"/>
                  </a:solidFill>
                  <a:latin typeface="Century Gothic"/>
                  <a:ea typeface="Century Gothic"/>
                  <a:cs typeface="Century Gothic"/>
                  <a:sym typeface="Century Gothic"/>
                </a:rPr>
                <a:t> </a:t>
              </a:r>
              <a:endParaRPr/>
            </a:p>
            <a:p>
              <a:pPr indent="-241300" lvl="1" marL="241300" marR="0" rtl="0" algn="ctr">
                <a:lnSpc>
                  <a:spcPct val="100000"/>
                </a:lnSpc>
                <a:spcBef>
                  <a:spcPts val="600"/>
                </a:spcBef>
                <a:spcAft>
                  <a:spcPts val="0"/>
                </a:spcAft>
                <a:buClr>
                  <a:srgbClr val="000000"/>
                </a:buClr>
                <a:buSzPts val="2200"/>
                <a:buFont typeface="Times New Roman"/>
                <a:buChar char="•"/>
              </a:pPr>
              <a:r>
                <a:rPr b="0" i="0" lang="en-US" sz="2200" u="none" cap="none" strike="noStrike">
                  <a:solidFill>
                    <a:schemeClr val="dk1"/>
                  </a:solidFill>
                  <a:latin typeface="Century Gothic"/>
                  <a:ea typeface="Century Gothic"/>
                  <a:cs typeface="Century Gothic"/>
                  <a:sym typeface="Century Gothic"/>
                </a:rPr>
                <a:t>Article-level GRU </a:t>
              </a:r>
              <a:r>
                <a:rPr b="1" i="0" lang="en-US" sz="2200" u="none" cap="none" strike="noStrike">
                  <a:solidFill>
                    <a:schemeClr val="dk1"/>
                  </a:solidFill>
                  <a:latin typeface="Century Gothic"/>
                  <a:ea typeface="Century Gothic"/>
                  <a:cs typeface="Century Gothic"/>
                  <a:sym typeface="Century Gothic"/>
                </a:rPr>
                <a:t>69.1% - 89.2%</a:t>
              </a:r>
              <a:endParaRPr/>
            </a:p>
            <a:p>
              <a:pPr indent="-241300" lvl="1" marL="241300" marR="0" rtl="0" algn="ctr">
                <a:lnSpc>
                  <a:spcPct val="100000"/>
                </a:lnSpc>
                <a:spcBef>
                  <a:spcPts val="600"/>
                </a:spcBef>
                <a:spcAft>
                  <a:spcPts val="0"/>
                </a:spcAft>
                <a:buClr>
                  <a:srgbClr val="000000"/>
                </a:buClr>
                <a:buSzPts val="2200"/>
                <a:buFont typeface="Times New Roman"/>
                <a:buChar char="•"/>
              </a:pPr>
              <a:r>
                <a:rPr b="0" i="0" lang="en-US" sz="2200" u="none" cap="none" strike="noStrike">
                  <a:solidFill>
                    <a:schemeClr val="dk1"/>
                  </a:solidFill>
                  <a:latin typeface="Century Gothic"/>
                  <a:ea typeface="Century Gothic"/>
                  <a:cs typeface="Century Gothic"/>
                  <a:sym typeface="Century Gothic"/>
                </a:rPr>
                <a:t>Article-level LSTM </a:t>
              </a:r>
              <a:r>
                <a:rPr b="1" i="0" lang="en-US" sz="2200" u="none" cap="none" strike="noStrike">
                  <a:solidFill>
                    <a:schemeClr val="dk1"/>
                  </a:solidFill>
                  <a:latin typeface="Century Gothic"/>
                  <a:ea typeface="Century Gothic"/>
                  <a:cs typeface="Century Gothic"/>
                  <a:sym typeface="Century Gothic"/>
                </a:rPr>
                <a:t>62.7% </a:t>
              </a:r>
              <a:endParaRPr/>
            </a:p>
          </p:txBody>
        </p:sp>
        <p:sp>
          <p:nvSpPr>
            <p:cNvPr id="219" name="Google Shape;219;p10"/>
            <p:cNvSpPr txBox="1"/>
            <p:nvPr/>
          </p:nvSpPr>
          <p:spPr>
            <a:xfrm>
              <a:off x="3936624" y="1276866"/>
              <a:ext cx="3465576" cy="33528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Century Gothic"/>
                  <a:ea typeface="Century Gothic"/>
                  <a:cs typeface="Century Gothic"/>
                  <a:sym typeface="Century Gothic"/>
                </a:rPr>
                <a:t>Deep Learning based Authorship Identification</a:t>
              </a:r>
              <a:endParaRPr/>
            </a:p>
          </p:txBody>
        </p:sp>
        <p:cxnSp>
          <p:nvCxnSpPr>
            <p:cNvPr id="220" name="Google Shape;220;p10"/>
            <p:cNvCxnSpPr/>
            <p:nvPr/>
          </p:nvCxnSpPr>
          <p:spPr>
            <a:xfrm>
              <a:off x="3956470" y="2075478"/>
              <a:ext cx="3465576" cy="0"/>
            </a:xfrm>
            <a:prstGeom prst="straightConnector1">
              <a:avLst/>
            </a:prstGeom>
            <a:noFill/>
            <a:ln cap="flat" cmpd="sng" w="57150">
              <a:solidFill>
                <a:srgbClr val="595959"/>
              </a:solidFill>
              <a:prstDash val="solid"/>
              <a:miter lim="800000"/>
              <a:headEnd len="sm" w="sm" type="none"/>
              <a:tailEnd len="sm" w="sm" type="none"/>
            </a:ln>
          </p:spPr>
        </p:cxnSp>
      </p:grpSp>
      <p:grpSp>
        <p:nvGrpSpPr>
          <p:cNvPr id="221" name="Google Shape;221;p10"/>
          <p:cNvGrpSpPr/>
          <p:nvPr/>
        </p:nvGrpSpPr>
        <p:grpSpPr>
          <a:xfrm>
            <a:off x="6338444" y="1914076"/>
            <a:ext cx="5433558" cy="4620070"/>
            <a:chOff x="3936624" y="1276866"/>
            <a:chExt cx="3477767" cy="4620070"/>
          </a:xfrm>
        </p:grpSpPr>
        <p:sp>
          <p:nvSpPr>
            <p:cNvPr id="222" name="Google Shape;222;p10"/>
            <p:cNvSpPr txBox="1"/>
            <p:nvPr/>
          </p:nvSpPr>
          <p:spPr>
            <a:xfrm>
              <a:off x="3948815" y="2064134"/>
              <a:ext cx="3465576" cy="3832802"/>
            </a:xfrm>
            <a:prstGeom prst="rect">
              <a:avLst/>
            </a:prstGeom>
            <a:solidFill>
              <a:srgbClr val="E1EFD8"/>
            </a:solidFill>
            <a:ln>
              <a:noFill/>
            </a:ln>
          </p:spPr>
          <p:txBody>
            <a:bodyPr anchorCtr="0" anchor="t" bIns="45700" lIns="45700" spcFirstLastPara="1" rIns="45700" wrap="square" tIns="45700">
              <a:noAutofit/>
            </a:bodyPr>
            <a:lstStyle/>
            <a:p>
              <a:pPr indent="0" lvl="1" marL="0" marR="0" rtl="0" algn="ctr">
                <a:lnSpc>
                  <a:spcPct val="100000"/>
                </a:lnSpc>
                <a:spcBef>
                  <a:spcPts val="0"/>
                </a:spcBef>
                <a:spcAft>
                  <a:spcPts val="0"/>
                </a:spcAft>
                <a:buClr>
                  <a:srgbClr val="000000"/>
                </a:buClr>
                <a:buSzPts val="600"/>
                <a:buFont typeface="Times New Roman"/>
                <a:buNone/>
              </a:pPr>
              <a:r>
                <a:t/>
              </a:r>
              <a:endParaRPr b="0" i="0" sz="600" u="none" cap="none" strike="noStrike">
                <a:solidFill>
                  <a:schemeClr val="dk1"/>
                </a:solidFill>
                <a:latin typeface="Century Gothic"/>
                <a:ea typeface="Century Gothic"/>
                <a:cs typeface="Century Gothic"/>
                <a:sym typeface="Century Gothic"/>
              </a:endParaRPr>
            </a:p>
            <a:p>
              <a:pPr indent="0" lvl="1" marL="0" marR="0" rtl="0" algn="ctr">
                <a:lnSpc>
                  <a:spcPct val="100000"/>
                </a:lnSpc>
                <a:spcBef>
                  <a:spcPts val="600"/>
                </a:spcBef>
                <a:spcAft>
                  <a:spcPts val="0"/>
                </a:spcAft>
                <a:buClr>
                  <a:srgbClr val="000000"/>
                </a:buClr>
                <a:buSzPts val="1600"/>
                <a:buFont typeface="Times New Roman"/>
                <a:buNone/>
              </a:pPr>
              <a:r>
                <a:rPr b="0" i="0" lang="en-US" sz="1600" u="none" cap="none" strike="noStrike">
                  <a:solidFill>
                    <a:schemeClr val="dk1"/>
                  </a:solidFill>
                  <a:latin typeface="Century Gothic"/>
                  <a:ea typeface="Century Gothic"/>
                  <a:cs typeface="Century Gothic"/>
                  <a:sym typeface="Century Gothic"/>
                </a:rPr>
                <a:t>(Ma, 2019)</a:t>
              </a:r>
              <a:endParaRPr/>
            </a:p>
            <a:p>
              <a:pPr indent="0" lvl="1" marL="0" marR="0" rtl="0" algn="ctr">
                <a:lnSpc>
                  <a:spcPct val="100000"/>
                </a:lnSpc>
                <a:spcBef>
                  <a:spcPts val="600"/>
                </a:spcBef>
                <a:spcAft>
                  <a:spcPts val="0"/>
                </a:spcAft>
                <a:buClr>
                  <a:srgbClr val="000000"/>
                </a:buClr>
                <a:buSzPts val="2200"/>
                <a:buFont typeface="Times New Roman"/>
                <a:buNone/>
              </a:pPr>
              <a:r>
                <a:rPr b="0" i="0" lang="en-US" sz="2200" u="none" cap="none" strike="noStrike">
                  <a:solidFill>
                    <a:schemeClr val="dk1"/>
                  </a:solidFill>
                  <a:latin typeface="Century Gothic"/>
                  <a:ea typeface="Century Gothic"/>
                  <a:cs typeface="Century Gothic"/>
                  <a:sym typeface="Century Gothic"/>
                </a:rPr>
                <a:t>GloVe Twitter 27B embeddings</a:t>
              </a:r>
              <a:endParaRPr/>
            </a:p>
            <a:p>
              <a:pPr indent="0" lvl="1" marL="0" marR="0" rtl="0" algn="ctr">
                <a:lnSpc>
                  <a:spcPct val="100000"/>
                </a:lnSpc>
                <a:spcBef>
                  <a:spcPts val="600"/>
                </a:spcBef>
                <a:spcAft>
                  <a:spcPts val="0"/>
                </a:spcAft>
                <a:buClr>
                  <a:srgbClr val="000000"/>
                </a:buClr>
                <a:buSzPts val="2200"/>
                <a:buFont typeface="Times New Roman"/>
                <a:buNone/>
              </a:pPr>
              <a:r>
                <a:rPr b="0" i="0" lang="en-US" sz="2200" u="none" cap="none" strike="noStrike">
                  <a:solidFill>
                    <a:schemeClr val="dk1"/>
                  </a:solidFill>
                  <a:latin typeface="Century Gothic"/>
                  <a:ea typeface="Century Gothic"/>
                  <a:cs typeface="Century Gothic"/>
                  <a:sym typeface="Century Gothic"/>
                </a:rPr>
                <a:t> </a:t>
              </a:r>
              <a:endParaRPr/>
            </a:p>
            <a:p>
              <a:pPr indent="-241300" lvl="1" marL="241300" marR="0" rtl="0" algn="ctr">
                <a:lnSpc>
                  <a:spcPct val="100000"/>
                </a:lnSpc>
                <a:spcBef>
                  <a:spcPts val="600"/>
                </a:spcBef>
                <a:spcAft>
                  <a:spcPts val="0"/>
                </a:spcAft>
                <a:buClr>
                  <a:srgbClr val="000000"/>
                </a:buClr>
                <a:buSzPts val="2200"/>
                <a:buFont typeface="Times New Roman"/>
                <a:buChar char="•"/>
              </a:pPr>
              <a:r>
                <a:rPr b="0" i="0" lang="en-US" sz="2200" u="none" cap="none" strike="noStrike">
                  <a:solidFill>
                    <a:schemeClr val="dk1"/>
                  </a:solidFill>
                  <a:latin typeface="Century Gothic"/>
                  <a:ea typeface="Century Gothic"/>
                  <a:cs typeface="Century Gothic"/>
                  <a:sym typeface="Century Gothic"/>
                </a:rPr>
                <a:t>Bidirectional LSTM with GloVe embeddings (Baseline) </a:t>
              </a:r>
              <a:r>
                <a:rPr b="1" i="0" lang="en-US" sz="2200" u="none" cap="none" strike="noStrike">
                  <a:solidFill>
                    <a:schemeClr val="dk1"/>
                  </a:solidFill>
                  <a:latin typeface="Century Gothic"/>
                  <a:ea typeface="Century Gothic"/>
                  <a:cs typeface="Century Gothic"/>
                  <a:sym typeface="Century Gothic"/>
                </a:rPr>
                <a:t>64%</a:t>
              </a:r>
              <a:endParaRPr/>
            </a:p>
            <a:p>
              <a:pPr indent="-241300" lvl="1" marL="241300" marR="0" rtl="0" algn="ctr">
                <a:lnSpc>
                  <a:spcPct val="100000"/>
                </a:lnSpc>
                <a:spcBef>
                  <a:spcPts val="600"/>
                </a:spcBef>
                <a:spcAft>
                  <a:spcPts val="0"/>
                </a:spcAft>
                <a:buClr>
                  <a:srgbClr val="000000"/>
                </a:buClr>
                <a:buSzPts val="2200"/>
                <a:buFont typeface="Times New Roman"/>
                <a:buChar char="•"/>
              </a:pPr>
              <a:r>
                <a:rPr b="0" i="0" lang="en-US" sz="2200" u="none" cap="none" strike="noStrike">
                  <a:solidFill>
                    <a:schemeClr val="dk1"/>
                  </a:solidFill>
                  <a:latin typeface="Century Gothic"/>
                  <a:ea typeface="Century Gothic"/>
                  <a:cs typeface="Century Gothic"/>
                  <a:sym typeface="Century Gothic"/>
                </a:rPr>
                <a:t>Default BERT </a:t>
              </a:r>
              <a:r>
                <a:rPr b="1" i="0" lang="en-US" sz="2200" u="none" cap="none" strike="noStrike">
                  <a:solidFill>
                    <a:schemeClr val="dk1"/>
                  </a:solidFill>
                  <a:latin typeface="Century Gothic"/>
                  <a:ea typeface="Century Gothic"/>
                  <a:cs typeface="Century Gothic"/>
                  <a:sym typeface="Century Gothic"/>
                </a:rPr>
                <a:t>67%</a:t>
              </a:r>
              <a:endParaRPr/>
            </a:p>
            <a:p>
              <a:pPr indent="-241300" lvl="1" marL="241300" marR="0" rtl="0" algn="ctr">
                <a:lnSpc>
                  <a:spcPct val="100000"/>
                </a:lnSpc>
                <a:spcBef>
                  <a:spcPts val="600"/>
                </a:spcBef>
                <a:spcAft>
                  <a:spcPts val="0"/>
                </a:spcAft>
                <a:buClr>
                  <a:srgbClr val="000000"/>
                </a:buClr>
                <a:buSzPts val="2200"/>
                <a:buFont typeface="Times New Roman"/>
                <a:buChar char="•"/>
              </a:pPr>
              <a:r>
                <a:rPr b="0" i="0" lang="en-US" sz="2200" u="none" cap="none" strike="noStrike">
                  <a:solidFill>
                    <a:schemeClr val="dk1"/>
                  </a:solidFill>
                  <a:latin typeface="Century Gothic"/>
                  <a:ea typeface="Century Gothic"/>
                  <a:cs typeface="Century Gothic"/>
                  <a:sym typeface="Century Gothic"/>
                </a:rPr>
                <a:t>BERT + Nonlinear Layers </a:t>
              </a:r>
              <a:r>
                <a:rPr b="1" i="0" lang="en-US" sz="2200" u="none" cap="none" strike="noStrike">
                  <a:solidFill>
                    <a:schemeClr val="dk1"/>
                  </a:solidFill>
                  <a:latin typeface="Century Gothic"/>
                  <a:ea typeface="Century Gothic"/>
                  <a:cs typeface="Century Gothic"/>
                  <a:sym typeface="Century Gothic"/>
                </a:rPr>
                <a:t>67%</a:t>
              </a:r>
              <a:endParaRPr/>
            </a:p>
            <a:p>
              <a:pPr indent="-241300" lvl="1" marL="241300" marR="0" rtl="0" algn="ctr">
                <a:lnSpc>
                  <a:spcPct val="100000"/>
                </a:lnSpc>
                <a:spcBef>
                  <a:spcPts val="600"/>
                </a:spcBef>
                <a:spcAft>
                  <a:spcPts val="0"/>
                </a:spcAft>
                <a:buClr>
                  <a:srgbClr val="000000"/>
                </a:buClr>
                <a:buSzPts val="2200"/>
                <a:buFont typeface="Times New Roman"/>
                <a:buChar char="•"/>
              </a:pPr>
              <a:r>
                <a:rPr b="0" i="0" lang="en-US" sz="2200" u="none" cap="none" strike="noStrike">
                  <a:solidFill>
                    <a:schemeClr val="dk1"/>
                  </a:solidFill>
                  <a:latin typeface="Century Gothic"/>
                  <a:ea typeface="Century Gothic"/>
                  <a:cs typeface="Century Gothic"/>
                  <a:sym typeface="Century Gothic"/>
                </a:rPr>
                <a:t>BERT + LSTM </a:t>
              </a:r>
              <a:r>
                <a:rPr b="1" i="0" lang="en-US" sz="2200" u="none" cap="none" strike="noStrike">
                  <a:solidFill>
                    <a:schemeClr val="dk1"/>
                  </a:solidFill>
                  <a:latin typeface="Century Gothic"/>
                  <a:ea typeface="Century Gothic"/>
                  <a:cs typeface="Century Gothic"/>
                  <a:sym typeface="Century Gothic"/>
                </a:rPr>
                <a:t>67%</a:t>
              </a:r>
              <a:endParaRPr/>
            </a:p>
            <a:p>
              <a:pPr indent="-241300" lvl="1" marL="241300" marR="0" rtl="0" algn="ctr">
                <a:lnSpc>
                  <a:spcPct val="100000"/>
                </a:lnSpc>
                <a:spcBef>
                  <a:spcPts val="600"/>
                </a:spcBef>
                <a:spcAft>
                  <a:spcPts val="0"/>
                </a:spcAft>
                <a:buClr>
                  <a:srgbClr val="000000"/>
                </a:buClr>
                <a:buSzPts val="2200"/>
                <a:buFont typeface="Times New Roman"/>
                <a:buChar char="•"/>
              </a:pPr>
              <a:r>
                <a:rPr b="0" i="0" lang="en-US" sz="2200" u="none" cap="none" strike="noStrike">
                  <a:solidFill>
                    <a:schemeClr val="dk1"/>
                  </a:solidFill>
                  <a:latin typeface="Century Gothic"/>
                  <a:ea typeface="Century Gothic"/>
                  <a:cs typeface="Century Gothic"/>
                  <a:sym typeface="Century Gothic"/>
                </a:rPr>
                <a:t>BERT + CNN </a:t>
              </a:r>
              <a:r>
                <a:rPr b="1" i="0" lang="en-US" sz="2200" u="none" cap="none" strike="noStrike">
                  <a:solidFill>
                    <a:schemeClr val="dk1"/>
                  </a:solidFill>
                  <a:latin typeface="Century Gothic"/>
                  <a:ea typeface="Century Gothic"/>
                  <a:cs typeface="Century Gothic"/>
                  <a:sym typeface="Century Gothic"/>
                </a:rPr>
                <a:t>67%</a:t>
              </a:r>
              <a:endParaRPr/>
            </a:p>
            <a:p>
              <a:pPr indent="-38100" lvl="1" marL="241300" marR="0" rtl="0" algn="ctr">
                <a:lnSpc>
                  <a:spcPct val="100000"/>
                </a:lnSpc>
                <a:spcBef>
                  <a:spcPts val="600"/>
                </a:spcBef>
                <a:spcAft>
                  <a:spcPts val="0"/>
                </a:spcAft>
                <a:buClr>
                  <a:srgbClr val="000000"/>
                </a:buClr>
                <a:buSzPts val="3200"/>
                <a:buFont typeface="Times New Roman"/>
                <a:buNone/>
              </a:pPr>
              <a:r>
                <a:t/>
              </a:r>
              <a:endParaRPr b="0" i="0" sz="3200" u="none" cap="none" strike="noStrike">
                <a:solidFill>
                  <a:schemeClr val="dk1"/>
                </a:solidFill>
                <a:latin typeface="Georgia"/>
                <a:ea typeface="Georgia"/>
                <a:cs typeface="Georgia"/>
                <a:sym typeface="Georgia"/>
              </a:endParaRPr>
            </a:p>
            <a:p>
              <a:pPr indent="-38100" lvl="1" marL="241300" marR="0" rtl="0" algn="ctr">
                <a:lnSpc>
                  <a:spcPct val="100000"/>
                </a:lnSpc>
                <a:spcBef>
                  <a:spcPts val="600"/>
                </a:spcBef>
                <a:spcAft>
                  <a:spcPts val="0"/>
                </a:spcAft>
                <a:buClr>
                  <a:srgbClr val="000000"/>
                </a:buClr>
                <a:buSzPts val="3200"/>
                <a:buFont typeface="Times New Roman"/>
                <a:buNone/>
              </a:pPr>
              <a:r>
                <a:t/>
              </a:r>
              <a:endParaRPr b="0" i="0" sz="3200" u="none" cap="none" strike="noStrike">
                <a:solidFill>
                  <a:schemeClr val="dk1"/>
                </a:solidFill>
                <a:latin typeface="Century Gothic"/>
                <a:ea typeface="Century Gothic"/>
                <a:cs typeface="Century Gothic"/>
                <a:sym typeface="Century Gothic"/>
              </a:endParaRPr>
            </a:p>
            <a:p>
              <a:pPr indent="-38100" lvl="1" marL="241300" marR="0" rtl="0" algn="ctr">
                <a:lnSpc>
                  <a:spcPct val="100000"/>
                </a:lnSpc>
                <a:spcBef>
                  <a:spcPts val="600"/>
                </a:spcBef>
                <a:spcAft>
                  <a:spcPts val="0"/>
                </a:spcAft>
                <a:buClr>
                  <a:srgbClr val="000000"/>
                </a:buClr>
                <a:buSzPts val="3200"/>
                <a:buFont typeface="Times New Roman"/>
                <a:buNone/>
              </a:pPr>
              <a:r>
                <a:t/>
              </a:r>
              <a:endParaRPr b="0" i="0" sz="3200" u="none" cap="none" strike="noStrike">
                <a:solidFill>
                  <a:schemeClr val="dk1"/>
                </a:solidFill>
                <a:latin typeface="Century Gothic"/>
                <a:ea typeface="Century Gothic"/>
                <a:cs typeface="Century Gothic"/>
                <a:sym typeface="Century Gothic"/>
              </a:endParaRPr>
            </a:p>
            <a:p>
              <a:pPr indent="-38100" lvl="1" marL="241300" marR="0" rtl="0" algn="ctr">
                <a:lnSpc>
                  <a:spcPct val="100000"/>
                </a:lnSpc>
                <a:spcBef>
                  <a:spcPts val="600"/>
                </a:spcBef>
                <a:spcAft>
                  <a:spcPts val="0"/>
                </a:spcAft>
                <a:buClr>
                  <a:srgbClr val="000000"/>
                </a:buClr>
                <a:buSzPts val="3200"/>
                <a:buFont typeface="Times New Roman"/>
                <a:buNone/>
              </a:pPr>
              <a:r>
                <a:t/>
              </a:r>
              <a:endParaRPr b="0" i="0" sz="3200" u="none" cap="none" strike="noStrike">
                <a:solidFill>
                  <a:schemeClr val="dk1"/>
                </a:solidFill>
                <a:latin typeface="Century Gothic"/>
                <a:ea typeface="Century Gothic"/>
                <a:cs typeface="Century Gothic"/>
                <a:sym typeface="Century Gothic"/>
              </a:endParaRPr>
            </a:p>
            <a:p>
              <a:pPr indent="0" lvl="1" marL="182880" marR="0" rtl="0" algn="l">
                <a:lnSpc>
                  <a:spcPct val="100000"/>
                </a:lnSpc>
                <a:spcBef>
                  <a:spcPts val="600"/>
                </a:spcBef>
                <a:spcAft>
                  <a:spcPts val="0"/>
                </a:spcAft>
                <a:buClr>
                  <a:srgbClr val="000000"/>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p:txBody>
        </p:sp>
        <p:sp>
          <p:nvSpPr>
            <p:cNvPr id="223" name="Google Shape;223;p10"/>
            <p:cNvSpPr txBox="1"/>
            <p:nvPr/>
          </p:nvSpPr>
          <p:spPr>
            <a:xfrm>
              <a:off x="3936624" y="1276866"/>
              <a:ext cx="3465576" cy="33528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Century Gothic"/>
                  <a:ea typeface="Century Gothic"/>
                  <a:cs typeface="Century Gothic"/>
                  <a:sym typeface="Century Gothic"/>
                </a:rPr>
                <a:t>Tweets Classification with BERT for Disaster Management</a:t>
              </a:r>
              <a:endParaRPr/>
            </a:p>
          </p:txBody>
        </p:sp>
        <p:cxnSp>
          <p:nvCxnSpPr>
            <p:cNvPr id="224" name="Google Shape;224;p10"/>
            <p:cNvCxnSpPr/>
            <p:nvPr/>
          </p:nvCxnSpPr>
          <p:spPr>
            <a:xfrm>
              <a:off x="3946544" y="2059983"/>
              <a:ext cx="3465576" cy="0"/>
            </a:xfrm>
            <a:prstGeom prst="straightConnector1">
              <a:avLst/>
            </a:prstGeom>
            <a:noFill/>
            <a:ln cap="flat" cmpd="sng" w="57150">
              <a:solidFill>
                <a:srgbClr val="595959"/>
              </a:solidFill>
              <a:prstDash val="solid"/>
              <a:miter lim="800000"/>
              <a:headEnd len="sm" w="sm" type="none"/>
              <a:tailEnd len="sm" w="sm" type="none"/>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11"/>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Authorship identification relates to many topics we learned in CIS 530. </a:t>
            </a:r>
            <a:endParaRPr/>
          </a:p>
        </p:txBody>
      </p:sp>
      <p:sp>
        <p:nvSpPr>
          <p:cNvPr id="231" name="Google Shape;231;p11"/>
          <p:cNvSpPr txBox="1"/>
          <p:nvPr/>
        </p:nvSpPr>
        <p:spPr>
          <a:xfrm>
            <a:off x="2495550" y="2001611"/>
            <a:ext cx="9257403" cy="1232128"/>
          </a:xfrm>
          <a:prstGeom prst="rect">
            <a:avLst/>
          </a:prstGeom>
          <a:solidFill>
            <a:srgbClr val="D0CECE"/>
          </a:solidFill>
          <a:ln>
            <a:noFill/>
          </a:ln>
        </p:spPr>
        <p:txBody>
          <a:bodyPr anchorCtr="0" anchor="ctr" bIns="45700" lIns="45700" spcFirstLastPara="1" rIns="45700" wrap="square" tIns="45700">
            <a:noAutofit/>
          </a:bodyPr>
          <a:lstStyle/>
          <a:p>
            <a:pPr indent="0" lvl="1"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chemeClr val="dk1"/>
                </a:solidFill>
                <a:latin typeface="Century Gothic"/>
                <a:ea typeface="Century Gothic"/>
                <a:cs typeface="Century Gothic"/>
                <a:sym typeface="Century Gothic"/>
              </a:rPr>
              <a:t>Past approaches to authorship identification have included embeddings that we have explored in class, such as Word2Vec and GloVe embeddings</a:t>
            </a:r>
            <a:endParaRPr/>
          </a:p>
        </p:txBody>
      </p:sp>
      <p:sp>
        <p:nvSpPr>
          <p:cNvPr id="232" name="Google Shape;232;p11"/>
          <p:cNvSpPr txBox="1"/>
          <p:nvPr/>
        </p:nvSpPr>
        <p:spPr>
          <a:xfrm>
            <a:off x="381000" y="3429000"/>
            <a:ext cx="9257403" cy="1787525"/>
          </a:xfrm>
          <a:prstGeom prst="rect">
            <a:avLst/>
          </a:prstGeom>
          <a:solidFill>
            <a:srgbClr val="D0CECE"/>
          </a:solidFill>
          <a:ln>
            <a:noFill/>
          </a:ln>
        </p:spPr>
        <p:txBody>
          <a:bodyPr anchorCtr="0" anchor="ctr" bIns="45700" lIns="45700" spcFirstLastPara="1" rIns="45700" wrap="square" tIns="45700">
            <a:noAutofit/>
          </a:bodyPr>
          <a:lstStyle/>
          <a:p>
            <a:pPr indent="0" lvl="1"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C00000"/>
                </a:solidFill>
                <a:latin typeface="Century Gothic"/>
                <a:ea typeface="Century Gothic"/>
                <a:cs typeface="Century Gothic"/>
                <a:sym typeface="Century Gothic"/>
              </a:rPr>
              <a:t>Issue: </a:t>
            </a:r>
            <a:r>
              <a:rPr b="0" i="0" lang="en-US" sz="2400" u="none" cap="none" strike="noStrike">
                <a:solidFill>
                  <a:schemeClr val="dk1"/>
                </a:solidFill>
                <a:latin typeface="Century Gothic"/>
                <a:ea typeface="Century Gothic"/>
                <a:cs typeface="Century Gothic"/>
                <a:sym typeface="Century Gothic"/>
              </a:rPr>
              <a:t>We have seen that there is a problem with such context-free word embeddings</a:t>
            </a:r>
            <a:endParaRPr/>
          </a:p>
          <a:p>
            <a:pPr indent="0" lvl="1" marL="0" marR="0" rtl="0" algn="l">
              <a:lnSpc>
                <a:spcPct val="100000"/>
              </a:lnSpc>
              <a:spcBef>
                <a:spcPts val="600"/>
              </a:spcBef>
              <a:spcAft>
                <a:spcPts val="0"/>
              </a:spcAft>
              <a:buClr>
                <a:srgbClr val="000000"/>
              </a:buClr>
              <a:buSzPts val="2400"/>
              <a:buFont typeface="Times New Roman"/>
              <a:buNone/>
            </a:pPr>
            <a:r>
              <a:rPr b="1" i="0" lang="en-US" sz="2400" u="none" cap="none" strike="noStrike">
                <a:solidFill>
                  <a:srgbClr val="C00000"/>
                </a:solidFill>
                <a:latin typeface="Century Gothic"/>
                <a:ea typeface="Century Gothic"/>
                <a:cs typeface="Century Gothic"/>
                <a:sym typeface="Century Gothic"/>
              </a:rPr>
              <a:t>Solution: </a:t>
            </a:r>
            <a:r>
              <a:rPr b="0" i="0" lang="en-US" sz="2400" u="none" cap="none" strike="noStrike">
                <a:solidFill>
                  <a:schemeClr val="dk1"/>
                </a:solidFill>
                <a:latin typeface="Century Gothic"/>
                <a:ea typeface="Century Gothic"/>
                <a:cs typeface="Century Gothic"/>
                <a:sym typeface="Century Gothic"/>
              </a:rPr>
              <a:t>train contextual representations on text corpus. Train LSTM Language model, and fine-tune on classification task</a:t>
            </a:r>
            <a:endParaRPr/>
          </a:p>
        </p:txBody>
      </p:sp>
      <p:sp>
        <p:nvSpPr>
          <p:cNvPr id="233" name="Google Shape;233;p11"/>
          <p:cNvSpPr txBox="1"/>
          <p:nvPr/>
        </p:nvSpPr>
        <p:spPr>
          <a:xfrm>
            <a:off x="2495549" y="5403850"/>
            <a:ext cx="9257403" cy="1325563"/>
          </a:xfrm>
          <a:prstGeom prst="rect">
            <a:avLst/>
          </a:prstGeom>
          <a:solidFill>
            <a:srgbClr val="D0CECE"/>
          </a:solidFill>
          <a:ln>
            <a:noFill/>
          </a:ln>
        </p:spPr>
        <p:txBody>
          <a:bodyPr anchorCtr="0" anchor="ctr" bIns="45700" lIns="45700" spcFirstLastPara="1" rIns="45700" wrap="square" tIns="45700">
            <a:noAutofit/>
          </a:bodyPr>
          <a:lstStyle/>
          <a:p>
            <a:pPr indent="0" lvl="1"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C00000"/>
                </a:solidFill>
                <a:latin typeface="Century Gothic"/>
                <a:ea typeface="Century Gothic"/>
                <a:cs typeface="Century Gothic"/>
                <a:sym typeface="Century Gothic"/>
              </a:rPr>
              <a:t>Issue: </a:t>
            </a:r>
            <a:r>
              <a:rPr b="0" i="0" lang="en-US" sz="2400" u="none" cap="none" strike="noStrike">
                <a:solidFill>
                  <a:schemeClr val="dk1"/>
                </a:solidFill>
                <a:latin typeface="Century Gothic"/>
                <a:ea typeface="Century Gothic"/>
                <a:cs typeface="Century Gothic"/>
                <a:sym typeface="Century Gothic"/>
              </a:rPr>
              <a:t>Language understanding is bidirectional</a:t>
            </a:r>
            <a:endParaRPr/>
          </a:p>
          <a:p>
            <a:pPr indent="0" lvl="1" marL="0" marR="0" rtl="0" algn="l">
              <a:lnSpc>
                <a:spcPct val="100000"/>
              </a:lnSpc>
              <a:spcBef>
                <a:spcPts val="600"/>
              </a:spcBef>
              <a:spcAft>
                <a:spcPts val="0"/>
              </a:spcAft>
              <a:buClr>
                <a:srgbClr val="000000"/>
              </a:buClr>
              <a:buSzPts val="2400"/>
              <a:buFont typeface="Times New Roman"/>
              <a:buNone/>
            </a:pPr>
            <a:r>
              <a:rPr b="1" i="0" lang="en-US" sz="2400" u="none" cap="none" strike="noStrike">
                <a:solidFill>
                  <a:srgbClr val="C00000"/>
                </a:solidFill>
                <a:latin typeface="Century Gothic"/>
                <a:ea typeface="Century Gothic"/>
                <a:cs typeface="Century Gothic"/>
                <a:sym typeface="Century Gothic"/>
              </a:rPr>
              <a:t>Solution: </a:t>
            </a:r>
            <a:r>
              <a:rPr b="0" i="0" lang="en-US" sz="2400" u="none" cap="none" strike="noStrike">
                <a:solidFill>
                  <a:schemeClr val="dk1"/>
                </a:solidFill>
                <a:latin typeface="Century Gothic"/>
                <a:ea typeface="Century Gothic"/>
                <a:cs typeface="Century Gothic"/>
                <a:sym typeface="Century Gothic"/>
              </a:rPr>
              <a:t>The approach we are taking (BERT) has been producing state-of-the-art results across most NLP tasks. </a:t>
            </a:r>
            <a:endParaRPr/>
          </a:p>
        </p:txBody>
      </p:sp>
      <p:pic>
        <p:nvPicPr>
          <p:cNvPr id="234" name="Google Shape;234;p11"/>
          <p:cNvPicPr preferRelativeResize="0"/>
          <p:nvPr/>
        </p:nvPicPr>
        <p:blipFill rotWithShape="1">
          <a:blip r:embed="rId3">
            <a:alphaModFix/>
          </a:blip>
          <a:srcRect b="0" l="0" r="0" t="0"/>
          <a:stretch/>
        </p:blipFill>
        <p:spPr>
          <a:xfrm>
            <a:off x="739775" y="1955402"/>
            <a:ext cx="1385634" cy="1325563"/>
          </a:xfrm>
          <a:prstGeom prst="rect">
            <a:avLst/>
          </a:prstGeom>
          <a:noFill/>
          <a:ln>
            <a:noFill/>
          </a:ln>
        </p:spPr>
      </p:pic>
      <p:pic>
        <p:nvPicPr>
          <p:cNvPr id="235" name="Google Shape;235;p11"/>
          <p:cNvPicPr preferRelativeResize="0"/>
          <p:nvPr/>
        </p:nvPicPr>
        <p:blipFill rotWithShape="1">
          <a:blip r:embed="rId4">
            <a:alphaModFix/>
          </a:blip>
          <a:srcRect b="0" l="0" r="0" t="0"/>
          <a:stretch/>
        </p:blipFill>
        <p:spPr>
          <a:xfrm>
            <a:off x="777875" y="5476874"/>
            <a:ext cx="1406525" cy="1228116"/>
          </a:xfrm>
          <a:prstGeom prst="rect">
            <a:avLst/>
          </a:prstGeom>
          <a:noFill/>
          <a:ln>
            <a:noFill/>
          </a:ln>
        </p:spPr>
      </p:pic>
      <p:pic>
        <p:nvPicPr>
          <p:cNvPr id="236" name="Google Shape;236;p11"/>
          <p:cNvPicPr preferRelativeResize="0"/>
          <p:nvPr/>
        </p:nvPicPr>
        <p:blipFill rotWithShape="1">
          <a:blip r:embed="rId5">
            <a:alphaModFix/>
          </a:blip>
          <a:srcRect b="0" l="0" r="0" t="0"/>
          <a:stretch/>
        </p:blipFill>
        <p:spPr>
          <a:xfrm>
            <a:off x="10383203" y="3684587"/>
            <a:ext cx="1369749" cy="13255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12"/>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The wide range of literature offered our team many insights on this topic.</a:t>
            </a:r>
            <a:endParaRPr/>
          </a:p>
        </p:txBody>
      </p:sp>
      <p:sp>
        <p:nvSpPr>
          <p:cNvPr id="243" name="Google Shape;243;p12"/>
          <p:cNvSpPr txBox="1"/>
          <p:nvPr/>
        </p:nvSpPr>
        <p:spPr>
          <a:xfrm>
            <a:off x="3124200" y="1813719"/>
            <a:ext cx="8915400" cy="2286000"/>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1000"/>
              </a:spcBef>
              <a:spcAft>
                <a:spcPts val="0"/>
              </a:spcAft>
              <a:buClr>
                <a:schemeClr val="dk1"/>
              </a:buClr>
              <a:buSzPts val="2800"/>
              <a:buFont typeface="Arial"/>
              <a:buNone/>
            </a:pPr>
            <a:r>
              <a:rPr lang="en-US" sz="2400">
                <a:solidFill>
                  <a:schemeClr val="dk1"/>
                </a:solidFill>
                <a:latin typeface="Century Gothic"/>
                <a:ea typeface="Century Gothic"/>
                <a:cs typeface="Century Gothic"/>
                <a:sym typeface="Century Gothic"/>
              </a:rPr>
              <a:t>There is a wide range of authorship classification </a:t>
            </a:r>
            <a:r>
              <a:rPr b="1" lang="en-US" sz="2400">
                <a:solidFill>
                  <a:schemeClr val="dk1"/>
                </a:solidFill>
                <a:latin typeface="Century Gothic"/>
                <a:ea typeface="Century Gothic"/>
                <a:cs typeface="Century Gothic"/>
                <a:sym typeface="Century Gothic"/>
              </a:rPr>
              <a:t>applications</a:t>
            </a:r>
            <a:endParaRPr/>
          </a:p>
          <a:p>
            <a:pPr indent="-228600" lvl="1" marL="685800" marR="0" rtl="0" algn="l">
              <a:lnSpc>
                <a:spcPct val="80000"/>
              </a:lnSpc>
              <a:spcBef>
                <a:spcPts val="1000"/>
              </a:spcBef>
              <a:spcAft>
                <a:spcPts val="0"/>
              </a:spcAft>
              <a:buClr>
                <a:schemeClr val="dk1"/>
              </a:buClr>
              <a:buSzPts val="2800"/>
              <a:buFont typeface="Arial"/>
              <a:buChar char="•"/>
            </a:pPr>
            <a:r>
              <a:rPr b="0" i="0" lang="en-US" sz="2000" u="none" cap="none" strike="noStrike">
                <a:solidFill>
                  <a:schemeClr val="dk1"/>
                </a:solidFill>
                <a:latin typeface="Century Gothic"/>
                <a:ea typeface="Century Gothic"/>
                <a:cs typeface="Century Gothic"/>
                <a:sym typeface="Century Gothic"/>
              </a:rPr>
              <a:t>Plagiarism checking</a:t>
            </a:r>
            <a:endParaRPr/>
          </a:p>
          <a:p>
            <a:pPr indent="-228600" lvl="1" marL="685800" marR="0" rtl="0" algn="l">
              <a:lnSpc>
                <a:spcPct val="80000"/>
              </a:lnSpc>
              <a:spcBef>
                <a:spcPts val="1000"/>
              </a:spcBef>
              <a:spcAft>
                <a:spcPts val="0"/>
              </a:spcAft>
              <a:buClr>
                <a:schemeClr val="dk1"/>
              </a:buClr>
              <a:buSzPts val="2800"/>
              <a:buFont typeface="Arial"/>
              <a:buChar char="•"/>
            </a:pPr>
            <a:r>
              <a:rPr b="0" i="0" lang="en-US" sz="2000" u="none" cap="none" strike="noStrike">
                <a:solidFill>
                  <a:schemeClr val="dk1"/>
                </a:solidFill>
                <a:latin typeface="Century Gothic"/>
                <a:ea typeface="Century Gothic"/>
                <a:cs typeface="Century Gothic"/>
                <a:sym typeface="Century Gothic"/>
              </a:rPr>
              <a:t>Identifying most likely authors of anonymous documents</a:t>
            </a:r>
            <a:endParaRPr/>
          </a:p>
          <a:p>
            <a:pPr indent="-228600" lvl="1" marL="685800" marR="0" rtl="0" algn="l">
              <a:lnSpc>
                <a:spcPct val="80000"/>
              </a:lnSpc>
              <a:spcBef>
                <a:spcPts val="1000"/>
              </a:spcBef>
              <a:spcAft>
                <a:spcPts val="0"/>
              </a:spcAft>
              <a:buClr>
                <a:schemeClr val="dk1"/>
              </a:buClr>
              <a:buSzPts val="2800"/>
              <a:buFont typeface="Arial"/>
              <a:buChar char="•"/>
            </a:pPr>
            <a:r>
              <a:rPr b="0" i="0" lang="en-US" sz="2000" u="none" cap="none" strike="noStrike">
                <a:solidFill>
                  <a:schemeClr val="dk1"/>
                </a:solidFill>
                <a:latin typeface="Century Gothic"/>
                <a:ea typeface="Century Gothic"/>
                <a:cs typeface="Century Gothic"/>
                <a:sym typeface="Century Gothic"/>
              </a:rPr>
              <a:t>Recommending authors to readers based on the reader’s preferred style of writing</a:t>
            </a:r>
            <a:endParaRPr/>
          </a:p>
        </p:txBody>
      </p:sp>
      <p:pic>
        <p:nvPicPr>
          <p:cNvPr id="244" name="Google Shape;244;p12"/>
          <p:cNvPicPr preferRelativeResize="0"/>
          <p:nvPr/>
        </p:nvPicPr>
        <p:blipFill rotWithShape="1">
          <a:blip r:embed="rId3">
            <a:alphaModFix/>
          </a:blip>
          <a:srcRect b="0" l="0" r="0" t="0"/>
          <a:stretch/>
        </p:blipFill>
        <p:spPr>
          <a:xfrm>
            <a:off x="619125" y="1813719"/>
            <a:ext cx="2286000" cy="2286000"/>
          </a:xfrm>
          <a:prstGeom prst="rect">
            <a:avLst/>
          </a:prstGeom>
          <a:noFill/>
          <a:ln>
            <a:noFill/>
          </a:ln>
        </p:spPr>
      </p:pic>
      <p:pic>
        <p:nvPicPr>
          <p:cNvPr id="245" name="Google Shape;245;p12"/>
          <p:cNvPicPr preferRelativeResize="0"/>
          <p:nvPr/>
        </p:nvPicPr>
        <p:blipFill rotWithShape="1">
          <a:blip r:embed="rId4">
            <a:alphaModFix/>
          </a:blip>
          <a:srcRect b="0" l="0" r="0" t="0"/>
          <a:stretch/>
        </p:blipFill>
        <p:spPr>
          <a:xfrm>
            <a:off x="619125" y="4405312"/>
            <a:ext cx="2286000" cy="2286000"/>
          </a:xfrm>
          <a:prstGeom prst="rect">
            <a:avLst/>
          </a:prstGeom>
          <a:noFill/>
          <a:ln>
            <a:noFill/>
          </a:ln>
        </p:spPr>
      </p:pic>
      <p:sp>
        <p:nvSpPr>
          <p:cNvPr id="246" name="Google Shape;246;p12"/>
          <p:cNvSpPr txBox="1"/>
          <p:nvPr/>
        </p:nvSpPr>
        <p:spPr>
          <a:xfrm>
            <a:off x="3124200" y="4405312"/>
            <a:ext cx="8915400" cy="22860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2800"/>
              <a:buFont typeface="Arial"/>
              <a:buNone/>
            </a:pPr>
            <a:r>
              <a:rPr lang="en-US" sz="2400">
                <a:solidFill>
                  <a:schemeClr val="dk1"/>
                </a:solidFill>
                <a:latin typeface="Century Gothic"/>
                <a:ea typeface="Century Gothic"/>
                <a:cs typeface="Century Gothic"/>
                <a:sym typeface="Century Gothic"/>
              </a:rPr>
              <a:t>One challenge is to disentangle </a:t>
            </a:r>
            <a:r>
              <a:rPr b="1" lang="en-US" sz="2400">
                <a:solidFill>
                  <a:schemeClr val="dk1"/>
                </a:solidFill>
                <a:latin typeface="Century Gothic"/>
                <a:ea typeface="Century Gothic"/>
                <a:cs typeface="Century Gothic"/>
                <a:sym typeface="Century Gothic"/>
              </a:rPr>
              <a:t>authorship identification </a:t>
            </a:r>
            <a:r>
              <a:rPr lang="en-US" sz="2400">
                <a:solidFill>
                  <a:schemeClr val="dk1"/>
                </a:solidFill>
                <a:latin typeface="Century Gothic"/>
                <a:ea typeface="Century Gothic"/>
                <a:cs typeface="Century Gothic"/>
                <a:sym typeface="Century Gothic"/>
              </a:rPr>
              <a:t>from </a:t>
            </a:r>
            <a:r>
              <a:rPr b="1" lang="en-US" sz="2400">
                <a:solidFill>
                  <a:schemeClr val="dk1"/>
                </a:solidFill>
                <a:latin typeface="Century Gothic"/>
                <a:ea typeface="Century Gothic"/>
                <a:cs typeface="Century Gothic"/>
                <a:sym typeface="Century Gothic"/>
              </a:rPr>
              <a:t>topic classification</a:t>
            </a:r>
            <a:endParaRPr/>
          </a:p>
          <a:p>
            <a:pPr indent="-228600" lvl="1" marL="685800" marR="0" rtl="0" algn="l">
              <a:lnSpc>
                <a:spcPct val="90000"/>
              </a:lnSpc>
              <a:spcBef>
                <a:spcPts val="1000"/>
              </a:spcBef>
              <a:spcAft>
                <a:spcPts val="0"/>
              </a:spcAft>
              <a:buClr>
                <a:schemeClr val="dk1"/>
              </a:buClr>
              <a:buSzPts val="2800"/>
              <a:buFont typeface="Arial"/>
              <a:buChar char="•"/>
            </a:pPr>
            <a:r>
              <a:rPr b="0" i="0" lang="en-US" sz="2000" u="none" cap="none" strike="noStrike">
                <a:solidFill>
                  <a:schemeClr val="dk1"/>
                </a:solidFill>
                <a:latin typeface="Century Gothic"/>
                <a:ea typeface="Century Gothic"/>
                <a:cs typeface="Century Gothic"/>
                <a:sym typeface="Century Gothic"/>
              </a:rPr>
              <a:t>Looking at the style separately from the substance (stylometry)</a:t>
            </a:r>
            <a:endParaRPr/>
          </a:p>
          <a:p>
            <a:pPr indent="-228600" lvl="1" marL="685800" marR="0" rtl="0" algn="l">
              <a:lnSpc>
                <a:spcPct val="90000"/>
              </a:lnSpc>
              <a:spcBef>
                <a:spcPts val="1000"/>
              </a:spcBef>
              <a:spcAft>
                <a:spcPts val="0"/>
              </a:spcAft>
              <a:buClr>
                <a:schemeClr val="dk1"/>
              </a:buClr>
              <a:buSzPts val="2800"/>
              <a:buFont typeface="Arial"/>
              <a:buChar char="•"/>
            </a:pPr>
            <a:r>
              <a:rPr b="0" i="0" lang="en-US" sz="2000" u="none" cap="none" strike="noStrike">
                <a:solidFill>
                  <a:schemeClr val="dk1"/>
                </a:solidFill>
                <a:latin typeface="Century Gothic"/>
                <a:ea typeface="Century Gothic"/>
                <a:cs typeface="Century Gothic"/>
                <a:sym typeface="Century Gothic"/>
              </a:rPr>
              <a:t>Splitting training and dev. data to help avoid topic bias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13"/>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entury Gothic"/>
              <a:buNone/>
            </a:pPr>
            <a:r>
              <a:rPr lang="en-US" sz="3959"/>
              <a:t>The team selected the dataset to minimize impact of topic on identification.</a:t>
            </a:r>
            <a:endParaRPr/>
          </a:p>
        </p:txBody>
      </p:sp>
      <p:pic>
        <p:nvPicPr>
          <p:cNvPr id="253" name="Google Shape;253;p13"/>
          <p:cNvPicPr preferRelativeResize="0"/>
          <p:nvPr/>
        </p:nvPicPr>
        <p:blipFill rotWithShape="1">
          <a:blip r:embed="rId3">
            <a:alphaModFix/>
          </a:blip>
          <a:srcRect b="0" l="0" r="0" t="0"/>
          <a:stretch/>
        </p:blipFill>
        <p:spPr>
          <a:xfrm>
            <a:off x="0" y="1211639"/>
            <a:ext cx="4015874" cy="2933470"/>
          </a:xfrm>
          <a:prstGeom prst="rect">
            <a:avLst/>
          </a:prstGeom>
          <a:noFill/>
          <a:ln>
            <a:noFill/>
          </a:ln>
        </p:spPr>
      </p:pic>
      <p:sp>
        <p:nvSpPr>
          <p:cNvPr id="254" name="Google Shape;254;p13"/>
          <p:cNvSpPr txBox="1"/>
          <p:nvPr/>
        </p:nvSpPr>
        <p:spPr>
          <a:xfrm>
            <a:off x="518862" y="3781230"/>
            <a:ext cx="2978150" cy="276998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chemeClr val="dk1"/>
                </a:solidFill>
                <a:latin typeface="Century Gothic"/>
                <a:ea typeface="Century Gothic"/>
                <a:cs typeface="Century Gothic"/>
                <a:sym typeface="Century Gothic"/>
              </a:rPr>
              <a:t>Reuters 50 50</a:t>
            </a:r>
            <a:endParaRPr/>
          </a:p>
          <a:p>
            <a:pPr indent="0" lvl="0" marL="0" marR="0" rtl="0" algn="ctr">
              <a:spcBef>
                <a:spcPts val="0"/>
              </a:spcBef>
              <a:spcAft>
                <a:spcPts val="0"/>
              </a:spcAft>
              <a:buNone/>
            </a:pPr>
            <a:r>
              <a:t/>
            </a:r>
            <a:endParaRPr sz="24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5,000 stories by the top 50 authors</a:t>
            </a:r>
            <a:endParaRPr/>
          </a:p>
          <a:p>
            <a:pPr indent="0" lvl="0" marL="0" marR="0" rtl="0" algn="ctr">
              <a:spcBef>
                <a:spcPts val="0"/>
              </a:spcBef>
              <a:spcAft>
                <a:spcPts val="0"/>
              </a:spcAft>
              <a:buNone/>
            </a:pPr>
            <a:r>
              <a:t/>
            </a:r>
            <a:endParaRPr sz="24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8:1:1 train, test, dev split</a:t>
            </a:r>
            <a:endParaRPr/>
          </a:p>
        </p:txBody>
      </p:sp>
      <p:grpSp>
        <p:nvGrpSpPr>
          <p:cNvPr id="255" name="Google Shape;255;p13"/>
          <p:cNvGrpSpPr/>
          <p:nvPr/>
        </p:nvGrpSpPr>
        <p:grpSpPr>
          <a:xfrm>
            <a:off x="3760706" y="2004906"/>
            <a:ext cx="3640260" cy="4570511"/>
            <a:chOff x="3648787" y="1922364"/>
            <a:chExt cx="3640260" cy="4570511"/>
          </a:xfrm>
        </p:grpSpPr>
        <p:sp>
          <p:nvSpPr>
            <p:cNvPr id="256" name="Google Shape;256;p13"/>
            <p:cNvSpPr txBox="1"/>
            <p:nvPr/>
          </p:nvSpPr>
          <p:spPr>
            <a:xfrm>
              <a:off x="3679783" y="3077918"/>
              <a:ext cx="3609264" cy="3414957"/>
            </a:xfrm>
            <a:prstGeom prst="rect">
              <a:avLst/>
            </a:prstGeom>
            <a:solidFill>
              <a:srgbClr val="D0CECE"/>
            </a:solidFill>
            <a:ln>
              <a:noFill/>
            </a:ln>
          </p:spPr>
          <p:txBody>
            <a:bodyPr anchorCtr="0" anchor="ctr" bIns="45700" lIns="45700" spcFirstLastPara="1" rIns="45700" wrap="square" tIns="45700">
              <a:noAutofit/>
            </a:bodyPr>
            <a:lstStyle/>
            <a:p>
              <a:pPr indent="0" lvl="1"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chemeClr val="lt1"/>
                  </a:solidFill>
                  <a:latin typeface="Century Gothic"/>
                  <a:ea typeface="Century Gothic"/>
                  <a:cs typeface="Century Gothic"/>
                  <a:sym typeface="Century Gothic"/>
                </a:rPr>
                <a:t>At least one subtopic of the class CCAT (corporate/industrial) selected to minimize the topic factor in distinguishing among texts.</a:t>
              </a:r>
              <a:endParaRPr/>
            </a:p>
          </p:txBody>
        </p:sp>
        <p:sp>
          <p:nvSpPr>
            <p:cNvPr id="257" name="Google Shape;257;p13"/>
            <p:cNvSpPr txBox="1"/>
            <p:nvPr/>
          </p:nvSpPr>
          <p:spPr>
            <a:xfrm>
              <a:off x="3648787" y="1922364"/>
              <a:ext cx="3609264" cy="79052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chemeClr val="dk1"/>
                  </a:solidFill>
                  <a:latin typeface="Century Gothic"/>
                  <a:ea typeface="Century Gothic"/>
                  <a:cs typeface="Century Gothic"/>
                  <a:sym typeface="Century Gothic"/>
                </a:rPr>
                <a:t>Disentangling authorship identification and topic classification</a:t>
              </a:r>
              <a:endParaRPr/>
            </a:p>
          </p:txBody>
        </p:sp>
        <p:cxnSp>
          <p:nvCxnSpPr>
            <p:cNvPr id="258" name="Google Shape;258;p13"/>
            <p:cNvCxnSpPr/>
            <p:nvPr/>
          </p:nvCxnSpPr>
          <p:spPr>
            <a:xfrm>
              <a:off x="3679783" y="3077921"/>
              <a:ext cx="3609264" cy="0"/>
            </a:xfrm>
            <a:prstGeom prst="straightConnector1">
              <a:avLst/>
            </a:prstGeom>
            <a:noFill/>
            <a:ln cap="flat" cmpd="sng" w="57150">
              <a:solidFill>
                <a:srgbClr val="595959"/>
              </a:solidFill>
              <a:prstDash val="solid"/>
              <a:miter lim="800000"/>
              <a:headEnd len="sm" w="sm" type="none"/>
              <a:tailEnd len="sm" w="sm" type="none"/>
            </a:ln>
          </p:spPr>
        </p:cxnSp>
      </p:grpSp>
      <p:sp>
        <p:nvSpPr>
          <p:cNvPr id="259" name="Google Shape;259;p13"/>
          <p:cNvSpPr txBox="1"/>
          <p:nvPr/>
        </p:nvSpPr>
        <p:spPr>
          <a:xfrm>
            <a:off x="7664661" y="1832270"/>
            <a:ext cx="4133639" cy="231284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60" name="Google Shape;260;p13"/>
          <p:cNvSpPr txBox="1"/>
          <p:nvPr/>
        </p:nvSpPr>
        <p:spPr>
          <a:xfrm>
            <a:off x="7664661" y="4290162"/>
            <a:ext cx="4133639" cy="2312840"/>
          </a:xfrm>
          <a:prstGeom prst="rect">
            <a:avLst/>
          </a:prstGeom>
          <a:blipFill rotWithShape="1">
            <a:blip r:embed="rId5">
              <a:alphaModFix/>
            </a:blip>
            <a:stretch>
              <a:fillRect b="-216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14"/>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The data was pre-processed for both BERT and non-BERT models. </a:t>
            </a:r>
            <a:endParaRPr/>
          </a:p>
        </p:txBody>
      </p:sp>
      <p:grpSp>
        <p:nvGrpSpPr>
          <p:cNvPr id="267" name="Google Shape;267;p14"/>
          <p:cNvGrpSpPr/>
          <p:nvPr/>
        </p:nvGrpSpPr>
        <p:grpSpPr>
          <a:xfrm>
            <a:off x="393700" y="1690688"/>
            <a:ext cx="5443495" cy="4802178"/>
            <a:chOff x="3936624" y="1524516"/>
            <a:chExt cx="3485422" cy="4802178"/>
          </a:xfrm>
        </p:grpSpPr>
        <p:sp>
          <p:nvSpPr>
            <p:cNvPr id="268" name="Google Shape;268;p14"/>
            <p:cNvSpPr txBox="1"/>
            <p:nvPr/>
          </p:nvSpPr>
          <p:spPr>
            <a:xfrm>
              <a:off x="3948815" y="2075693"/>
              <a:ext cx="3465576" cy="4251001"/>
            </a:xfrm>
            <a:prstGeom prst="rect">
              <a:avLst/>
            </a:prstGeom>
            <a:solidFill>
              <a:srgbClr val="DDEAF6"/>
            </a:solidFill>
            <a:ln>
              <a:noFill/>
            </a:ln>
          </p:spPr>
          <p:txBody>
            <a:bodyPr anchorCtr="0" anchor="t" bIns="45700" lIns="274300" spcFirstLastPara="1" rIns="45700" wrap="square" tIns="45700">
              <a:noAutofit/>
            </a:bodyPr>
            <a:lstStyle/>
            <a:p>
              <a:pPr indent="0" lvl="1" marL="0" marR="0" rtl="0" algn="ctr">
                <a:lnSpc>
                  <a:spcPct val="100000"/>
                </a:lnSpc>
                <a:spcBef>
                  <a:spcPts val="0"/>
                </a:spcBef>
                <a:spcAft>
                  <a:spcPts val="0"/>
                </a:spcAft>
                <a:buClr>
                  <a:srgbClr val="000000"/>
                </a:buClr>
                <a:buSzPts val="3000"/>
                <a:buFont typeface="Times New Roman"/>
                <a:buNone/>
              </a:pPr>
              <a:r>
                <a:t/>
              </a:r>
              <a:endParaRPr b="0" i="0" sz="1500" u="none" cap="none" strike="noStrike">
                <a:solidFill>
                  <a:schemeClr val="dk1"/>
                </a:solidFill>
                <a:latin typeface="Century Gothic"/>
                <a:ea typeface="Century Gothic"/>
                <a:cs typeface="Century Gothic"/>
                <a:sym typeface="Century Gothic"/>
              </a:endParaRPr>
            </a:p>
            <a:p>
              <a:pPr indent="-514350" lvl="1" marL="514350" marR="0" rtl="0" algn="l">
                <a:lnSpc>
                  <a:spcPct val="100000"/>
                </a:lnSpc>
                <a:spcBef>
                  <a:spcPts val="600"/>
                </a:spcBef>
                <a:spcAft>
                  <a:spcPts val="0"/>
                </a:spcAft>
                <a:buClr>
                  <a:srgbClr val="000000"/>
                </a:buClr>
                <a:buSzPts val="3000"/>
                <a:buFont typeface="Calibri"/>
                <a:buAutoNum type="arabicPeriod"/>
              </a:pPr>
              <a:r>
                <a:rPr b="1" i="0" lang="en-US" sz="3000" u="none" cap="none" strike="noStrike">
                  <a:solidFill>
                    <a:schemeClr val="dk1"/>
                  </a:solidFill>
                  <a:latin typeface="Century Gothic"/>
                  <a:ea typeface="Century Gothic"/>
                  <a:cs typeface="Century Gothic"/>
                  <a:sym typeface="Century Gothic"/>
                </a:rPr>
                <a:t>WordPiece Tokenization</a:t>
              </a:r>
              <a:r>
                <a:rPr b="0" i="0" lang="en-US" sz="3000" u="none" cap="none" strike="noStrike">
                  <a:solidFill>
                    <a:schemeClr val="dk1"/>
                  </a:solidFill>
                  <a:latin typeface="Century Gothic"/>
                  <a:ea typeface="Century Gothic"/>
                  <a:cs typeface="Century Gothic"/>
                  <a:sym typeface="Century Gothic"/>
                </a:rPr>
                <a:t>: break down words &amp; truncate to fit 512 limit</a:t>
              </a:r>
              <a:endParaRPr/>
            </a:p>
            <a:p>
              <a:pPr indent="-514350" lvl="1" marL="514350" marR="0" rtl="0" algn="l">
                <a:lnSpc>
                  <a:spcPct val="100000"/>
                </a:lnSpc>
                <a:spcBef>
                  <a:spcPts val="600"/>
                </a:spcBef>
                <a:spcAft>
                  <a:spcPts val="0"/>
                </a:spcAft>
                <a:buClr>
                  <a:srgbClr val="000000"/>
                </a:buClr>
                <a:buSzPts val="3000"/>
                <a:buFont typeface="Calibri"/>
                <a:buAutoNum type="arabicPeriod"/>
              </a:pPr>
              <a:r>
                <a:rPr b="1" i="0" lang="en-US" sz="3000" u="none" cap="none" strike="noStrike">
                  <a:solidFill>
                    <a:schemeClr val="dk1"/>
                  </a:solidFill>
                  <a:latin typeface="Century Gothic"/>
                  <a:ea typeface="Century Gothic"/>
                  <a:cs typeface="Century Gothic"/>
                  <a:sym typeface="Century Gothic"/>
                </a:rPr>
                <a:t>Special tokens</a:t>
              </a:r>
              <a:r>
                <a:rPr b="0" i="0" lang="en-US" sz="3000" u="none" cap="none" strike="noStrike">
                  <a:solidFill>
                    <a:schemeClr val="dk1"/>
                  </a:solidFill>
                  <a:latin typeface="Century Gothic"/>
                  <a:ea typeface="Century Gothic"/>
                  <a:cs typeface="Century Gothic"/>
                  <a:sym typeface="Century Gothic"/>
                </a:rPr>
                <a:t>: classification [CLS], separation [SEP] </a:t>
              </a:r>
              <a:endParaRPr/>
            </a:p>
            <a:p>
              <a:pPr indent="-514350" lvl="1" marL="514350" marR="0" rtl="0" algn="l">
                <a:lnSpc>
                  <a:spcPct val="100000"/>
                </a:lnSpc>
                <a:spcBef>
                  <a:spcPts val="600"/>
                </a:spcBef>
                <a:spcAft>
                  <a:spcPts val="0"/>
                </a:spcAft>
                <a:buClr>
                  <a:srgbClr val="000000"/>
                </a:buClr>
                <a:buSzPts val="3000"/>
                <a:buFont typeface="Calibri"/>
                <a:buAutoNum type="arabicPeriod"/>
              </a:pPr>
              <a:r>
                <a:rPr b="1" i="0" lang="en-US" sz="3000" u="none" cap="none" strike="noStrike">
                  <a:solidFill>
                    <a:schemeClr val="dk1"/>
                  </a:solidFill>
                  <a:latin typeface="Century Gothic"/>
                  <a:ea typeface="Century Gothic"/>
                  <a:cs typeface="Century Gothic"/>
                  <a:sym typeface="Century Gothic"/>
                </a:rPr>
                <a:t>Attention Mask</a:t>
              </a:r>
              <a:r>
                <a:rPr b="0" i="0" lang="en-US" sz="3000" u="none" cap="none" strike="noStrike">
                  <a:solidFill>
                    <a:schemeClr val="dk1"/>
                  </a:solidFill>
                  <a:latin typeface="Century Gothic"/>
                  <a:ea typeface="Century Gothic"/>
                  <a:cs typeface="Century Gothic"/>
                  <a:sym typeface="Century Gothic"/>
                </a:rPr>
                <a:t>: signals which token to focus on</a:t>
              </a:r>
              <a:endParaRPr/>
            </a:p>
            <a:p>
              <a:pPr indent="0" lvl="1" marL="182880" marR="0" rtl="0" algn="l">
                <a:lnSpc>
                  <a:spcPct val="100000"/>
                </a:lnSpc>
                <a:spcBef>
                  <a:spcPts val="600"/>
                </a:spcBef>
                <a:spcAft>
                  <a:spcPts val="0"/>
                </a:spcAft>
                <a:buClr>
                  <a:srgbClr val="000000"/>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p:txBody>
        </p:sp>
        <p:sp>
          <p:nvSpPr>
            <p:cNvPr id="269" name="Google Shape;269;p14"/>
            <p:cNvSpPr txBox="1"/>
            <p:nvPr/>
          </p:nvSpPr>
          <p:spPr>
            <a:xfrm>
              <a:off x="3936624" y="1524516"/>
              <a:ext cx="3465576" cy="33528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3000">
                  <a:solidFill>
                    <a:schemeClr val="dk1"/>
                  </a:solidFill>
                  <a:latin typeface="Century Gothic"/>
                  <a:ea typeface="Century Gothic"/>
                  <a:cs typeface="Century Gothic"/>
                  <a:sym typeface="Century Gothic"/>
                </a:rPr>
                <a:t>BERT</a:t>
              </a:r>
              <a:endParaRPr/>
            </a:p>
          </p:txBody>
        </p:sp>
        <p:cxnSp>
          <p:nvCxnSpPr>
            <p:cNvPr id="270" name="Google Shape;270;p14"/>
            <p:cNvCxnSpPr/>
            <p:nvPr/>
          </p:nvCxnSpPr>
          <p:spPr>
            <a:xfrm>
              <a:off x="3956470" y="2075478"/>
              <a:ext cx="3465576" cy="0"/>
            </a:xfrm>
            <a:prstGeom prst="straightConnector1">
              <a:avLst/>
            </a:prstGeom>
            <a:noFill/>
            <a:ln cap="flat" cmpd="sng" w="57150">
              <a:solidFill>
                <a:srgbClr val="595959"/>
              </a:solidFill>
              <a:prstDash val="solid"/>
              <a:miter lim="800000"/>
              <a:headEnd len="sm" w="sm" type="none"/>
              <a:tailEnd len="sm" w="sm" type="none"/>
            </a:ln>
          </p:spPr>
        </p:cxnSp>
      </p:grpSp>
      <p:grpSp>
        <p:nvGrpSpPr>
          <p:cNvPr id="271" name="Google Shape;271;p14"/>
          <p:cNvGrpSpPr/>
          <p:nvPr/>
        </p:nvGrpSpPr>
        <p:grpSpPr>
          <a:xfrm>
            <a:off x="6338444" y="1706397"/>
            <a:ext cx="5433558" cy="4786463"/>
            <a:chOff x="3936624" y="1524516"/>
            <a:chExt cx="3477767" cy="4786463"/>
          </a:xfrm>
        </p:grpSpPr>
        <p:sp>
          <p:nvSpPr>
            <p:cNvPr id="272" name="Google Shape;272;p14"/>
            <p:cNvSpPr txBox="1"/>
            <p:nvPr/>
          </p:nvSpPr>
          <p:spPr>
            <a:xfrm>
              <a:off x="3948815" y="2064134"/>
              <a:ext cx="3465576" cy="4246845"/>
            </a:xfrm>
            <a:prstGeom prst="rect">
              <a:avLst/>
            </a:prstGeom>
            <a:solidFill>
              <a:srgbClr val="DDEAF6"/>
            </a:solidFill>
            <a:ln>
              <a:noFill/>
            </a:ln>
          </p:spPr>
          <p:txBody>
            <a:bodyPr anchorCtr="0" anchor="t" bIns="45700" lIns="274300" spcFirstLastPara="1" rIns="45700" wrap="square" tIns="45700">
              <a:noAutofit/>
            </a:bodyPr>
            <a:lstStyle/>
            <a:p>
              <a:pPr indent="0" lvl="1" marL="0" marR="0" rtl="0" algn="l">
                <a:lnSpc>
                  <a:spcPct val="100000"/>
                </a:lnSpc>
                <a:spcBef>
                  <a:spcPts val="0"/>
                </a:spcBef>
                <a:spcAft>
                  <a:spcPts val="0"/>
                </a:spcAft>
                <a:buClr>
                  <a:srgbClr val="000000"/>
                </a:buClr>
                <a:buSzPts val="3000"/>
                <a:buFont typeface="Times New Roman"/>
                <a:buNone/>
              </a:pPr>
              <a:r>
                <a:t/>
              </a:r>
              <a:endParaRPr b="0" i="0" sz="1500" u="none" cap="none" strike="noStrike">
                <a:solidFill>
                  <a:schemeClr val="dk1"/>
                </a:solidFill>
                <a:latin typeface="Century Gothic"/>
                <a:ea typeface="Century Gothic"/>
                <a:cs typeface="Century Gothic"/>
                <a:sym typeface="Century Gothic"/>
              </a:endParaRPr>
            </a:p>
            <a:p>
              <a:pPr indent="0" lvl="1" marL="0" marR="0" rtl="0" algn="l">
                <a:lnSpc>
                  <a:spcPct val="100000"/>
                </a:lnSpc>
                <a:spcBef>
                  <a:spcPts val="1200"/>
                </a:spcBef>
                <a:spcAft>
                  <a:spcPts val="0"/>
                </a:spcAft>
                <a:buClr>
                  <a:srgbClr val="000000"/>
                </a:buClr>
                <a:buSzPts val="3000"/>
                <a:buFont typeface="Times New Roman"/>
                <a:buNone/>
              </a:pPr>
              <a:r>
                <a:rPr b="1" i="0" lang="en-US" sz="3000" u="none" cap="none" strike="noStrike">
                  <a:solidFill>
                    <a:schemeClr val="dk1"/>
                  </a:solidFill>
                  <a:latin typeface="Century Gothic"/>
                  <a:ea typeface="Century Gothic"/>
                  <a:cs typeface="Century Gothic"/>
                  <a:sym typeface="Century Gothic"/>
                </a:rPr>
                <a:t>Bag of Words</a:t>
              </a:r>
              <a:endParaRPr/>
            </a:p>
            <a:p>
              <a:pPr indent="-514350" lvl="1" marL="514350" marR="0" rtl="0" algn="l">
                <a:lnSpc>
                  <a:spcPct val="100000"/>
                </a:lnSpc>
                <a:spcBef>
                  <a:spcPts val="1200"/>
                </a:spcBef>
                <a:spcAft>
                  <a:spcPts val="0"/>
                </a:spcAft>
                <a:buClr>
                  <a:srgbClr val="000000"/>
                </a:buClr>
                <a:buSzPts val="3000"/>
                <a:buFont typeface="Times New Roman"/>
                <a:buAutoNum type="arabicPeriod"/>
              </a:pPr>
              <a:r>
                <a:rPr b="0" i="0" lang="en-US" sz="3000" u="none" cap="none" strike="noStrike">
                  <a:solidFill>
                    <a:schemeClr val="dk1"/>
                  </a:solidFill>
                  <a:latin typeface="Century Gothic"/>
                  <a:ea typeface="Century Gothic"/>
                  <a:cs typeface="Century Gothic"/>
                  <a:sym typeface="Century Gothic"/>
                </a:rPr>
                <a:t>Punctuation Removal</a:t>
              </a:r>
              <a:endParaRPr/>
            </a:p>
            <a:p>
              <a:pPr indent="-514350" lvl="1" marL="514350" marR="0" rtl="0" algn="l">
                <a:lnSpc>
                  <a:spcPct val="100000"/>
                </a:lnSpc>
                <a:spcBef>
                  <a:spcPts val="1200"/>
                </a:spcBef>
                <a:spcAft>
                  <a:spcPts val="0"/>
                </a:spcAft>
                <a:buClr>
                  <a:srgbClr val="000000"/>
                </a:buClr>
                <a:buSzPts val="3000"/>
                <a:buFont typeface="Times New Roman"/>
                <a:buAutoNum type="arabicPeriod"/>
              </a:pPr>
              <a:r>
                <a:rPr b="0" i="0" lang="en-US" sz="3000" u="none" cap="none" strike="noStrike">
                  <a:solidFill>
                    <a:schemeClr val="dk1"/>
                  </a:solidFill>
                  <a:latin typeface="Century Gothic"/>
                  <a:ea typeface="Century Gothic"/>
                  <a:cs typeface="Century Gothic"/>
                  <a:sym typeface="Century Gothic"/>
                </a:rPr>
                <a:t>Lemmatization</a:t>
              </a:r>
              <a:endParaRPr/>
            </a:p>
            <a:p>
              <a:pPr indent="-514350" lvl="1" marL="514350" marR="0" rtl="0" algn="l">
                <a:lnSpc>
                  <a:spcPct val="100000"/>
                </a:lnSpc>
                <a:spcBef>
                  <a:spcPts val="1200"/>
                </a:spcBef>
                <a:spcAft>
                  <a:spcPts val="0"/>
                </a:spcAft>
                <a:buClr>
                  <a:srgbClr val="000000"/>
                </a:buClr>
                <a:buSzPts val="3000"/>
                <a:buFont typeface="Times New Roman"/>
                <a:buAutoNum type="arabicPeriod"/>
              </a:pPr>
              <a:r>
                <a:rPr b="0" i="0" lang="en-US" sz="3000" u="none" cap="none" strike="noStrike">
                  <a:solidFill>
                    <a:schemeClr val="dk1"/>
                  </a:solidFill>
                  <a:latin typeface="Century Gothic"/>
                  <a:ea typeface="Century Gothic"/>
                  <a:cs typeface="Century Gothic"/>
                  <a:sym typeface="Century Gothic"/>
                </a:rPr>
                <a:t>Stopword Removal </a:t>
              </a:r>
              <a:endParaRPr/>
            </a:p>
            <a:p>
              <a:pPr indent="-514350" lvl="1" marL="514350" marR="0" rtl="0" algn="l">
                <a:lnSpc>
                  <a:spcPct val="100000"/>
                </a:lnSpc>
                <a:spcBef>
                  <a:spcPts val="1200"/>
                </a:spcBef>
                <a:spcAft>
                  <a:spcPts val="0"/>
                </a:spcAft>
                <a:buClr>
                  <a:srgbClr val="000000"/>
                </a:buClr>
                <a:buSzPts val="3000"/>
                <a:buFont typeface="Times New Roman"/>
                <a:buAutoNum type="arabicPeriod"/>
              </a:pPr>
              <a:r>
                <a:rPr b="0" i="0" lang="en-US" sz="3000" u="none" cap="none" strike="noStrike">
                  <a:solidFill>
                    <a:schemeClr val="dk1"/>
                  </a:solidFill>
                  <a:latin typeface="Century Gothic"/>
                  <a:ea typeface="Century Gothic"/>
                  <a:cs typeface="Century Gothic"/>
                  <a:sym typeface="Century Gothic"/>
                </a:rPr>
                <a:t>Vectorization </a:t>
              </a:r>
              <a:endParaRPr/>
            </a:p>
            <a:p>
              <a:pPr indent="0" lvl="1" marL="0" marR="0" rtl="0" algn="l">
                <a:lnSpc>
                  <a:spcPct val="100000"/>
                </a:lnSpc>
                <a:spcBef>
                  <a:spcPts val="1200"/>
                </a:spcBef>
                <a:spcAft>
                  <a:spcPts val="0"/>
                </a:spcAft>
                <a:buClr>
                  <a:srgbClr val="000000"/>
                </a:buClr>
                <a:buSzPts val="3000"/>
                <a:buFont typeface="Times New Roman"/>
                <a:buNone/>
              </a:pPr>
              <a:r>
                <a:rPr b="1" i="0" lang="en-US" sz="3000" u="none" cap="none" strike="noStrike">
                  <a:solidFill>
                    <a:schemeClr val="dk1"/>
                  </a:solidFill>
                  <a:latin typeface="Century Gothic"/>
                  <a:ea typeface="Century Gothic"/>
                  <a:cs typeface="Century Gothic"/>
                  <a:sym typeface="Century Gothic"/>
                </a:rPr>
                <a:t>TF-IDF</a:t>
              </a:r>
              <a:endParaRPr/>
            </a:p>
            <a:p>
              <a:pPr indent="0" lvl="1" marL="0" marR="0" rtl="0" algn="l">
                <a:lnSpc>
                  <a:spcPct val="100000"/>
                </a:lnSpc>
                <a:spcBef>
                  <a:spcPts val="1200"/>
                </a:spcBef>
                <a:spcAft>
                  <a:spcPts val="0"/>
                </a:spcAft>
                <a:buClr>
                  <a:srgbClr val="000000"/>
                </a:buClr>
                <a:buSzPts val="3000"/>
                <a:buFont typeface="Times New Roman"/>
                <a:buNone/>
              </a:pPr>
              <a:r>
                <a:t/>
              </a:r>
              <a:endParaRPr b="0" i="0" sz="3000" u="none" cap="none" strike="noStrike">
                <a:solidFill>
                  <a:schemeClr val="dk1"/>
                </a:solidFill>
                <a:latin typeface="Century Gothic"/>
                <a:ea typeface="Century Gothic"/>
                <a:cs typeface="Century Gothic"/>
                <a:sym typeface="Century Gothic"/>
              </a:endParaRPr>
            </a:p>
            <a:p>
              <a:pPr indent="0" lvl="1" marL="0" marR="0" rtl="0" algn="l">
                <a:lnSpc>
                  <a:spcPct val="100000"/>
                </a:lnSpc>
                <a:spcBef>
                  <a:spcPts val="1200"/>
                </a:spcBef>
                <a:spcAft>
                  <a:spcPts val="0"/>
                </a:spcAft>
                <a:buClr>
                  <a:srgbClr val="000000"/>
                </a:buClr>
                <a:buSzPts val="3000"/>
                <a:buFont typeface="Times New Roman"/>
                <a:buNone/>
              </a:pPr>
              <a:r>
                <a:rPr b="0" i="0" lang="en-US" sz="3000" u="none" cap="none" strike="noStrike">
                  <a:solidFill>
                    <a:srgbClr val="000000"/>
                  </a:solidFill>
                  <a:latin typeface="Century Gothic"/>
                  <a:ea typeface="Century Gothic"/>
                  <a:cs typeface="Century Gothic"/>
                  <a:sym typeface="Century Gothic"/>
                </a:rPr>
                <a:t> </a:t>
              </a:r>
              <a:endParaRPr/>
            </a:p>
            <a:p>
              <a:pPr indent="0" lvl="1" marL="182880" marR="0" rtl="0" algn="l">
                <a:lnSpc>
                  <a:spcPct val="100000"/>
                </a:lnSpc>
                <a:spcBef>
                  <a:spcPts val="600"/>
                </a:spcBef>
                <a:spcAft>
                  <a:spcPts val="0"/>
                </a:spcAft>
                <a:buClr>
                  <a:srgbClr val="000000"/>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p:txBody>
        </p:sp>
        <p:sp>
          <p:nvSpPr>
            <p:cNvPr id="273" name="Google Shape;273;p14"/>
            <p:cNvSpPr txBox="1"/>
            <p:nvPr/>
          </p:nvSpPr>
          <p:spPr>
            <a:xfrm>
              <a:off x="3936624" y="1524516"/>
              <a:ext cx="3465576" cy="33528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3000">
                  <a:solidFill>
                    <a:schemeClr val="dk1"/>
                  </a:solidFill>
                  <a:latin typeface="Century Gothic"/>
                  <a:ea typeface="Century Gothic"/>
                  <a:cs typeface="Century Gothic"/>
                  <a:sym typeface="Century Gothic"/>
                </a:rPr>
                <a:t>Non-BERT</a:t>
              </a:r>
              <a:endParaRPr/>
            </a:p>
          </p:txBody>
        </p:sp>
        <p:cxnSp>
          <p:nvCxnSpPr>
            <p:cNvPr id="274" name="Google Shape;274;p14"/>
            <p:cNvCxnSpPr/>
            <p:nvPr/>
          </p:nvCxnSpPr>
          <p:spPr>
            <a:xfrm>
              <a:off x="3946544" y="2059983"/>
              <a:ext cx="3465576" cy="0"/>
            </a:xfrm>
            <a:prstGeom prst="straightConnector1">
              <a:avLst/>
            </a:prstGeom>
            <a:noFill/>
            <a:ln cap="flat" cmpd="sng" w="57150">
              <a:solidFill>
                <a:srgbClr val="595959"/>
              </a:solidFill>
              <a:prstDash val="solid"/>
              <a:miter lim="800000"/>
              <a:headEnd len="sm" w="sm" type="none"/>
              <a:tailEnd len="sm" w="sm"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15"/>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We have conducted 6 experiments in our search for the best BERT model.</a:t>
            </a:r>
            <a:endParaRPr/>
          </a:p>
        </p:txBody>
      </p:sp>
      <p:sp>
        <p:nvSpPr>
          <p:cNvPr id="281" name="Google Shape;281;p15"/>
          <p:cNvSpPr txBox="1"/>
          <p:nvPr>
            <p:ph idx="1" type="body"/>
          </p:nvPr>
        </p:nvSpPr>
        <p:spPr>
          <a:xfrm>
            <a:off x="1823506" y="1825625"/>
            <a:ext cx="9974793"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000"/>
              <a:buNone/>
            </a:pPr>
            <a:r>
              <a:rPr lang="en-US" sz="3000"/>
              <a:t>Simple Baseline </a:t>
            </a:r>
            <a:endParaRPr/>
          </a:p>
          <a:p>
            <a:pPr indent="0" lvl="0" marL="0" rtl="0" algn="l">
              <a:lnSpc>
                <a:spcPct val="90000"/>
              </a:lnSpc>
              <a:spcBef>
                <a:spcPts val="1000"/>
              </a:spcBef>
              <a:spcAft>
                <a:spcPts val="0"/>
              </a:spcAft>
              <a:buClr>
                <a:schemeClr val="dk1"/>
              </a:buClr>
              <a:buSzPts val="1200"/>
              <a:buNone/>
            </a:pPr>
            <a:r>
              <a:t/>
            </a:r>
            <a:endParaRPr sz="1200"/>
          </a:p>
          <a:p>
            <a:pPr indent="0" lvl="0" marL="0" rtl="0" algn="l">
              <a:lnSpc>
                <a:spcPct val="90000"/>
              </a:lnSpc>
              <a:spcBef>
                <a:spcPts val="1000"/>
              </a:spcBef>
              <a:spcAft>
                <a:spcPts val="0"/>
              </a:spcAft>
              <a:buClr>
                <a:schemeClr val="dk1"/>
              </a:buClr>
              <a:buSzPts val="3000"/>
              <a:buNone/>
            </a:pPr>
            <a:r>
              <a:rPr lang="en-US" sz="3000"/>
              <a:t>Published Baseline </a:t>
            </a:r>
            <a:endParaRPr/>
          </a:p>
          <a:p>
            <a:pPr indent="0" lvl="0" marL="0" rtl="0" algn="l">
              <a:lnSpc>
                <a:spcPct val="90000"/>
              </a:lnSpc>
              <a:spcBef>
                <a:spcPts val="1000"/>
              </a:spcBef>
              <a:spcAft>
                <a:spcPts val="0"/>
              </a:spcAft>
              <a:buClr>
                <a:schemeClr val="dk1"/>
              </a:buClr>
              <a:buSzPts val="1200"/>
              <a:buNone/>
            </a:pPr>
            <a:r>
              <a:t/>
            </a:r>
            <a:endParaRPr sz="1200"/>
          </a:p>
          <a:p>
            <a:pPr indent="0" lvl="0" marL="0" rtl="0" algn="l">
              <a:lnSpc>
                <a:spcPct val="90000"/>
              </a:lnSpc>
              <a:spcBef>
                <a:spcPts val="1000"/>
              </a:spcBef>
              <a:spcAft>
                <a:spcPts val="0"/>
              </a:spcAft>
              <a:buClr>
                <a:schemeClr val="dk1"/>
              </a:buClr>
              <a:buSzPts val="3000"/>
              <a:buNone/>
            </a:pPr>
            <a:r>
              <a:rPr lang="en-US" sz="3000"/>
              <a:t>BERT &amp; other variations</a:t>
            </a:r>
            <a:endParaRPr/>
          </a:p>
          <a:p>
            <a:pPr indent="0" lvl="0" marL="0" rtl="0" algn="l">
              <a:lnSpc>
                <a:spcPct val="90000"/>
              </a:lnSpc>
              <a:spcBef>
                <a:spcPts val="1000"/>
              </a:spcBef>
              <a:spcAft>
                <a:spcPts val="0"/>
              </a:spcAft>
              <a:buClr>
                <a:schemeClr val="dk1"/>
              </a:buClr>
              <a:buSzPts val="1200"/>
              <a:buNone/>
            </a:pPr>
            <a:r>
              <a:t/>
            </a:r>
            <a:endParaRPr sz="1200"/>
          </a:p>
          <a:p>
            <a:pPr indent="0" lvl="0" marL="0" rtl="0" algn="l">
              <a:lnSpc>
                <a:spcPct val="90000"/>
              </a:lnSpc>
              <a:spcBef>
                <a:spcPts val="1000"/>
              </a:spcBef>
              <a:spcAft>
                <a:spcPts val="0"/>
              </a:spcAft>
              <a:buClr>
                <a:schemeClr val="dk1"/>
              </a:buClr>
              <a:buSzPts val="3000"/>
              <a:buNone/>
            </a:pPr>
            <a:r>
              <a:rPr lang="en-US" sz="3000"/>
              <a:t>BERT embeddings + Bag of Words Random Forest </a:t>
            </a:r>
            <a:endParaRPr/>
          </a:p>
          <a:p>
            <a:pPr indent="0" lvl="0" marL="0" rtl="0" algn="l">
              <a:lnSpc>
                <a:spcPct val="90000"/>
              </a:lnSpc>
              <a:spcBef>
                <a:spcPts val="1000"/>
              </a:spcBef>
              <a:spcAft>
                <a:spcPts val="0"/>
              </a:spcAft>
              <a:buClr>
                <a:schemeClr val="dk1"/>
              </a:buClr>
              <a:buSzPts val="1200"/>
              <a:buNone/>
            </a:pPr>
            <a:r>
              <a:t/>
            </a:r>
            <a:endParaRPr sz="1200"/>
          </a:p>
          <a:p>
            <a:pPr indent="0" lvl="0" marL="0" rtl="0" algn="l">
              <a:lnSpc>
                <a:spcPct val="90000"/>
              </a:lnSpc>
              <a:spcBef>
                <a:spcPts val="1000"/>
              </a:spcBef>
              <a:spcAft>
                <a:spcPts val="0"/>
              </a:spcAft>
              <a:buClr>
                <a:schemeClr val="dk1"/>
              </a:buClr>
              <a:buSzPts val="3000"/>
              <a:buNone/>
            </a:pPr>
            <a:r>
              <a:rPr lang="en-US" sz="3000"/>
              <a:t>BERT embeddings + Bag of Words XGBoost</a:t>
            </a:r>
            <a:endParaRPr sz="3000"/>
          </a:p>
          <a:p>
            <a:pPr indent="0" lvl="0" marL="0" rtl="0" algn="l">
              <a:lnSpc>
                <a:spcPct val="90000"/>
              </a:lnSpc>
              <a:spcBef>
                <a:spcPts val="1000"/>
              </a:spcBef>
              <a:spcAft>
                <a:spcPts val="0"/>
              </a:spcAft>
              <a:buClr>
                <a:schemeClr val="dk1"/>
              </a:buClr>
              <a:buSzPts val="1200"/>
              <a:buNone/>
            </a:pPr>
            <a:r>
              <a:t/>
            </a:r>
            <a:endParaRPr sz="1200"/>
          </a:p>
          <a:p>
            <a:pPr indent="0" lvl="0" marL="0" rtl="0" algn="l">
              <a:lnSpc>
                <a:spcPct val="90000"/>
              </a:lnSpc>
              <a:spcBef>
                <a:spcPts val="1000"/>
              </a:spcBef>
              <a:spcAft>
                <a:spcPts val="0"/>
              </a:spcAft>
              <a:buClr>
                <a:schemeClr val="dk1"/>
              </a:buClr>
              <a:buSzPts val="3000"/>
              <a:buNone/>
            </a:pPr>
            <a:r>
              <a:rPr lang="en-US" sz="3000"/>
              <a:t>BERT embeddings + Bag of Words Neural Net</a:t>
            </a:r>
            <a:endParaRPr/>
          </a:p>
          <a:p>
            <a:pPr indent="0" lvl="0" marL="0" rtl="0" algn="l">
              <a:lnSpc>
                <a:spcPct val="90000"/>
              </a:lnSpc>
              <a:spcBef>
                <a:spcPts val="1000"/>
              </a:spcBef>
              <a:spcAft>
                <a:spcPts val="0"/>
              </a:spcAft>
              <a:buClr>
                <a:schemeClr val="dk1"/>
              </a:buClr>
              <a:buSzPts val="3000"/>
              <a:buNone/>
            </a:pPr>
            <a:r>
              <a:t/>
            </a:r>
            <a:endParaRPr sz="3000"/>
          </a:p>
        </p:txBody>
      </p:sp>
      <p:sp>
        <p:nvSpPr>
          <p:cNvPr id="282" name="Google Shape;282;p15"/>
          <p:cNvSpPr/>
          <p:nvPr/>
        </p:nvSpPr>
        <p:spPr>
          <a:xfrm>
            <a:off x="897146" y="1690688"/>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1</a:t>
            </a:r>
            <a:endParaRPr/>
          </a:p>
        </p:txBody>
      </p:sp>
      <p:sp>
        <p:nvSpPr>
          <p:cNvPr id="283" name="Google Shape;283;p15"/>
          <p:cNvSpPr/>
          <p:nvPr/>
        </p:nvSpPr>
        <p:spPr>
          <a:xfrm>
            <a:off x="897146" y="2513845"/>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2</a:t>
            </a:r>
            <a:endParaRPr/>
          </a:p>
        </p:txBody>
      </p:sp>
      <p:sp>
        <p:nvSpPr>
          <p:cNvPr id="284" name="Google Shape;284;p15"/>
          <p:cNvSpPr/>
          <p:nvPr/>
        </p:nvSpPr>
        <p:spPr>
          <a:xfrm>
            <a:off x="897146" y="3337002"/>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3</a:t>
            </a:r>
            <a:endParaRPr/>
          </a:p>
        </p:txBody>
      </p:sp>
      <p:sp>
        <p:nvSpPr>
          <p:cNvPr id="285" name="Google Shape;285;p15"/>
          <p:cNvSpPr/>
          <p:nvPr/>
        </p:nvSpPr>
        <p:spPr>
          <a:xfrm>
            <a:off x="897146" y="4160159"/>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4</a:t>
            </a:r>
            <a:endParaRPr/>
          </a:p>
        </p:txBody>
      </p:sp>
      <p:sp>
        <p:nvSpPr>
          <p:cNvPr id="286" name="Google Shape;286;p15"/>
          <p:cNvSpPr/>
          <p:nvPr/>
        </p:nvSpPr>
        <p:spPr>
          <a:xfrm>
            <a:off x="897146" y="4983316"/>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5</a:t>
            </a:r>
            <a:endParaRPr/>
          </a:p>
        </p:txBody>
      </p:sp>
      <p:sp>
        <p:nvSpPr>
          <p:cNvPr id="287" name="Google Shape;287;p15"/>
          <p:cNvSpPr/>
          <p:nvPr/>
        </p:nvSpPr>
        <p:spPr>
          <a:xfrm>
            <a:off x="897146" y="5806473"/>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16"/>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F</a:t>
            </a:r>
            <a:r>
              <a:rPr baseline="-25000" lang="en-US"/>
              <a:t>1</a:t>
            </a:r>
            <a:r>
              <a:rPr lang="en-US"/>
              <a:t> score &amp; MCC were used to evaluate both simple and published baselines. </a:t>
            </a:r>
            <a:endParaRPr/>
          </a:p>
        </p:txBody>
      </p:sp>
      <p:grpSp>
        <p:nvGrpSpPr>
          <p:cNvPr id="294" name="Google Shape;294;p16"/>
          <p:cNvGrpSpPr/>
          <p:nvPr/>
        </p:nvGrpSpPr>
        <p:grpSpPr>
          <a:xfrm>
            <a:off x="393700" y="2037108"/>
            <a:ext cx="5443495" cy="2593284"/>
            <a:chOff x="3936624" y="1524516"/>
            <a:chExt cx="3485422" cy="2593284"/>
          </a:xfrm>
        </p:grpSpPr>
        <p:sp>
          <p:nvSpPr>
            <p:cNvPr id="295" name="Google Shape;295;p16"/>
            <p:cNvSpPr txBox="1"/>
            <p:nvPr/>
          </p:nvSpPr>
          <p:spPr>
            <a:xfrm>
              <a:off x="3948815" y="2075694"/>
              <a:ext cx="3465576" cy="2042106"/>
            </a:xfrm>
            <a:prstGeom prst="rect">
              <a:avLst/>
            </a:prstGeom>
            <a:solidFill>
              <a:srgbClr val="FBE4D4"/>
            </a:solidFill>
            <a:ln>
              <a:noFill/>
            </a:ln>
          </p:spPr>
          <p:txBody>
            <a:bodyPr anchorCtr="0" anchor="t" bIns="45700" lIns="45700" spcFirstLastPara="1" rIns="45700" wrap="square" tIns="45700">
              <a:noAutofit/>
            </a:bodyPr>
            <a:lstStyle/>
            <a:p>
              <a:pPr indent="0" lvl="1" marL="0" marR="0" rtl="0" algn="ctr">
                <a:lnSpc>
                  <a:spcPct val="100000"/>
                </a:lnSpc>
                <a:spcBef>
                  <a:spcPts val="0"/>
                </a:spcBef>
                <a:spcAft>
                  <a:spcPts val="0"/>
                </a:spcAft>
                <a:buClr>
                  <a:srgbClr val="000000"/>
                </a:buClr>
                <a:buSzPts val="3000"/>
                <a:buFont typeface="Times New Roman"/>
                <a:buNone/>
              </a:pPr>
              <a:r>
                <a:t/>
              </a:r>
              <a:endParaRPr b="0" i="0" sz="1500" u="none" cap="none" strike="noStrike">
                <a:solidFill>
                  <a:schemeClr val="dk1"/>
                </a:solidFill>
                <a:latin typeface="Century Gothic"/>
                <a:ea typeface="Century Gothic"/>
                <a:cs typeface="Century Gothic"/>
                <a:sym typeface="Century Gothic"/>
              </a:endParaRPr>
            </a:p>
            <a:p>
              <a:pPr indent="0" lvl="1" marL="0" marR="0" rtl="0" algn="ctr">
                <a:lnSpc>
                  <a:spcPct val="100000"/>
                </a:lnSpc>
                <a:spcBef>
                  <a:spcPts val="1200"/>
                </a:spcBef>
                <a:spcAft>
                  <a:spcPts val="0"/>
                </a:spcAft>
                <a:buClr>
                  <a:srgbClr val="000000"/>
                </a:buClr>
                <a:buSzPts val="3000"/>
                <a:buFont typeface="Times New Roman"/>
                <a:buNone/>
              </a:pPr>
              <a:r>
                <a:rPr b="0" i="0" lang="en-US" sz="3000" u="none" cap="none" strike="noStrike">
                  <a:solidFill>
                    <a:schemeClr val="dk1"/>
                  </a:solidFill>
                  <a:latin typeface="Century Gothic"/>
                  <a:ea typeface="Century Gothic"/>
                  <a:cs typeface="Century Gothic"/>
                  <a:sym typeface="Century Gothic"/>
                </a:rPr>
                <a:t>Assignment of all texts as first author of test set </a:t>
              </a:r>
              <a:endParaRPr/>
            </a:p>
            <a:p>
              <a:pPr indent="0" lvl="1" marL="0" marR="0" rtl="0" algn="l">
                <a:lnSpc>
                  <a:spcPct val="100000"/>
                </a:lnSpc>
                <a:spcBef>
                  <a:spcPts val="1200"/>
                </a:spcBef>
                <a:spcAft>
                  <a:spcPts val="0"/>
                </a:spcAft>
                <a:buClr>
                  <a:srgbClr val="000000"/>
                </a:buClr>
                <a:buSzPts val="3000"/>
                <a:buFont typeface="Times New Roman"/>
                <a:buNone/>
              </a:pPr>
              <a:r>
                <a:rPr b="0" i="0" lang="en-US" sz="3000" u="none" cap="none" strike="noStrike">
                  <a:solidFill>
                    <a:srgbClr val="000000"/>
                  </a:solidFill>
                  <a:latin typeface="Century Gothic"/>
                  <a:ea typeface="Century Gothic"/>
                  <a:cs typeface="Century Gothic"/>
                  <a:sym typeface="Century Gothic"/>
                </a:rPr>
                <a:t> </a:t>
              </a:r>
              <a:endParaRPr/>
            </a:p>
            <a:p>
              <a:pPr indent="0" lvl="1" marL="182880" marR="0" rtl="0" algn="l">
                <a:lnSpc>
                  <a:spcPct val="100000"/>
                </a:lnSpc>
                <a:spcBef>
                  <a:spcPts val="600"/>
                </a:spcBef>
                <a:spcAft>
                  <a:spcPts val="0"/>
                </a:spcAft>
                <a:buClr>
                  <a:srgbClr val="000000"/>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a:p>
              <a:pPr indent="0" lvl="1" marL="182880" marR="0" rtl="0" algn="l">
                <a:lnSpc>
                  <a:spcPct val="100000"/>
                </a:lnSpc>
                <a:spcBef>
                  <a:spcPts val="600"/>
                </a:spcBef>
                <a:spcAft>
                  <a:spcPts val="0"/>
                </a:spcAft>
                <a:buClr>
                  <a:srgbClr val="000000"/>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p:txBody>
        </p:sp>
        <p:sp>
          <p:nvSpPr>
            <p:cNvPr id="296" name="Google Shape;296;p16"/>
            <p:cNvSpPr txBox="1"/>
            <p:nvPr/>
          </p:nvSpPr>
          <p:spPr>
            <a:xfrm>
              <a:off x="3936624" y="1524516"/>
              <a:ext cx="3465576" cy="33528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3000">
                  <a:solidFill>
                    <a:schemeClr val="dk1"/>
                  </a:solidFill>
                  <a:latin typeface="Century Gothic"/>
                  <a:ea typeface="Century Gothic"/>
                  <a:cs typeface="Century Gothic"/>
                  <a:sym typeface="Century Gothic"/>
                </a:rPr>
                <a:t>Simple Baseline</a:t>
              </a:r>
              <a:endParaRPr/>
            </a:p>
          </p:txBody>
        </p:sp>
        <p:cxnSp>
          <p:nvCxnSpPr>
            <p:cNvPr id="297" name="Google Shape;297;p16"/>
            <p:cNvCxnSpPr/>
            <p:nvPr/>
          </p:nvCxnSpPr>
          <p:spPr>
            <a:xfrm>
              <a:off x="3956470" y="2075478"/>
              <a:ext cx="3465576" cy="0"/>
            </a:xfrm>
            <a:prstGeom prst="straightConnector1">
              <a:avLst/>
            </a:prstGeom>
            <a:noFill/>
            <a:ln cap="flat" cmpd="sng" w="57150">
              <a:solidFill>
                <a:srgbClr val="595959"/>
              </a:solidFill>
              <a:prstDash val="solid"/>
              <a:miter lim="800000"/>
              <a:headEnd len="sm" w="sm" type="none"/>
              <a:tailEnd len="sm" w="sm" type="none"/>
            </a:ln>
          </p:spPr>
        </p:cxnSp>
      </p:grpSp>
      <p:grpSp>
        <p:nvGrpSpPr>
          <p:cNvPr id="298" name="Google Shape;298;p16"/>
          <p:cNvGrpSpPr/>
          <p:nvPr/>
        </p:nvGrpSpPr>
        <p:grpSpPr>
          <a:xfrm>
            <a:off x="6338444" y="2052817"/>
            <a:ext cx="5433558" cy="2581725"/>
            <a:chOff x="3936624" y="1524516"/>
            <a:chExt cx="3477767" cy="2581725"/>
          </a:xfrm>
        </p:grpSpPr>
        <p:sp>
          <p:nvSpPr>
            <p:cNvPr id="299" name="Google Shape;299;p16"/>
            <p:cNvSpPr txBox="1"/>
            <p:nvPr/>
          </p:nvSpPr>
          <p:spPr>
            <a:xfrm>
              <a:off x="3948815" y="2064135"/>
              <a:ext cx="3465576" cy="2042106"/>
            </a:xfrm>
            <a:prstGeom prst="rect">
              <a:avLst/>
            </a:prstGeom>
            <a:solidFill>
              <a:srgbClr val="FBE4D4"/>
            </a:solidFill>
            <a:ln>
              <a:noFill/>
            </a:ln>
          </p:spPr>
          <p:txBody>
            <a:bodyPr anchorCtr="0" anchor="t" bIns="45700" lIns="45700" spcFirstLastPara="1" rIns="45700" wrap="square" tIns="45700">
              <a:noAutofit/>
            </a:bodyPr>
            <a:lstStyle/>
            <a:p>
              <a:pPr indent="0" lvl="1" marL="0" marR="0" rtl="0" algn="l">
                <a:lnSpc>
                  <a:spcPct val="100000"/>
                </a:lnSpc>
                <a:spcBef>
                  <a:spcPts val="0"/>
                </a:spcBef>
                <a:spcAft>
                  <a:spcPts val="0"/>
                </a:spcAft>
                <a:buClr>
                  <a:srgbClr val="000000"/>
                </a:buClr>
                <a:buSzPts val="3000"/>
                <a:buFont typeface="Times New Roman"/>
                <a:buNone/>
              </a:pPr>
              <a:r>
                <a:t/>
              </a:r>
              <a:endParaRPr b="0" i="0" sz="1500" u="none" cap="none" strike="noStrike">
                <a:solidFill>
                  <a:schemeClr val="dk1"/>
                </a:solidFill>
                <a:latin typeface="Century Gothic"/>
                <a:ea typeface="Century Gothic"/>
                <a:cs typeface="Century Gothic"/>
                <a:sym typeface="Century Gothic"/>
              </a:endParaRPr>
            </a:p>
            <a:p>
              <a:pPr indent="0" lvl="1" marL="0" marR="0" rtl="0" algn="ctr">
                <a:lnSpc>
                  <a:spcPct val="100000"/>
                </a:lnSpc>
                <a:spcBef>
                  <a:spcPts val="1200"/>
                </a:spcBef>
                <a:spcAft>
                  <a:spcPts val="0"/>
                </a:spcAft>
                <a:buClr>
                  <a:srgbClr val="000000"/>
                </a:buClr>
                <a:buSzPts val="3000"/>
                <a:buFont typeface="Times New Roman"/>
                <a:buNone/>
              </a:pPr>
              <a:r>
                <a:rPr b="0" i="0" lang="en-US" sz="3000" u="none" cap="none" strike="noStrike">
                  <a:solidFill>
                    <a:schemeClr val="dk1"/>
                  </a:solidFill>
                  <a:latin typeface="Century Gothic"/>
                  <a:ea typeface="Century Gothic"/>
                  <a:cs typeface="Century Gothic"/>
                  <a:sym typeface="Century Gothic"/>
                </a:rPr>
                <a:t>Bag of words utilizing random forest with 10000 estimators</a:t>
              </a:r>
              <a:endParaRPr/>
            </a:p>
            <a:p>
              <a:pPr indent="0" lvl="1" marL="0" marR="0" rtl="0" algn="ctr">
                <a:lnSpc>
                  <a:spcPct val="100000"/>
                </a:lnSpc>
                <a:spcBef>
                  <a:spcPts val="1200"/>
                </a:spcBef>
                <a:spcAft>
                  <a:spcPts val="0"/>
                </a:spcAft>
                <a:buClr>
                  <a:srgbClr val="000000"/>
                </a:buClr>
                <a:buSzPts val="3000"/>
                <a:buFont typeface="Times New Roman"/>
                <a:buNone/>
              </a:pPr>
              <a:r>
                <a:rPr b="0" i="0" lang="en-US" sz="3000" u="none" cap="none" strike="noStrike">
                  <a:solidFill>
                    <a:schemeClr val="dk1"/>
                  </a:solidFill>
                  <a:latin typeface="Century Gothic"/>
                  <a:ea typeface="Century Gothic"/>
                  <a:cs typeface="Century Gothic"/>
                  <a:sym typeface="Century Gothic"/>
                </a:rPr>
                <a:t> </a:t>
              </a:r>
              <a:endParaRPr/>
            </a:p>
            <a:p>
              <a:pPr indent="0" lvl="1" marL="0" marR="0" rtl="0" algn="l">
                <a:lnSpc>
                  <a:spcPct val="100000"/>
                </a:lnSpc>
                <a:spcBef>
                  <a:spcPts val="1200"/>
                </a:spcBef>
                <a:spcAft>
                  <a:spcPts val="0"/>
                </a:spcAft>
                <a:buClr>
                  <a:srgbClr val="000000"/>
                </a:buClr>
                <a:buSzPts val="3000"/>
                <a:buFont typeface="Times New Roman"/>
                <a:buNone/>
              </a:pPr>
              <a:r>
                <a:rPr b="0" i="0" lang="en-US" sz="3000" u="none" cap="none" strike="noStrike">
                  <a:solidFill>
                    <a:srgbClr val="000000"/>
                  </a:solidFill>
                  <a:latin typeface="Century Gothic"/>
                  <a:ea typeface="Century Gothic"/>
                  <a:cs typeface="Century Gothic"/>
                  <a:sym typeface="Century Gothic"/>
                </a:rPr>
                <a:t> </a:t>
              </a:r>
              <a:endParaRPr/>
            </a:p>
            <a:p>
              <a:pPr indent="0" lvl="1" marL="182880" marR="0" rtl="0" algn="l">
                <a:lnSpc>
                  <a:spcPct val="100000"/>
                </a:lnSpc>
                <a:spcBef>
                  <a:spcPts val="600"/>
                </a:spcBef>
                <a:spcAft>
                  <a:spcPts val="0"/>
                </a:spcAft>
                <a:buClr>
                  <a:srgbClr val="000000"/>
                </a:buClr>
                <a:buSzPts val="3000"/>
                <a:buFont typeface="Arial"/>
                <a:buNone/>
              </a:pPr>
              <a:r>
                <a:t/>
              </a:r>
              <a:endParaRPr b="0" i="0" sz="3000" u="none" cap="none" strike="noStrike">
                <a:solidFill>
                  <a:schemeClr val="dk1"/>
                </a:solidFill>
                <a:latin typeface="Century Gothic"/>
                <a:ea typeface="Century Gothic"/>
                <a:cs typeface="Century Gothic"/>
                <a:sym typeface="Century Gothic"/>
              </a:endParaRPr>
            </a:p>
          </p:txBody>
        </p:sp>
        <p:sp>
          <p:nvSpPr>
            <p:cNvPr id="300" name="Google Shape;300;p16"/>
            <p:cNvSpPr txBox="1"/>
            <p:nvPr/>
          </p:nvSpPr>
          <p:spPr>
            <a:xfrm>
              <a:off x="3936624" y="1524516"/>
              <a:ext cx="3465576" cy="33528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3000">
                  <a:solidFill>
                    <a:schemeClr val="dk1"/>
                  </a:solidFill>
                  <a:latin typeface="Century Gothic"/>
                  <a:ea typeface="Century Gothic"/>
                  <a:cs typeface="Century Gothic"/>
                  <a:sym typeface="Century Gothic"/>
                </a:rPr>
                <a:t>Published Baseline</a:t>
              </a:r>
              <a:endParaRPr/>
            </a:p>
          </p:txBody>
        </p:sp>
        <p:cxnSp>
          <p:nvCxnSpPr>
            <p:cNvPr id="301" name="Google Shape;301;p16"/>
            <p:cNvCxnSpPr/>
            <p:nvPr/>
          </p:nvCxnSpPr>
          <p:spPr>
            <a:xfrm>
              <a:off x="3946544" y="2059983"/>
              <a:ext cx="3465576" cy="0"/>
            </a:xfrm>
            <a:prstGeom prst="straightConnector1">
              <a:avLst/>
            </a:prstGeom>
            <a:noFill/>
            <a:ln cap="flat" cmpd="sng" w="57150">
              <a:solidFill>
                <a:srgbClr val="595959"/>
              </a:solidFill>
              <a:prstDash val="solid"/>
              <a:miter lim="800000"/>
              <a:headEnd len="sm" w="sm" type="none"/>
              <a:tailEnd len="sm" w="sm" type="none"/>
            </a:ln>
          </p:spPr>
        </p:cxnSp>
      </p:grpSp>
      <p:sp>
        <p:nvSpPr>
          <p:cNvPr id="302" name="Google Shape;302;p16"/>
          <p:cNvSpPr txBox="1"/>
          <p:nvPr/>
        </p:nvSpPr>
        <p:spPr>
          <a:xfrm>
            <a:off x="412741" y="4819840"/>
            <a:ext cx="5393460" cy="1577785"/>
          </a:xfrm>
          <a:prstGeom prst="rect">
            <a:avLst/>
          </a:prstGeom>
          <a:solidFill>
            <a:srgbClr val="FD9940"/>
          </a:solidFill>
          <a:ln>
            <a:noFill/>
          </a:ln>
        </p:spPr>
        <p:txBody>
          <a:bodyPr anchorCtr="0" anchor="ctr" bIns="45700" lIns="45700" spcFirstLastPara="1" rIns="45700" wrap="square" tIns="45700">
            <a:noAutofit/>
          </a:bodyPr>
          <a:lstStyle/>
          <a:p>
            <a:pPr indent="0" lvl="1" marL="0" marR="0" rtl="0" algn="ctr">
              <a:lnSpc>
                <a:spcPct val="100000"/>
              </a:lnSpc>
              <a:spcBef>
                <a:spcPts val="0"/>
              </a:spcBef>
              <a:spcAft>
                <a:spcPts val="0"/>
              </a:spcAft>
              <a:buClr>
                <a:srgbClr val="000000"/>
              </a:buClr>
              <a:buSzPts val="3000"/>
              <a:buFont typeface="Times New Roman"/>
              <a:buNone/>
            </a:pPr>
            <a:r>
              <a:rPr b="0" i="0" lang="en-US" sz="3000" u="none" cap="none" strike="noStrike">
                <a:solidFill>
                  <a:schemeClr val="lt1"/>
                </a:solidFill>
                <a:latin typeface="Century Gothic"/>
                <a:ea typeface="Century Gothic"/>
                <a:cs typeface="Century Gothic"/>
                <a:sym typeface="Century Gothic"/>
              </a:rPr>
              <a:t>F1 Measure = 0.02</a:t>
            </a:r>
            <a:endParaRPr/>
          </a:p>
          <a:p>
            <a:pPr indent="0" lvl="1" marL="0" marR="0" rtl="0" algn="ctr">
              <a:lnSpc>
                <a:spcPct val="100000"/>
              </a:lnSpc>
              <a:spcBef>
                <a:spcPts val="600"/>
              </a:spcBef>
              <a:spcAft>
                <a:spcPts val="0"/>
              </a:spcAft>
              <a:buClr>
                <a:srgbClr val="000000"/>
              </a:buClr>
              <a:buSzPts val="3000"/>
              <a:buFont typeface="Times New Roman"/>
              <a:buNone/>
            </a:pPr>
            <a:r>
              <a:rPr b="0" i="0" lang="en-US" sz="3000" u="none" cap="none" strike="noStrike">
                <a:solidFill>
                  <a:schemeClr val="lt1"/>
                </a:solidFill>
                <a:latin typeface="Century Gothic"/>
                <a:ea typeface="Century Gothic"/>
                <a:cs typeface="Century Gothic"/>
                <a:sym typeface="Century Gothic"/>
              </a:rPr>
              <a:t>MCC = 0 </a:t>
            </a:r>
            <a:endParaRPr/>
          </a:p>
        </p:txBody>
      </p:sp>
      <p:sp>
        <p:nvSpPr>
          <p:cNvPr id="303" name="Google Shape;303;p16"/>
          <p:cNvSpPr txBox="1"/>
          <p:nvPr/>
        </p:nvSpPr>
        <p:spPr>
          <a:xfrm>
            <a:off x="6404840" y="4819839"/>
            <a:ext cx="5393460" cy="1577785"/>
          </a:xfrm>
          <a:prstGeom prst="rect">
            <a:avLst/>
          </a:prstGeom>
          <a:solidFill>
            <a:srgbClr val="FD9940"/>
          </a:solidFill>
          <a:ln>
            <a:noFill/>
          </a:ln>
        </p:spPr>
        <p:txBody>
          <a:bodyPr anchorCtr="0" anchor="ctr" bIns="45700" lIns="45700" spcFirstLastPara="1" rIns="45700" wrap="square" tIns="45700">
            <a:noAutofit/>
          </a:bodyPr>
          <a:lstStyle/>
          <a:p>
            <a:pPr indent="0" lvl="1" marL="0" marR="0" rtl="0" algn="ctr">
              <a:lnSpc>
                <a:spcPct val="100000"/>
              </a:lnSpc>
              <a:spcBef>
                <a:spcPts val="0"/>
              </a:spcBef>
              <a:spcAft>
                <a:spcPts val="0"/>
              </a:spcAft>
              <a:buClr>
                <a:srgbClr val="000000"/>
              </a:buClr>
              <a:buSzPts val="3000"/>
              <a:buFont typeface="Times New Roman"/>
              <a:buNone/>
            </a:pPr>
            <a:r>
              <a:rPr b="0" i="0" lang="en-US" sz="3000" u="none" cap="none" strike="noStrike">
                <a:solidFill>
                  <a:schemeClr val="lt1"/>
                </a:solidFill>
                <a:latin typeface="Century Gothic"/>
                <a:ea typeface="Century Gothic"/>
                <a:cs typeface="Century Gothic"/>
                <a:sym typeface="Century Gothic"/>
              </a:rPr>
              <a:t>F1 Measure = 0.49</a:t>
            </a:r>
            <a:endParaRPr/>
          </a:p>
        </p:txBody>
      </p:sp>
      <p:sp>
        <p:nvSpPr>
          <p:cNvPr id="304" name="Google Shape;304;p16"/>
          <p:cNvSpPr/>
          <p:nvPr/>
        </p:nvSpPr>
        <p:spPr>
          <a:xfrm>
            <a:off x="439045" y="1779559"/>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1</a:t>
            </a:r>
            <a:endParaRPr/>
          </a:p>
        </p:txBody>
      </p:sp>
      <p:sp>
        <p:nvSpPr>
          <p:cNvPr id="305" name="Google Shape;305;p16"/>
          <p:cNvSpPr/>
          <p:nvPr/>
        </p:nvSpPr>
        <p:spPr>
          <a:xfrm>
            <a:off x="6338444" y="1775996"/>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1276708" y="365125"/>
            <a:ext cx="1052159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b="1" lang="en-US"/>
              <a:t>BERT</a:t>
            </a:r>
            <a:r>
              <a:rPr lang="en-US"/>
              <a:t>: We tested on different variations of BERT  </a:t>
            </a:r>
            <a:endParaRPr/>
          </a:p>
        </p:txBody>
      </p:sp>
      <p:sp>
        <p:nvSpPr>
          <p:cNvPr id="312" name="Google Shape;312;p17"/>
          <p:cNvSpPr/>
          <p:nvPr/>
        </p:nvSpPr>
        <p:spPr>
          <a:xfrm>
            <a:off x="393700" y="668086"/>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3</a:t>
            </a:r>
            <a:endParaRPr/>
          </a:p>
        </p:txBody>
      </p:sp>
      <p:sp>
        <p:nvSpPr>
          <p:cNvPr id="313" name="Google Shape;313;p17"/>
          <p:cNvSpPr/>
          <p:nvPr/>
        </p:nvSpPr>
        <p:spPr>
          <a:xfrm>
            <a:off x="397425" y="4425985"/>
            <a:ext cx="2441448" cy="189000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F1 = 0.616</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MCC = 0.615</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Accuracy = 0.625 </a:t>
            </a:r>
            <a:endParaRPr/>
          </a:p>
        </p:txBody>
      </p:sp>
      <p:sp>
        <p:nvSpPr>
          <p:cNvPr id="314" name="Google Shape;314;p17"/>
          <p:cNvSpPr/>
          <p:nvPr/>
        </p:nvSpPr>
        <p:spPr>
          <a:xfrm>
            <a:off x="3382306" y="4425985"/>
            <a:ext cx="2441448" cy="189000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F1 = 0.712-0.734</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MCC = 0.713- 0.735</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Accuracy = 0.721-0.742</a:t>
            </a:r>
            <a:endParaRPr/>
          </a:p>
        </p:txBody>
      </p:sp>
      <p:sp>
        <p:nvSpPr>
          <p:cNvPr id="315" name="Google Shape;315;p17"/>
          <p:cNvSpPr/>
          <p:nvPr/>
        </p:nvSpPr>
        <p:spPr>
          <a:xfrm>
            <a:off x="6366834" y="4425985"/>
            <a:ext cx="2441448" cy="189000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F1 = 0.727</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MCC = 0.727</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Accuracy = 0.730</a:t>
            </a:r>
            <a:endParaRPr/>
          </a:p>
        </p:txBody>
      </p:sp>
      <p:sp>
        <p:nvSpPr>
          <p:cNvPr id="316" name="Google Shape;316;p17"/>
          <p:cNvSpPr/>
          <p:nvPr/>
        </p:nvSpPr>
        <p:spPr>
          <a:xfrm>
            <a:off x="9351362" y="4426927"/>
            <a:ext cx="2441448" cy="189000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F1 = 0.586</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MCC = 0.587 </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Accuracy = 0.599</a:t>
            </a:r>
            <a:endParaRPr/>
          </a:p>
        </p:txBody>
      </p:sp>
      <p:sp>
        <p:nvSpPr>
          <p:cNvPr id="317" name="Google Shape;317;p17"/>
          <p:cNvSpPr/>
          <p:nvPr/>
        </p:nvSpPr>
        <p:spPr>
          <a:xfrm>
            <a:off x="396368" y="1802662"/>
            <a:ext cx="2443563" cy="2329132"/>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Century Gothic"/>
                <a:ea typeface="Century Gothic"/>
                <a:cs typeface="Century Gothic"/>
                <a:sym typeface="Century Gothic"/>
              </a:rPr>
              <a:t>BERT</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bert-base-uncased</a:t>
            </a:r>
            <a:endParaRPr/>
          </a:p>
          <a:p>
            <a:pPr indent="0" lvl="0" marL="0" marR="0" rtl="0" algn="ctr">
              <a:spcBef>
                <a:spcPts val="0"/>
              </a:spcBef>
              <a:spcAft>
                <a:spcPts val="0"/>
              </a:spcAft>
              <a:buNone/>
            </a:pPr>
            <a:r>
              <a:rPr lang="en-US" sz="1500">
                <a:solidFill>
                  <a:schemeClr val="dk1"/>
                </a:solidFill>
                <a:latin typeface="Century Gothic"/>
                <a:ea typeface="Century Gothic"/>
                <a:cs typeface="Century Gothic"/>
                <a:sym typeface="Century Gothic"/>
              </a:rPr>
              <a:t>12-layer, 768-hidden, 12-heads, 110M parameters, train on lower-cased English</a:t>
            </a:r>
            <a:endParaRPr/>
          </a:p>
        </p:txBody>
      </p:sp>
      <p:sp>
        <p:nvSpPr>
          <p:cNvPr id="318" name="Google Shape;318;p17"/>
          <p:cNvSpPr/>
          <p:nvPr/>
        </p:nvSpPr>
        <p:spPr>
          <a:xfrm>
            <a:off x="3381601" y="1802662"/>
            <a:ext cx="2443563" cy="2329132"/>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Century Gothic"/>
                <a:ea typeface="Century Gothic"/>
                <a:cs typeface="Century Gothic"/>
                <a:sym typeface="Century Gothic"/>
              </a:rPr>
              <a:t>BERT</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bert-base-cased</a:t>
            </a:r>
            <a:endParaRPr/>
          </a:p>
          <a:p>
            <a:pPr indent="0" lvl="0" marL="0" marR="0" rtl="0" algn="ctr">
              <a:spcBef>
                <a:spcPts val="0"/>
              </a:spcBef>
              <a:spcAft>
                <a:spcPts val="0"/>
              </a:spcAft>
              <a:buNone/>
            </a:pPr>
            <a:r>
              <a:rPr lang="en-US" sz="1500">
                <a:solidFill>
                  <a:schemeClr val="dk1"/>
                </a:solidFill>
                <a:latin typeface="Century Gothic"/>
                <a:ea typeface="Century Gothic"/>
                <a:cs typeface="Century Gothic"/>
                <a:sym typeface="Century Gothic"/>
              </a:rPr>
              <a:t>12-layer, 768-hidden, 12-heads, 110M parameters, train on cased English</a:t>
            </a:r>
            <a:endParaRPr/>
          </a:p>
        </p:txBody>
      </p:sp>
      <p:sp>
        <p:nvSpPr>
          <p:cNvPr id="319" name="Google Shape;319;p17"/>
          <p:cNvSpPr/>
          <p:nvPr/>
        </p:nvSpPr>
        <p:spPr>
          <a:xfrm>
            <a:off x="6366834" y="1802662"/>
            <a:ext cx="2443563" cy="2329132"/>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Century Gothic"/>
                <a:ea typeface="Century Gothic"/>
                <a:cs typeface="Century Gothic"/>
                <a:sym typeface="Century Gothic"/>
              </a:rPr>
              <a:t>BERT</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bert-large-cased</a:t>
            </a:r>
            <a:endParaRPr b="1" sz="18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1500">
                <a:solidFill>
                  <a:schemeClr val="dk1"/>
                </a:solidFill>
                <a:latin typeface="Century Gothic"/>
                <a:ea typeface="Century Gothic"/>
                <a:cs typeface="Century Gothic"/>
                <a:sym typeface="Century Gothic"/>
              </a:rPr>
              <a:t>24-layer, 1024-hidden, 16-heads, 340M parameters, train on cased English</a:t>
            </a:r>
            <a:endParaRPr/>
          </a:p>
        </p:txBody>
      </p:sp>
      <p:sp>
        <p:nvSpPr>
          <p:cNvPr id="320" name="Google Shape;320;p17"/>
          <p:cNvSpPr/>
          <p:nvPr/>
        </p:nvSpPr>
        <p:spPr>
          <a:xfrm>
            <a:off x="9352068" y="1802662"/>
            <a:ext cx="2443563" cy="2329132"/>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Century Gothic"/>
                <a:ea typeface="Century Gothic"/>
                <a:cs typeface="Century Gothic"/>
                <a:sym typeface="Century Gothic"/>
              </a:rPr>
              <a:t>ALBERT</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albert-base-v2</a:t>
            </a:r>
            <a:endParaRPr b="1" sz="18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1500">
                <a:solidFill>
                  <a:schemeClr val="dk1"/>
                </a:solidFill>
                <a:latin typeface="Century Gothic"/>
                <a:ea typeface="Century Gothic"/>
                <a:cs typeface="Century Gothic"/>
                <a:sym typeface="Century Gothic"/>
              </a:rPr>
              <a:t>12 repeating layers, 128 embedding, 768-hidden, 12-heads, 11M parameters</a:t>
            </a:r>
            <a:endParaRPr sz="1500">
              <a:solidFill>
                <a:schemeClr val="dk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18"/>
          <p:cNvSpPr txBox="1"/>
          <p:nvPr>
            <p:ph type="title"/>
          </p:nvPr>
        </p:nvSpPr>
        <p:spPr>
          <a:xfrm>
            <a:off x="1276708" y="365125"/>
            <a:ext cx="1052159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b="1" lang="en-US"/>
              <a:t>BERT</a:t>
            </a:r>
            <a:r>
              <a:rPr lang="en-US"/>
              <a:t>: We tested on different variations of BERT  </a:t>
            </a:r>
            <a:endParaRPr/>
          </a:p>
        </p:txBody>
      </p:sp>
      <p:sp>
        <p:nvSpPr>
          <p:cNvPr id="327" name="Google Shape;327;p18"/>
          <p:cNvSpPr/>
          <p:nvPr/>
        </p:nvSpPr>
        <p:spPr>
          <a:xfrm>
            <a:off x="393700" y="668086"/>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3</a:t>
            </a:r>
            <a:endParaRPr/>
          </a:p>
        </p:txBody>
      </p:sp>
      <p:sp>
        <p:nvSpPr>
          <p:cNvPr id="328" name="Google Shape;328;p18"/>
          <p:cNvSpPr/>
          <p:nvPr/>
        </p:nvSpPr>
        <p:spPr>
          <a:xfrm>
            <a:off x="9352068" y="4425985"/>
            <a:ext cx="2441448" cy="189000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F1 = 0.723</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MCC = 0.728</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Accuracy = 0.726 </a:t>
            </a:r>
            <a:endParaRPr/>
          </a:p>
        </p:txBody>
      </p:sp>
      <p:sp>
        <p:nvSpPr>
          <p:cNvPr id="329" name="Google Shape;329;p18"/>
          <p:cNvSpPr/>
          <p:nvPr/>
        </p:nvSpPr>
        <p:spPr>
          <a:xfrm>
            <a:off x="6365945" y="4425985"/>
            <a:ext cx="2441448" cy="189000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F1 = 0.747- 0.753</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MCC = 0.747- 0.756 </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Accuracy = 0.756-0.762</a:t>
            </a:r>
            <a:endParaRPr/>
          </a:p>
        </p:txBody>
      </p:sp>
      <p:sp>
        <p:nvSpPr>
          <p:cNvPr id="330" name="Google Shape;330;p18"/>
          <p:cNvSpPr/>
          <p:nvPr/>
        </p:nvSpPr>
        <p:spPr>
          <a:xfrm>
            <a:off x="417674" y="4425985"/>
            <a:ext cx="2441448" cy="189000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F1 = 0.688</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MCC = 0.690</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Accuracy = 0.706</a:t>
            </a:r>
            <a:endParaRPr/>
          </a:p>
        </p:txBody>
      </p:sp>
      <p:sp>
        <p:nvSpPr>
          <p:cNvPr id="331" name="Google Shape;331;p18"/>
          <p:cNvSpPr/>
          <p:nvPr/>
        </p:nvSpPr>
        <p:spPr>
          <a:xfrm>
            <a:off x="3403797" y="4425985"/>
            <a:ext cx="2441448" cy="189000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F1 = 0.001</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MCC = 0.000</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Accuracy = 0.02</a:t>
            </a:r>
            <a:endParaRPr/>
          </a:p>
        </p:txBody>
      </p:sp>
      <p:sp>
        <p:nvSpPr>
          <p:cNvPr id="332" name="Google Shape;332;p18"/>
          <p:cNvSpPr/>
          <p:nvPr/>
        </p:nvSpPr>
        <p:spPr>
          <a:xfrm>
            <a:off x="9352068" y="1801506"/>
            <a:ext cx="2441448" cy="2329132"/>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Century Gothic"/>
                <a:ea typeface="Century Gothic"/>
                <a:cs typeface="Century Gothic"/>
                <a:sym typeface="Century Gothic"/>
              </a:rPr>
              <a:t>XLNet</a:t>
            </a:r>
            <a:endParaRPr b="1" sz="1800">
              <a:solidFill>
                <a:srgbClr val="C00000"/>
              </a:solidFill>
              <a:latin typeface="Century Gothic"/>
              <a:ea typeface="Century Gothic"/>
              <a:cs typeface="Century Gothic"/>
              <a:sym typeface="Century Gothic"/>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xlnet-base-cased</a:t>
            </a:r>
            <a:endParaRPr/>
          </a:p>
          <a:p>
            <a:pPr indent="0" lvl="0" marL="0" marR="0" rtl="0" algn="ctr">
              <a:spcBef>
                <a:spcPts val="0"/>
              </a:spcBef>
              <a:spcAft>
                <a:spcPts val="0"/>
              </a:spcAft>
              <a:buNone/>
            </a:pPr>
            <a:r>
              <a:rPr lang="en-US" sz="1500">
                <a:solidFill>
                  <a:schemeClr val="dk1"/>
                </a:solidFill>
                <a:latin typeface="Century Gothic"/>
                <a:ea typeface="Century Gothic"/>
                <a:cs typeface="Century Gothic"/>
                <a:sym typeface="Century Gothic"/>
              </a:rPr>
              <a:t>12-layer, 768-hidden, 12-heads, 110M parameters, XLNet English model</a:t>
            </a:r>
            <a:endParaRPr/>
          </a:p>
        </p:txBody>
      </p:sp>
      <p:sp>
        <p:nvSpPr>
          <p:cNvPr id="333" name="Google Shape;333;p18"/>
          <p:cNvSpPr/>
          <p:nvPr/>
        </p:nvSpPr>
        <p:spPr>
          <a:xfrm>
            <a:off x="6365945" y="1801506"/>
            <a:ext cx="2441448" cy="2329132"/>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Century Gothic"/>
                <a:ea typeface="Century Gothic"/>
                <a:cs typeface="Century Gothic"/>
                <a:sym typeface="Century Gothic"/>
              </a:rPr>
              <a:t>XLM</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Xlm-mlm-en-2048</a:t>
            </a:r>
            <a:endParaRPr/>
          </a:p>
          <a:p>
            <a:pPr indent="0" lvl="0" marL="0" marR="0" rtl="0" algn="ctr">
              <a:spcBef>
                <a:spcPts val="0"/>
              </a:spcBef>
              <a:spcAft>
                <a:spcPts val="0"/>
              </a:spcAft>
              <a:buNone/>
            </a:pPr>
            <a:r>
              <a:rPr lang="en-US" sz="1500">
                <a:solidFill>
                  <a:schemeClr val="dk1"/>
                </a:solidFill>
                <a:latin typeface="Century Gothic"/>
                <a:ea typeface="Century Gothic"/>
                <a:cs typeface="Century Gothic"/>
                <a:sym typeface="Century Gothic"/>
              </a:rPr>
              <a:t>12-layer, 2048-hidden, 16-heads, XLM English model</a:t>
            </a:r>
            <a:endParaRPr/>
          </a:p>
        </p:txBody>
      </p:sp>
      <p:sp>
        <p:nvSpPr>
          <p:cNvPr id="334" name="Google Shape;334;p18"/>
          <p:cNvSpPr/>
          <p:nvPr/>
        </p:nvSpPr>
        <p:spPr>
          <a:xfrm>
            <a:off x="393699" y="1801506"/>
            <a:ext cx="2441448" cy="2329132"/>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Century Gothic"/>
                <a:ea typeface="Century Gothic"/>
                <a:cs typeface="Century Gothic"/>
                <a:sym typeface="Century Gothic"/>
              </a:rPr>
              <a:t>Distibert</a:t>
            </a:r>
            <a:endParaRPr b="1" sz="1800">
              <a:solidFill>
                <a:srgbClr val="C00000"/>
              </a:solidFill>
              <a:latin typeface="Century Gothic"/>
              <a:ea typeface="Century Gothic"/>
              <a:cs typeface="Century Gothic"/>
              <a:sym typeface="Century Gothic"/>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distilbert-base-cased</a:t>
            </a:r>
            <a:endParaRPr b="1" sz="18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1500">
                <a:solidFill>
                  <a:schemeClr val="dk1"/>
                </a:solidFill>
                <a:latin typeface="Century Gothic"/>
                <a:ea typeface="Century Gothic"/>
                <a:cs typeface="Century Gothic"/>
                <a:sym typeface="Century Gothic"/>
              </a:rPr>
              <a:t>6-layer, 768-hidden, 12-heads, 65M parameters, distilled bert-base-cased </a:t>
            </a:r>
            <a:endParaRPr/>
          </a:p>
        </p:txBody>
      </p:sp>
      <p:sp>
        <p:nvSpPr>
          <p:cNvPr id="335" name="Google Shape;335;p18"/>
          <p:cNvSpPr/>
          <p:nvPr/>
        </p:nvSpPr>
        <p:spPr>
          <a:xfrm>
            <a:off x="3379822" y="1801506"/>
            <a:ext cx="2441448" cy="2329132"/>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Century Gothic"/>
                <a:ea typeface="Century Gothic"/>
                <a:cs typeface="Century Gothic"/>
                <a:sym typeface="Century Gothic"/>
              </a:rPr>
              <a:t>XLM – RoBERTa</a:t>
            </a:r>
            <a:endParaRPr b="1" sz="1800">
              <a:solidFill>
                <a:srgbClr val="C00000"/>
              </a:solidFill>
              <a:latin typeface="Century Gothic"/>
              <a:ea typeface="Century Gothic"/>
              <a:cs typeface="Century Gothic"/>
              <a:sym typeface="Century Gothic"/>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xlm-roberta-base</a:t>
            </a:r>
            <a:endParaRPr b="1" sz="1800">
              <a:solidFill>
                <a:srgbClr val="C00000"/>
              </a:solidFill>
              <a:latin typeface="Century Gothic"/>
              <a:ea typeface="Century Gothic"/>
              <a:cs typeface="Century Gothic"/>
              <a:sym typeface="Century Gothic"/>
            </a:endParaRPr>
          </a:p>
          <a:p>
            <a:pPr indent="0" lvl="0" marL="0" marR="0" rtl="0" algn="ctr">
              <a:spcBef>
                <a:spcPts val="0"/>
              </a:spcBef>
              <a:spcAft>
                <a:spcPts val="0"/>
              </a:spcAft>
              <a:buNone/>
            </a:pPr>
            <a:r>
              <a:rPr lang="en-US" sz="1500">
                <a:solidFill>
                  <a:schemeClr val="dk1"/>
                </a:solidFill>
                <a:latin typeface="Century Gothic"/>
                <a:ea typeface="Century Gothic"/>
                <a:cs typeface="Century Gothic"/>
                <a:sym typeface="Century Gothic"/>
              </a:rPr>
              <a:t>12-layer, 768-hidden, 8-heads, ~125M parameters, 2.5 TB CommonCrawl data</a:t>
            </a:r>
            <a:endParaRPr sz="1500">
              <a:solidFill>
                <a:schemeClr val="dk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19"/>
          <p:cNvSpPr txBox="1"/>
          <p:nvPr>
            <p:ph type="title"/>
          </p:nvPr>
        </p:nvSpPr>
        <p:spPr>
          <a:xfrm>
            <a:off x="1276708" y="365125"/>
            <a:ext cx="1052159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b="1" lang="en-US"/>
              <a:t>BERT</a:t>
            </a:r>
            <a:r>
              <a:rPr lang="en-US"/>
              <a:t>: We tested on different variations of BERT  </a:t>
            </a:r>
            <a:endParaRPr/>
          </a:p>
        </p:txBody>
      </p:sp>
      <p:sp>
        <p:nvSpPr>
          <p:cNvPr id="342" name="Google Shape;342;p19"/>
          <p:cNvSpPr/>
          <p:nvPr/>
        </p:nvSpPr>
        <p:spPr>
          <a:xfrm>
            <a:off x="393700" y="668086"/>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3</a:t>
            </a:r>
            <a:endParaRPr/>
          </a:p>
        </p:txBody>
      </p:sp>
      <p:sp>
        <p:nvSpPr>
          <p:cNvPr id="343" name="Google Shape;343;p19"/>
          <p:cNvSpPr/>
          <p:nvPr/>
        </p:nvSpPr>
        <p:spPr>
          <a:xfrm>
            <a:off x="6365945" y="4425985"/>
            <a:ext cx="2441448" cy="1890008"/>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F1 = 0.747- 0.753</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MCC = 0.747- 0.756 </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Accuracy = 0.756-0.762</a:t>
            </a:r>
            <a:endParaRPr/>
          </a:p>
        </p:txBody>
      </p:sp>
      <p:sp>
        <p:nvSpPr>
          <p:cNvPr id="344" name="Google Shape;344;p19"/>
          <p:cNvSpPr/>
          <p:nvPr/>
        </p:nvSpPr>
        <p:spPr>
          <a:xfrm>
            <a:off x="6365945" y="1801506"/>
            <a:ext cx="2441448" cy="2329132"/>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Century Gothic"/>
                <a:ea typeface="Century Gothic"/>
                <a:cs typeface="Century Gothic"/>
                <a:sym typeface="Century Gothic"/>
              </a:rPr>
              <a:t>XLM</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Xlm-mlm-en-2048</a:t>
            </a:r>
            <a:endParaRPr/>
          </a:p>
          <a:p>
            <a:pPr indent="0" lvl="0" marL="0" marR="0" rtl="0" algn="ctr">
              <a:spcBef>
                <a:spcPts val="0"/>
              </a:spcBef>
              <a:spcAft>
                <a:spcPts val="0"/>
              </a:spcAft>
              <a:buNone/>
            </a:pPr>
            <a:r>
              <a:rPr lang="en-US" sz="1500">
                <a:solidFill>
                  <a:schemeClr val="dk1"/>
                </a:solidFill>
                <a:latin typeface="Century Gothic"/>
                <a:ea typeface="Century Gothic"/>
                <a:cs typeface="Century Gothic"/>
                <a:sym typeface="Century Gothic"/>
              </a:rPr>
              <a:t>12-layer, 2048-hidden, 16-heads, XLM English model</a:t>
            </a:r>
            <a:endParaRPr/>
          </a:p>
        </p:txBody>
      </p:sp>
      <p:sp>
        <p:nvSpPr>
          <p:cNvPr id="345" name="Google Shape;345;p19"/>
          <p:cNvSpPr/>
          <p:nvPr/>
        </p:nvSpPr>
        <p:spPr>
          <a:xfrm>
            <a:off x="6096000" y="1690688"/>
            <a:ext cx="2901043" cy="4759098"/>
          </a:xfrm>
          <a:prstGeom prst="rect">
            <a:avLst/>
          </a:prstGeom>
          <a:noFill/>
          <a:ln cap="flat" cmpd="sng" w="762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19"/>
          <p:cNvSpPr txBox="1"/>
          <p:nvPr/>
        </p:nvSpPr>
        <p:spPr>
          <a:xfrm>
            <a:off x="1116076" y="2457691"/>
            <a:ext cx="4198293" cy="2312840"/>
          </a:xfrm>
          <a:prstGeom prst="rect">
            <a:avLst/>
          </a:prstGeom>
          <a:solidFill>
            <a:srgbClr val="FBE4D4"/>
          </a:solidFill>
          <a:ln>
            <a:noFill/>
          </a:ln>
        </p:spPr>
        <p:txBody>
          <a:bodyPr anchorCtr="0" anchor="ctr" bIns="45700" lIns="45700" spcFirstLastPara="1" rIns="45700" wrap="square" tIns="45700">
            <a:noAutofit/>
          </a:bodyPr>
          <a:lstStyle/>
          <a:p>
            <a:pPr indent="0" lvl="1" marL="0" marR="0" rtl="0" algn="ctr">
              <a:lnSpc>
                <a:spcPct val="100000"/>
              </a:lnSpc>
              <a:spcBef>
                <a:spcPts val="0"/>
              </a:spcBef>
              <a:spcAft>
                <a:spcPts val="0"/>
              </a:spcAft>
              <a:buClr>
                <a:srgbClr val="000000"/>
              </a:buClr>
              <a:buSzPts val="2000"/>
              <a:buFont typeface="Times New Roman"/>
              <a:buNone/>
            </a:pPr>
            <a:r>
              <a:rPr b="0" i="0" lang="en-US" sz="2000" u="none" cap="none" strike="noStrike">
                <a:solidFill>
                  <a:schemeClr val="dk1"/>
                </a:solidFill>
                <a:latin typeface="Century Gothic"/>
                <a:ea typeface="Century Gothic"/>
                <a:cs typeface="Century Gothic"/>
                <a:sym typeface="Century Gothic"/>
              </a:rPr>
              <a:t>Max sequence length: 128 or 512</a:t>
            </a:r>
            <a:endParaRPr/>
          </a:p>
          <a:p>
            <a:pPr indent="0" lvl="1" marL="0" marR="0" rtl="0" algn="ctr">
              <a:lnSpc>
                <a:spcPct val="100000"/>
              </a:lnSpc>
              <a:spcBef>
                <a:spcPts val="600"/>
              </a:spcBef>
              <a:spcAft>
                <a:spcPts val="0"/>
              </a:spcAft>
              <a:buClr>
                <a:srgbClr val="000000"/>
              </a:buClr>
              <a:buSzPts val="2000"/>
              <a:buFont typeface="Times New Roman"/>
              <a:buNone/>
            </a:pPr>
            <a:r>
              <a:rPr b="0" i="0" lang="en-US" sz="2000" u="none" cap="none" strike="noStrike">
                <a:solidFill>
                  <a:schemeClr val="dk1"/>
                </a:solidFill>
                <a:latin typeface="Century Gothic"/>
                <a:ea typeface="Century Gothic"/>
                <a:cs typeface="Century Gothic"/>
                <a:sym typeface="Century Gothic"/>
              </a:rPr>
              <a:t>Cased or Uncased</a:t>
            </a:r>
            <a:endParaRPr/>
          </a:p>
          <a:p>
            <a:pPr indent="0" lvl="1" marL="0" marR="0" rtl="0" algn="ctr">
              <a:lnSpc>
                <a:spcPct val="100000"/>
              </a:lnSpc>
              <a:spcBef>
                <a:spcPts val="600"/>
              </a:spcBef>
              <a:spcAft>
                <a:spcPts val="0"/>
              </a:spcAft>
              <a:buClr>
                <a:srgbClr val="000000"/>
              </a:buClr>
              <a:buSzPts val="2000"/>
              <a:buFont typeface="Times New Roman"/>
              <a:buNone/>
            </a:pPr>
            <a:r>
              <a:rPr b="0" i="0" lang="en-US" sz="2000" u="none" cap="none" strike="noStrike">
                <a:solidFill>
                  <a:schemeClr val="dk1"/>
                </a:solidFill>
                <a:latin typeface="Century Gothic"/>
                <a:ea typeface="Century Gothic"/>
                <a:cs typeface="Century Gothic"/>
                <a:sym typeface="Century Gothic"/>
              </a:rPr>
              <a:t>Variation of BERT architectures</a:t>
            </a:r>
            <a:endParaRPr/>
          </a:p>
          <a:p>
            <a:pPr indent="0" lvl="1" marL="0" marR="0" rtl="0" algn="ctr">
              <a:lnSpc>
                <a:spcPct val="100000"/>
              </a:lnSpc>
              <a:spcBef>
                <a:spcPts val="600"/>
              </a:spcBef>
              <a:spcAft>
                <a:spcPts val="0"/>
              </a:spcAft>
              <a:buClr>
                <a:srgbClr val="000000"/>
              </a:buClr>
              <a:buSzPts val="2000"/>
              <a:buFont typeface="Times New Roman"/>
              <a:buNone/>
            </a:pPr>
            <a:r>
              <a:rPr b="0" i="0" lang="en-US" sz="2000" u="none" cap="none" strike="noStrike">
                <a:solidFill>
                  <a:schemeClr val="dk1"/>
                </a:solidFill>
                <a:latin typeface="Century Gothic"/>
                <a:ea typeface="Century Gothic"/>
                <a:cs typeface="Century Gothic"/>
                <a:sym typeface="Century Gothic"/>
              </a:rPr>
              <a:t>AdamW Optimizer </a:t>
            </a:r>
            <a:endParaRPr/>
          </a:p>
          <a:p>
            <a:pPr indent="0" lvl="1" marL="0" marR="0" rtl="0" algn="ctr">
              <a:lnSpc>
                <a:spcPct val="100000"/>
              </a:lnSpc>
              <a:spcBef>
                <a:spcPts val="600"/>
              </a:spcBef>
              <a:spcAft>
                <a:spcPts val="0"/>
              </a:spcAft>
              <a:buClr>
                <a:srgbClr val="000000"/>
              </a:buClr>
              <a:buSzPts val="2000"/>
              <a:buFont typeface="Times New Roman"/>
              <a:buNone/>
            </a:pPr>
            <a:r>
              <a:rPr b="0" i="0" lang="en-US" sz="2000" u="none" cap="none" strike="noStrike">
                <a:solidFill>
                  <a:schemeClr val="dk1"/>
                </a:solidFill>
                <a:latin typeface="Century Gothic"/>
                <a:ea typeface="Century Gothic"/>
                <a:cs typeface="Century Gothic"/>
                <a:sym typeface="Century Gothic"/>
              </a:rPr>
              <a:t>Learning Rate = 4e-5</a:t>
            </a:r>
            <a:endParaRPr/>
          </a:p>
        </p:txBody>
      </p:sp>
      <p:sp>
        <p:nvSpPr>
          <p:cNvPr id="347" name="Google Shape;347;p19"/>
          <p:cNvSpPr/>
          <p:nvPr/>
        </p:nvSpPr>
        <p:spPr>
          <a:xfrm>
            <a:off x="1043436" y="5356569"/>
            <a:ext cx="5309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348" name="Google Shape;348;p19"/>
          <p:cNvSpPr txBox="1"/>
          <p:nvPr/>
        </p:nvSpPr>
        <p:spPr>
          <a:xfrm>
            <a:off x="1522968" y="4791484"/>
            <a:ext cx="4198293" cy="162386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2800"/>
              <a:buFont typeface="Arial"/>
              <a:buNone/>
            </a:pPr>
            <a:r>
              <a:rPr lang="en-US" sz="2400">
                <a:solidFill>
                  <a:schemeClr val="dk1"/>
                </a:solidFill>
                <a:latin typeface="Century Gothic"/>
                <a:ea typeface="Century Gothic"/>
                <a:cs typeface="Century Gothic"/>
                <a:sym typeface="Century Gothic"/>
              </a:rPr>
              <a:t>Cased text, 128 sequence length, XLM architecture</a:t>
            </a: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2"/>
          <p:cNvPicPr preferRelativeResize="0"/>
          <p:nvPr/>
        </p:nvPicPr>
        <p:blipFill rotWithShape="1">
          <a:blip r:embed="rId3">
            <a:alphaModFix/>
          </a:blip>
          <a:srcRect b="0" l="0" r="0" t="0"/>
          <a:stretch/>
        </p:blipFill>
        <p:spPr>
          <a:xfrm>
            <a:off x="-142505" y="-191386"/>
            <a:ext cx="12341612" cy="8208336"/>
          </a:xfrm>
          <a:prstGeom prst="rect">
            <a:avLst/>
          </a:prstGeom>
          <a:noFill/>
          <a:ln>
            <a:noFill/>
          </a:ln>
        </p:spPr>
      </p:pic>
      <p:sp>
        <p:nvSpPr>
          <p:cNvPr id="97" name="Google Shape;97;p2"/>
          <p:cNvSpPr txBox="1"/>
          <p:nvPr>
            <p:ph type="ctrTitle"/>
          </p:nvPr>
        </p:nvSpPr>
        <p:spPr>
          <a:xfrm>
            <a:off x="2197396" y="2235200"/>
            <a:ext cx="7797209" cy="2387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entury Gothic"/>
              <a:buNone/>
            </a:pPr>
            <a:r>
              <a:rPr lang="en-US"/>
              <a:t>Authorship Identification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0"/>
          <p:cNvSpPr/>
          <p:nvPr/>
        </p:nvSpPr>
        <p:spPr>
          <a:xfrm>
            <a:off x="393700" y="668086"/>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4</a:t>
            </a:r>
            <a:endParaRPr/>
          </a:p>
        </p:txBody>
      </p:sp>
      <p:sp>
        <p:nvSpPr>
          <p:cNvPr id="355" name="Google Shape;355;p20"/>
          <p:cNvSpPr txBox="1"/>
          <p:nvPr/>
        </p:nvSpPr>
        <p:spPr>
          <a:xfrm>
            <a:off x="1276708" y="365125"/>
            <a:ext cx="10521591"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entury Gothic"/>
              <a:buNone/>
            </a:pPr>
            <a:r>
              <a:rPr b="1" lang="en-US" sz="4400">
                <a:solidFill>
                  <a:schemeClr val="dk1"/>
                </a:solidFill>
                <a:latin typeface="Century Gothic"/>
                <a:ea typeface="Century Gothic"/>
                <a:cs typeface="Century Gothic"/>
                <a:sym typeface="Century Gothic"/>
              </a:rPr>
              <a:t>BERT Embedding + Bag of Words Random Forest.</a:t>
            </a:r>
            <a:endParaRPr sz="4400">
              <a:solidFill>
                <a:schemeClr val="dk1"/>
              </a:solidFill>
              <a:latin typeface="Century Gothic"/>
              <a:ea typeface="Century Gothic"/>
              <a:cs typeface="Century Gothic"/>
              <a:sym typeface="Century Gothic"/>
            </a:endParaRPr>
          </a:p>
        </p:txBody>
      </p:sp>
      <p:graphicFrame>
        <p:nvGraphicFramePr>
          <p:cNvPr id="356" name="Google Shape;356;p20"/>
          <p:cNvGraphicFramePr/>
          <p:nvPr/>
        </p:nvGraphicFramePr>
        <p:xfrm>
          <a:off x="754888" y="2073959"/>
          <a:ext cx="3000000" cy="3000000"/>
        </p:xfrm>
        <a:graphic>
          <a:graphicData uri="http://schemas.openxmlformats.org/drawingml/2006/table">
            <a:tbl>
              <a:tblPr bandRow="1" firstRow="1">
                <a:noFill/>
                <a:tableStyleId>{B542F1F1-0455-4AB9-938C-D912CD344F94}</a:tableStyleId>
              </a:tblPr>
              <a:tblGrid>
                <a:gridCol w="3318350"/>
                <a:gridCol w="1717975"/>
              </a:tblGrid>
              <a:tr h="1020750">
                <a:tc>
                  <a:txBody>
                    <a:bodyPr/>
                    <a:lstStyle/>
                    <a:p>
                      <a:pPr indent="0" lvl="0" marL="0" marR="0" rtl="0" algn="l">
                        <a:spcBef>
                          <a:spcPts val="0"/>
                        </a:spcBef>
                        <a:spcAft>
                          <a:spcPts val="0"/>
                        </a:spcAft>
                        <a:buNone/>
                      </a:pPr>
                      <a:r>
                        <a:rPr lang="en-US" sz="2800" u="none" cap="none" strike="noStrike">
                          <a:solidFill>
                            <a:srgbClr val="C55A11"/>
                          </a:solidFill>
                          <a:latin typeface="Century Gothic"/>
                          <a:ea typeface="Century Gothic"/>
                          <a:cs typeface="Century Gothic"/>
                          <a:sym typeface="Century Gothic"/>
                        </a:rPr>
                        <a:t>Model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800">
                          <a:solidFill>
                            <a:srgbClr val="C55A11"/>
                          </a:solidFill>
                          <a:latin typeface="Century Gothic"/>
                          <a:ea typeface="Century Gothic"/>
                          <a:cs typeface="Century Gothic"/>
                          <a:sym typeface="Century Gothic"/>
                        </a:rPr>
                        <a:t>F1-Score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20750">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Bag of Words Baseline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0.49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20750">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BERT Embeddings + Bag of Words (estimators = 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0.67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20750">
                <a:tc>
                  <a:txBody>
                    <a:bodyPr/>
                    <a:lstStyle/>
                    <a:p>
                      <a:pPr indent="0" lvl="0" marL="0" marR="0" rtl="0" algn="l">
                        <a:lnSpc>
                          <a:spcPct val="100000"/>
                        </a:lnSpc>
                        <a:spcBef>
                          <a:spcPts val="0"/>
                        </a:spcBef>
                        <a:spcAft>
                          <a:spcPts val="0"/>
                        </a:spcAft>
                        <a:buClr>
                          <a:schemeClr val="dk1"/>
                        </a:buClr>
                        <a:buSzPts val="2400"/>
                        <a:buFont typeface="Century Gothic"/>
                        <a:buNone/>
                      </a:pPr>
                      <a:r>
                        <a:rPr lang="en-US" sz="2400">
                          <a:solidFill>
                            <a:schemeClr val="dk1"/>
                          </a:solidFill>
                          <a:latin typeface="Century Gothic"/>
                          <a:ea typeface="Century Gothic"/>
                          <a:cs typeface="Century Gothic"/>
                          <a:sym typeface="Century Gothic"/>
                        </a:rPr>
                        <a:t>BERT Embeddings + Bag of Words (estimators = 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0.68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357" name="Google Shape;357;p20"/>
          <p:cNvPicPr preferRelativeResize="0"/>
          <p:nvPr/>
        </p:nvPicPr>
        <p:blipFill rotWithShape="1">
          <a:blip r:embed="rId3">
            <a:alphaModFix/>
          </a:blip>
          <a:srcRect b="0" l="0" r="0" t="0"/>
          <a:stretch/>
        </p:blipFill>
        <p:spPr>
          <a:xfrm>
            <a:off x="6578612" y="2158583"/>
            <a:ext cx="5380319" cy="3992128"/>
          </a:xfrm>
          <a:prstGeom prst="rect">
            <a:avLst/>
          </a:prstGeom>
          <a:noFill/>
          <a:ln>
            <a:noFill/>
          </a:ln>
        </p:spPr>
      </p:pic>
      <p:sp>
        <p:nvSpPr>
          <p:cNvPr id="358" name="Google Shape;358;p20"/>
          <p:cNvSpPr txBox="1"/>
          <p:nvPr/>
        </p:nvSpPr>
        <p:spPr>
          <a:xfrm>
            <a:off x="6715313" y="1459360"/>
            <a:ext cx="4198293" cy="1000899"/>
          </a:xfrm>
          <a:prstGeom prst="rect">
            <a:avLst/>
          </a:prstGeom>
          <a:solidFill>
            <a:schemeClr val="lt1"/>
          </a:solidFill>
          <a:ln>
            <a:noFill/>
          </a:ln>
        </p:spPr>
        <p:txBody>
          <a:bodyPr anchorCtr="0" anchor="ctr" bIns="0" lIns="91425" spcFirstLastPara="1" rIns="91425" wrap="square" tIns="45700">
            <a:normAutofit/>
          </a:bodyPr>
          <a:lstStyle/>
          <a:p>
            <a:pPr indent="0" lvl="0" marL="0" marR="0" rtl="0" algn="ctr">
              <a:lnSpc>
                <a:spcPct val="90000"/>
              </a:lnSpc>
              <a:spcBef>
                <a:spcPts val="1000"/>
              </a:spcBef>
              <a:spcAft>
                <a:spcPts val="0"/>
              </a:spcAft>
              <a:buClr>
                <a:schemeClr val="dk1"/>
              </a:buClr>
              <a:buSzPts val="2800"/>
              <a:buFont typeface="Arial"/>
              <a:buNone/>
            </a:pPr>
            <a:r>
              <a:rPr lang="en-US" sz="2400">
                <a:solidFill>
                  <a:schemeClr val="dk1"/>
                </a:solidFill>
                <a:latin typeface="Century Gothic"/>
                <a:ea typeface="Century Gothic"/>
                <a:cs typeface="Century Gothic"/>
                <a:sym typeface="Century Gothic"/>
              </a:rPr>
              <a:t>Actual X Predicted Authors Confusion Matrix </a:t>
            </a:r>
            <a:endParaRPr sz="2000">
              <a:solidFill>
                <a:schemeClr val="dk1"/>
              </a:solidFill>
              <a:latin typeface="Century Gothic"/>
              <a:ea typeface="Century Gothic"/>
              <a:cs typeface="Century Gothic"/>
              <a:sym typeface="Century Gothic"/>
            </a:endParaRPr>
          </a:p>
        </p:txBody>
      </p:sp>
      <p:sp>
        <p:nvSpPr>
          <p:cNvPr id="359" name="Google Shape;359;p20"/>
          <p:cNvSpPr txBox="1"/>
          <p:nvPr/>
        </p:nvSpPr>
        <p:spPr>
          <a:xfrm>
            <a:off x="6550903" y="5509476"/>
            <a:ext cx="5036313" cy="162386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2800"/>
              <a:buFont typeface="Arial"/>
              <a:buNone/>
            </a:pPr>
            <a:r>
              <a:rPr lang="en-US" sz="2200">
                <a:solidFill>
                  <a:schemeClr val="dk1"/>
                </a:solidFill>
                <a:latin typeface="Century Gothic"/>
                <a:ea typeface="Century Gothic"/>
                <a:cs typeface="Century Gothic"/>
                <a:sym typeface="Century Gothic"/>
              </a:rPr>
              <a:t>Some authors are especially prone to be miscategorized.</a:t>
            </a:r>
            <a:endParaRPr/>
          </a:p>
        </p:txBody>
      </p:sp>
      <p:sp>
        <p:nvSpPr>
          <p:cNvPr id="360" name="Google Shape;360;p20"/>
          <p:cNvSpPr/>
          <p:nvPr/>
        </p:nvSpPr>
        <p:spPr>
          <a:xfrm>
            <a:off x="4935693" y="5504380"/>
            <a:ext cx="16013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1"/>
          <p:cNvSpPr txBox="1"/>
          <p:nvPr/>
        </p:nvSpPr>
        <p:spPr>
          <a:xfrm>
            <a:off x="1276708" y="365125"/>
            <a:ext cx="10521591"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entury Gothic"/>
              <a:buNone/>
            </a:pPr>
            <a:r>
              <a:rPr b="1" lang="en-US" sz="4400">
                <a:solidFill>
                  <a:schemeClr val="dk1"/>
                </a:solidFill>
                <a:latin typeface="Century Gothic"/>
                <a:ea typeface="Century Gothic"/>
                <a:cs typeface="Century Gothic"/>
                <a:sym typeface="Century Gothic"/>
              </a:rPr>
              <a:t>BERT Embedding + Bag of Words XGBoost.</a:t>
            </a:r>
            <a:endParaRPr sz="4400">
              <a:solidFill>
                <a:schemeClr val="dk1"/>
              </a:solidFill>
              <a:latin typeface="Century Gothic"/>
              <a:ea typeface="Century Gothic"/>
              <a:cs typeface="Century Gothic"/>
              <a:sym typeface="Century Gothic"/>
            </a:endParaRPr>
          </a:p>
        </p:txBody>
      </p:sp>
      <p:sp>
        <p:nvSpPr>
          <p:cNvPr id="367" name="Google Shape;367;p21"/>
          <p:cNvSpPr/>
          <p:nvPr/>
        </p:nvSpPr>
        <p:spPr>
          <a:xfrm>
            <a:off x="393700" y="668086"/>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5</a:t>
            </a:r>
            <a:endParaRPr/>
          </a:p>
        </p:txBody>
      </p:sp>
      <p:sp>
        <p:nvSpPr>
          <p:cNvPr id="368" name="Google Shape;368;p21"/>
          <p:cNvSpPr txBox="1"/>
          <p:nvPr>
            <p:ph idx="1" type="body"/>
          </p:nvPr>
        </p:nvSpPr>
        <p:spPr>
          <a:xfrm>
            <a:off x="393700" y="2130424"/>
            <a:ext cx="11404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We used the BERT embeddings and bag of words as features for the XGBoost model, with the following parameters: </a:t>
            </a:r>
            <a:endParaRPr/>
          </a:p>
          <a:p>
            <a:pPr indent="0" lvl="0" marL="0" rtl="0" algn="l">
              <a:lnSpc>
                <a:spcPct val="90000"/>
              </a:lnSpc>
              <a:spcBef>
                <a:spcPts val="1000"/>
              </a:spcBef>
              <a:spcAft>
                <a:spcPts val="0"/>
              </a:spcAft>
              <a:buClr>
                <a:schemeClr val="dk1"/>
              </a:buClr>
              <a:buSzPts val="2800"/>
              <a:buNone/>
            </a:pPr>
            <a:r>
              <a:t/>
            </a:r>
            <a:endParaRPr/>
          </a:p>
        </p:txBody>
      </p:sp>
      <p:sp>
        <p:nvSpPr>
          <p:cNvPr id="369" name="Google Shape;369;p21"/>
          <p:cNvSpPr txBox="1"/>
          <p:nvPr/>
        </p:nvSpPr>
        <p:spPr>
          <a:xfrm>
            <a:off x="459420" y="3324088"/>
            <a:ext cx="11338879" cy="2312840"/>
          </a:xfrm>
          <a:prstGeom prst="rect">
            <a:avLst/>
          </a:prstGeom>
          <a:solidFill>
            <a:srgbClr val="FBE4D4"/>
          </a:solidFill>
          <a:ln>
            <a:noFill/>
          </a:ln>
        </p:spPr>
        <p:txBody>
          <a:bodyPr anchorCtr="0" anchor="ctr" bIns="45700" lIns="45700" spcFirstLastPara="1" rIns="45700" wrap="square" tIns="45700">
            <a:noAutofit/>
          </a:bodyPr>
          <a:lstStyle/>
          <a:p>
            <a:pPr indent="0" lvl="1" marL="0" marR="0" rtl="0" algn="ctr">
              <a:lnSpc>
                <a:spcPct val="100000"/>
              </a:lnSpc>
              <a:spcBef>
                <a:spcPts val="0"/>
              </a:spcBef>
              <a:spcAft>
                <a:spcPts val="0"/>
              </a:spcAft>
              <a:buClr>
                <a:srgbClr val="000000"/>
              </a:buClr>
              <a:buSzPts val="2000"/>
              <a:buFont typeface="Times New Roman"/>
              <a:buNone/>
            </a:pPr>
            <a:r>
              <a:rPr b="0" i="0" lang="en-US" sz="2000" u="none" cap="none" strike="noStrike">
                <a:solidFill>
                  <a:schemeClr val="dk1"/>
                </a:solidFill>
                <a:latin typeface="Century Gothic"/>
                <a:ea typeface="Century Gothic"/>
                <a:cs typeface="Century Gothic"/>
                <a:sym typeface="Century Gothic"/>
              </a:rPr>
              <a:t>Learning Rate = 0.1</a:t>
            </a:r>
            <a:endParaRPr/>
          </a:p>
          <a:p>
            <a:pPr indent="0" lvl="1" marL="0" marR="0" rtl="0" algn="ctr">
              <a:lnSpc>
                <a:spcPct val="100000"/>
              </a:lnSpc>
              <a:spcBef>
                <a:spcPts val="600"/>
              </a:spcBef>
              <a:spcAft>
                <a:spcPts val="0"/>
              </a:spcAft>
              <a:buClr>
                <a:srgbClr val="000000"/>
              </a:buClr>
              <a:buSzPts val="2000"/>
              <a:buFont typeface="Times New Roman"/>
              <a:buNone/>
            </a:pPr>
            <a:r>
              <a:rPr b="0" i="0" lang="en-US" sz="2000" u="none" cap="none" strike="noStrike">
                <a:solidFill>
                  <a:schemeClr val="dk1"/>
                </a:solidFill>
                <a:latin typeface="Century Gothic"/>
                <a:ea typeface="Century Gothic"/>
                <a:cs typeface="Century Gothic"/>
                <a:sym typeface="Century Gothic"/>
              </a:rPr>
              <a:t>Maximum Depth = 8</a:t>
            </a:r>
            <a:endParaRPr/>
          </a:p>
          <a:p>
            <a:pPr indent="0" lvl="1" marL="0" marR="0" rtl="0" algn="ctr">
              <a:lnSpc>
                <a:spcPct val="100000"/>
              </a:lnSpc>
              <a:spcBef>
                <a:spcPts val="600"/>
              </a:spcBef>
              <a:spcAft>
                <a:spcPts val="0"/>
              </a:spcAft>
              <a:buClr>
                <a:srgbClr val="000000"/>
              </a:buClr>
              <a:buSzPts val="2000"/>
              <a:buFont typeface="Times New Roman"/>
              <a:buNone/>
            </a:pPr>
            <a:r>
              <a:rPr b="0" i="0" lang="en-US" sz="2000" u="none" cap="none" strike="noStrike">
                <a:solidFill>
                  <a:schemeClr val="dk1"/>
                </a:solidFill>
                <a:latin typeface="Century Gothic"/>
                <a:ea typeface="Century Gothic"/>
                <a:cs typeface="Century Gothic"/>
                <a:sym typeface="Century Gothic"/>
              </a:rPr>
              <a:t>Minimum Child Weight = 7</a:t>
            </a:r>
            <a:endParaRPr/>
          </a:p>
          <a:p>
            <a:pPr indent="0" lvl="1" marL="0" marR="0" rtl="0" algn="ctr">
              <a:lnSpc>
                <a:spcPct val="100000"/>
              </a:lnSpc>
              <a:spcBef>
                <a:spcPts val="600"/>
              </a:spcBef>
              <a:spcAft>
                <a:spcPts val="0"/>
              </a:spcAft>
              <a:buClr>
                <a:srgbClr val="000000"/>
              </a:buClr>
              <a:buSzPts val="2000"/>
              <a:buFont typeface="Times New Roman"/>
              <a:buNone/>
            </a:pPr>
            <a:r>
              <a:rPr b="0" i="0" lang="en-US" sz="2000" u="none" cap="none" strike="noStrike">
                <a:solidFill>
                  <a:schemeClr val="dk1"/>
                </a:solidFill>
                <a:latin typeface="Century Gothic"/>
                <a:ea typeface="Century Gothic"/>
                <a:cs typeface="Century Gothic"/>
                <a:sym typeface="Century Gothic"/>
              </a:rPr>
              <a:t>Gamma = 0.1</a:t>
            </a:r>
            <a:endParaRPr/>
          </a:p>
          <a:p>
            <a:pPr indent="0" lvl="1" marL="0" marR="0" rtl="0" algn="ctr">
              <a:lnSpc>
                <a:spcPct val="100000"/>
              </a:lnSpc>
              <a:spcBef>
                <a:spcPts val="600"/>
              </a:spcBef>
              <a:spcAft>
                <a:spcPts val="0"/>
              </a:spcAft>
              <a:buClr>
                <a:srgbClr val="000000"/>
              </a:buClr>
              <a:buSzPts val="2000"/>
              <a:buFont typeface="Times New Roman"/>
              <a:buNone/>
            </a:pPr>
            <a:r>
              <a:rPr b="0" i="0" lang="en-US" sz="2000" u="none" cap="none" strike="noStrike">
                <a:solidFill>
                  <a:schemeClr val="dk1"/>
                </a:solidFill>
                <a:latin typeface="Century Gothic"/>
                <a:ea typeface="Century Gothic"/>
                <a:cs typeface="Century Gothic"/>
                <a:sym typeface="Century Gothic"/>
              </a:rPr>
              <a:t>Subsample ratio of columns for tree construction, colsample_bytree = 0.4</a:t>
            </a:r>
            <a:endParaRPr/>
          </a:p>
        </p:txBody>
      </p:sp>
      <p:sp>
        <p:nvSpPr>
          <p:cNvPr id="370" name="Google Shape;370;p21"/>
          <p:cNvSpPr/>
          <p:nvPr/>
        </p:nvSpPr>
        <p:spPr>
          <a:xfrm>
            <a:off x="2970645" y="5976587"/>
            <a:ext cx="5309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371" name="Google Shape;371;p21"/>
          <p:cNvSpPr txBox="1"/>
          <p:nvPr/>
        </p:nvSpPr>
        <p:spPr>
          <a:xfrm>
            <a:off x="3450178" y="5411502"/>
            <a:ext cx="5776950" cy="162386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2800"/>
              <a:buFont typeface="Arial"/>
              <a:buNone/>
            </a:pPr>
            <a:r>
              <a:rPr lang="en-US" sz="2400">
                <a:solidFill>
                  <a:schemeClr val="dk1"/>
                </a:solidFill>
                <a:latin typeface="Century Gothic"/>
                <a:ea typeface="Century Gothic"/>
                <a:cs typeface="Century Gothic"/>
                <a:sym typeface="Century Gothic"/>
              </a:rPr>
              <a:t>The model yields an F-1 score of 0.69</a:t>
            </a:r>
            <a:endParaRPr sz="2000">
              <a:solidFill>
                <a:schemeClr val="dk1"/>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2"/>
          <p:cNvSpPr txBox="1"/>
          <p:nvPr/>
        </p:nvSpPr>
        <p:spPr>
          <a:xfrm>
            <a:off x="1276708" y="365125"/>
            <a:ext cx="10521591"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70"/>
              <a:buFont typeface="Century Gothic"/>
              <a:buNone/>
            </a:pPr>
            <a:r>
              <a:rPr b="1" lang="en-US" sz="4070">
                <a:solidFill>
                  <a:schemeClr val="dk1"/>
                </a:solidFill>
                <a:latin typeface="Century Gothic"/>
                <a:ea typeface="Century Gothic"/>
                <a:cs typeface="Century Gothic"/>
                <a:sym typeface="Century Gothic"/>
              </a:rPr>
              <a:t>BERT Embedding + Bag of Words Neural Net: </a:t>
            </a:r>
            <a:r>
              <a:rPr lang="en-US" sz="4070">
                <a:solidFill>
                  <a:schemeClr val="dk1"/>
                </a:solidFill>
                <a:latin typeface="Century Gothic"/>
                <a:ea typeface="Century Gothic"/>
                <a:cs typeface="Century Gothic"/>
                <a:sym typeface="Century Gothic"/>
              </a:rPr>
              <a:t>Comes down to 2 methods.</a:t>
            </a:r>
            <a:endParaRPr/>
          </a:p>
        </p:txBody>
      </p:sp>
      <p:sp>
        <p:nvSpPr>
          <p:cNvPr id="378" name="Google Shape;378;p22"/>
          <p:cNvSpPr/>
          <p:nvPr/>
        </p:nvSpPr>
        <p:spPr>
          <a:xfrm>
            <a:off x="393700" y="668086"/>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6</a:t>
            </a:r>
            <a:endParaRPr/>
          </a:p>
        </p:txBody>
      </p:sp>
      <p:sp>
        <p:nvSpPr>
          <p:cNvPr id="379" name="Google Shape;379;p22"/>
          <p:cNvSpPr txBox="1"/>
          <p:nvPr>
            <p:ph idx="1" type="body"/>
          </p:nvPr>
        </p:nvSpPr>
        <p:spPr>
          <a:xfrm>
            <a:off x="1823506" y="3742044"/>
            <a:ext cx="9974793" cy="32928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000"/>
              <a:buNone/>
            </a:pPr>
            <a:r>
              <a:rPr b="1" lang="en-US" sz="3000"/>
              <a:t>Method A.</a:t>
            </a:r>
            <a:endParaRPr/>
          </a:p>
          <a:p>
            <a:pPr indent="0" lvl="0" marL="0" rtl="0" algn="l">
              <a:lnSpc>
                <a:spcPct val="90000"/>
              </a:lnSpc>
              <a:spcBef>
                <a:spcPts val="1000"/>
              </a:spcBef>
              <a:spcAft>
                <a:spcPts val="0"/>
              </a:spcAft>
              <a:buClr>
                <a:schemeClr val="dk1"/>
              </a:buClr>
              <a:buSzPts val="3000"/>
              <a:buNone/>
            </a:pPr>
            <a:r>
              <a:rPr lang="en-US" sz="3000"/>
              <a:t>Separate Embedding &amp; Classification </a:t>
            </a:r>
            <a:endParaRPr/>
          </a:p>
          <a:p>
            <a:pPr indent="0" lvl="0" marL="0" rtl="0" algn="l">
              <a:lnSpc>
                <a:spcPct val="90000"/>
              </a:lnSpc>
              <a:spcBef>
                <a:spcPts val="1000"/>
              </a:spcBef>
              <a:spcAft>
                <a:spcPts val="0"/>
              </a:spcAft>
              <a:buClr>
                <a:schemeClr val="dk1"/>
              </a:buClr>
              <a:buSzPts val="3000"/>
              <a:buNone/>
            </a:pPr>
            <a:r>
              <a:t/>
            </a:r>
            <a:endParaRPr sz="3000"/>
          </a:p>
          <a:p>
            <a:pPr indent="0" lvl="0" marL="0" rtl="0" algn="l">
              <a:lnSpc>
                <a:spcPct val="90000"/>
              </a:lnSpc>
              <a:spcBef>
                <a:spcPts val="1000"/>
              </a:spcBef>
              <a:spcAft>
                <a:spcPts val="0"/>
              </a:spcAft>
              <a:buClr>
                <a:schemeClr val="dk1"/>
              </a:buClr>
              <a:buSzPts val="3000"/>
              <a:buNone/>
            </a:pPr>
            <a:r>
              <a:rPr b="1" lang="en-US" sz="3000"/>
              <a:t>Method B.</a:t>
            </a:r>
            <a:endParaRPr/>
          </a:p>
          <a:p>
            <a:pPr indent="0" lvl="0" marL="0" rtl="0" algn="l">
              <a:lnSpc>
                <a:spcPct val="90000"/>
              </a:lnSpc>
              <a:spcBef>
                <a:spcPts val="1000"/>
              </a:spcBef>
              <a:spcAft>
                <a:spcPts val="0"/>
              </a:spcAft>
              <a:buClr>
                <a:schemeClr val="dk1"/>
              </a:buClr>
              <a:buSzPts val="3000"/>
              <a:buNone/>
            </a:pPr>
            <a:r>
              <a:rPr lang="en-US" sz="3000"/>
              <a:t>End-to-end Embedding &amp; Classification </a:t>
            </a:r>
            <a:endParaRPr/>
          </a:p>
          <a:p>
            <a:pPr indent="0" lvl="0" marL="0" rtl="0" algn="l">
              <a:lnSpc>
                <a:spcPct val="90000"/>
              </a:lnSpc>
              <a:spcBef>
                <a:spcPts val="1000"/>
              </a:spcBef>
              <a:spcAft>
                <a:spcPts val="0"/>
              </a:spcAft>
              <a:buClr>
                <a:schemeClr val="dk1"/>
              </a:buClr>
              <a:buSzPts val="3000"/>
              <a:buNone/>
            </a:pPr>
            <a:r>
              <a:t/>
            </a:r>
            <a:endParaRPr sz="3000"/>
          </a:p>
        </p:txBody>
      </p:sp>
      <p:sp>
        <p:nvSpPr>
          <p:cNvPr id="380" name="Google Shape;380;p22"/>
          <p:cNvSpPr/>
          <p:nvPr/>
        </p:nvSpPr>
        <p:spPr>
          <a:xfrm>
            <a:off x="948846" y="3589722"/>
            <a:ext cx="822960" cy="82296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lt1"/>
                </a:solidFill>
                <a:latin typeface="Century Gothic"/>
                <a:ea typeface="Century Gothic"/>
                <a:cs typeface="Century Gothic"/>
                <a:sym typeface="Century Gothic"/>
              </a:rPr>
              <a:t>A</a:t>
            </a:r>
            <a:endParaRPr/>
          </a:p>
        </p:txBody>
      </p:sp>
      <p:sp>
        <p:nvSpPr>
          <p:cNvPr id="381" name="Google Shape;381;p22"/>
          <p:cNvSpPr/>
          <p:nvPr/>
        </p:nvSpPr>
        <p:spPr>
          <a:xfrm>
            <a:off x="923285" y="5279124"/>
            <a:ext cx="822960" cy="82296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lt1"/>
                </a:solidFill>
                <a:latin typeface="Century Gothic"/>
                <a:ea typeface="Century Gothic"/>
                <a:cs typeface="Century Gothic"/>
                <a:sym typeface="Century Gothic"/>
              </a:rPr>
              <a:t>B</a:t>
            </a:r>
            <a:endParaRPr/>
          </a:p>
        </p:txBody>
      </p:sp>
      <p:sp>
        <p:nvSpPr>
          <p:cNvPr id="382" name="Google Shape;382;p22"/>
          <p:cNvSpPr txBox="1"/>
          <p:nvPr/>
        </p:nvSpPr>
        <p:spPr>
          <a:xfrm>
            <a:off x="393700" y="2130424"/>
            <a:ext cx="11404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Century Gothic"/>
                <a:ea typeface="Century Gothic"/>
                <a:cs typeface="Century Gothic"/>
                <a:sym typeface="Century Gothic"/>
              </a:rPr>
              <a:t>We used the BERT sentence embeddings as features in combination with a bag of words in simple forward-feed neural net: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pic>
        <p:nvPicPr>
          <p:cNvPr id="388" name="Google Shape;388;p23"/>
          <p:cNvPicPr preferRelativeResize="0"/>
          <p:nvPr/>
        </p:nvPicPr>
        <p:blipFill rotWithShape="1">
          <a:blip r:embed="rId3">
            <a:alphaModFix/>
          </a:blip>
          <a:srcRect b="21869" l="2635" r="47663" t="5439"/>
          <a:stretch/>
        </p:blipFill>
        <p:spPr>
          <a:xfrm>
            <a:off x="770762" y="1690688"/>
            <a:ext cx="3961589" cy="4048376"/>
          </a:xfrm>
          <a:prstGeom prst="rect">
            <a:avLst/>
          </a:prstGeom>
          <a:noFill/>
          <a:ln>
            <a:noFill/>
          </a:ln>
        </p:spPr>
      </p:pic>
      <p:sp>
        <p:nvSpPr>
          <p:cNvPr id="389" name="Google Shape;389;p23"/>
          <p:cNvSpPr txBox="1"/>
          <p:nvPr/>
        </p:nvSpPr>
        <p:spPr>
          <a:xfrm>
            <a:off x="1276708" y="365125"/>
            <a:ext cx="10521591"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entury Gothic"/>
              <a:buNone/>
            </a:pPr>
            <a:r>
              <a:rPr b="1" lang="en-US" sz="4400">
                <a:solidFill>
                  <a:schemeClr val="dk1"/>
                </a:solidFill>
                <a:latin typeface="Century Gothic"/>
                <a:ea typeface="Century Gothic"/>
                <a:cs typeface="Century Gothic"/>
                <a:sym typeface="Century Gothic"/>
              </a:rPr>
              <a:t>BERT Embedding + Bag of Words Neural Net: </a:t>
            </a:r>
            <a:r>
              <a:rPr lang="en-US" sz="4400">
                <a:solidFill>
                  <a:schemeClr val="dk1"/>
                </a:solidFill>
                <a:latin typeface="Century Gothic"/>
                <a:ea typeface="Century Gothic"/>
                <a:cs typeface="Century Gothic"/>
                <a:sym typeface="Century Gothic"/>
              </a:rPr>
              <a:t>A Degree of Separation.</a:t>
            </a:r>
            <a:endParaRPr sz="4400">
              <a:solidFill>
                <a:schemeClr val="dk1"/>
              </a:solidFill>
              <a:latin typeface="Century Gothic"/>
              <a:ea typeface="Century Gothic"/>
              <a:cs typeface="Century Gothic"/>
              <a:sym typeface="Century Gothic"/>
            </a:endParaRPr>
          </a:p>
        </p:txBody>
      </p:sp>
      <p:sp>
        <p:nvSpPr>
          <p:cNvPr id="390" name="Google Shape;390;p23"/>
          <p:cNvSpPr/>
          <p:nvPr/>
        </p:nvSpPr>
        <p:spPr>
          <a:xfrm>
            <a:off x="393700" y="668086"/>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6</a:t>
            </a:r>
            <a:endParaRPr sz="3000">
              <a:solidFill>
                <a:schemeClr val="dk1"/>
              </a:solidFill>
              <a:latin typeface="Century Gothic"/>
              <a:ea typeface="Century Gothic"/>
              <a:cs typeface="Century Gothic"/>
              <a:sym typeface="Century Gothic"/>
            </a:endParaRPr>
          </a:p>
        </p:txBody>
      </p:sp>
      <p:sp>
        <p:nvSpPr>
          <p:cNvPr id="391" name="Google Shape;391;p23"/>
          <p:cNvSpPr/>
          <p:nvPr/>
        </p:nvSpPr>
        <p:spPr>
          <a:xfrm>
            <a:off x="343408" y="1426527"/>
            <a:ext cx="822960" cy="82296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lt1"/>
                </a:solidFill>
                <a:latin typeface="Century Gothic"/>
                <a:ea typeface="Century Gothic"/>
                <a:cs typeface="Century Gothic"/>
                <a:sym typeface="Century Gothic"/>
              </a:rPr>
              <a:t>A</a:t>
            </a:r>
            <a:endParaRPr sz="3000">
              <a:solidFill>
                <a:schemeClr val="lt1"/>
              </a:solidFill>
              <a:latin typeface="Century Gothic"/>
              <a:ea typeface="Century Gothic"/>
              <a:cs typeface="Century Gothic"/>
              <a:sym typeface="Century Gothic"/>
            </a:endParaRPr>
          </a:p>
        </p:txBody>
      </p:sp>
      <p:sp>
        <p:nvSpPr>
          <p:cNvPr id="392" name="Google Shape;392;p23"/>
          <p:cNvSpPr/>
          <p:nvPr/>
        </p:nvSpPr>
        <p:spPr>
          <a:xfrm>
            <a:off x="5451764" y="7573097"/>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393" name="Google Shape;393;p23"/>
          <p:cNvSpPr txBox="1"/>
          <p:nvPr/>
        </p:nvSpPr>
        <p:spPr>
          <a:xfrm>
            <a:off x="4899382" y="2130424"/>
            <a:ext cx="6898917"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Century Gothic"/>
                <a:ea typeface="Century Gothic"/>
                <a:cs typeface="Century Gothic"/>
                <a:sym typeface="Century Gothic"/>
              </a:rPr>
              <a:t>BERT model pre-trained on cased test with max sequence length of 128. Single embedding vector of size 768 + bag of words to feed to NN. </a:t>
            </a:r>
            <a:endParaRPr/>
          </a:p>
        </p:txBody>
      </p:sp>
      <p:sp>
        <p:nvSpPr>
          <p:cNvPr id="394" name="Google Shape;394;p23"/>
          <p:cNvSpPr/>
          <p:nvPr/>
        </p:nvSpPr>
        <p:spPr>
          <a:xfrm>
            <a:off x="4899381" y="3917879"/>
            <a:ext cx="3961589" cy="1597819"/>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NN</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Layers: </a:t>
            </a:r>
            <a:r>
              <a:rPr lang="en-US" sz="1600">
                <a:solidFill>
                  <a:schemeClr val="dk1"/>
                </a:solidFill>
                <a:latin typeface="Century Gothic"/>
                <a:ea typeface="Century Gothic"/>
                <a:cs typeface="Century Gothic"/>
                <a:sym typeface="Century Gothic"/>
              </a:rPr>
              <a:t>1 hidden layer with ReLU activation &amp; dropout layer (p=0.5)</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Loss Function: </a:t>
            </a:r>
            <a:r>
              <a:rPr lang="en-US" sz="1600">
                <a:solidFill>
                  <a:schemeClr val="dk1"/>
                </a:solidFill>
                <a:latin typeface="Century Gothic"/>
                <a:ea typeface="Century Gothic"/>
                <a:cs typeface="Century Gothic"/>
                <a:sym typeface="Century Gothic"/>
              </a:rPr>
              <a:t>Cross Entropy Loss</a:t>
            </a:r>
            <a:endParaRPr/>
          </a:p>
          <a:p>
            <a:pPr indent="0" lvl="0" marL="0" marR="0" rtl="0" algn="ctr">
              <a:spcBef>
                <a:spcPts val="0"/>
              </a:spcBef>
              <a:spcAft>
                <a:spcPts val="0"/>
              </a:spcAft>
              <a:buNone/>
            </a:pPr>
            <a:r>
              <a:t/>
            </a:r>
            <a:endParaRPr sz="1500">
              <a:solidFill>
                <a:schemeClr val="dk1"/>
              </a:solidFill>
              <a:latin typeface="Century Gothic"/>
              <a:ea typeface="Century Gothic"/>
              <a:cs typeface="Century Gothic"/>
              <a:sym typeface="Century Gothic"/>
            </a:endParaRPr>
          </a:p>
        </p:txBody>
      </p:sp>
      <p:sp>
        <p:nvSpPr>
          <p:cNvPr id="395" name="Google Shape;395;p23"/>
          <p:cNvSpPr/>
          <p:nvPr/>
        </p:nvSpPr>
        <p:spPr>
          <a:xfrm>
            <a:off x="9078686" y="3917879"/>
            <a:ext cx="2719613" cy="1597819"/>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Hyperparameters</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Optimizer: </a:t>
            </a:r>
            <a:r>
              <a:rPr lang="en-US" sz="1600">
                <a:solidFill>
                  <a:schemeClr val="dk1"/>
                </a:solidFill>
                <a:latin typeface="Century Gothic"/>
                <a:ea typeface="Century Gothic"/>
                <a:cs typeface="Century Gothic"/>
                <a:sym typeface="Century Gothic"/>
              </a:rPr>
              <a:t>Adam </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Learning Rate: </a:t>
            </a:r>
            <a:r>
              <a:rPr lang="en-US" sz="1600">
                <a:solidFill>
                  <a:schemeClr val="dk1"/>
                </a:solidFill>
                <a:latin typeface="Century Gothic"/>
                <a:ea typeface="Century Gothic"/>
                <a:cs typeface="Century Gothic"/>
                <a:sym typeface="Century Gothic"/>
              </a:rPr>
              <a:t>0.001</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Epochs: </a:t>
            </a:r>
            <a:r>
              <a:rPr lang="en-US" sz="1600">
                <a:solidFill>
                  <a:schemeClr val="dk1"/>
                </a:solidFill>
                <a:latin typeface="Century Gothic"/>
                <a:ea typeface="Century Gothic"/>
                <a:cs typeface="Century Gothic"/>
                <a:sym typeface="Century Gothic"/>
              </a:rPr>
              <a:t>100</a:t>
            </a:r>
            <a:endParaRPr/>
          </a:p>
        </p:txBody>
      </p:sp>
      <p:graphicFrame>
        <p:nvGraphicFramePr>
          <p:cNvPr id="396" name="Google Shape;396;p23"/>
          <p:cNvGraphicFramePr/>
          <p:nvPr/>
        </p:nvGraphicFramePr>
        <p:xfrm>
          <a:off x="393700" y="5739675"/>
          <a:ext cx="3000000" cy="3000000"/>
        </p:xfrm>
        <a:graphic>
          <a:graphicData uri="http://schemas.openxmlformats.org/drawingml/2006/table">
            <a:tbl>
              <a:tblPr bandRow="1" firstRow="1">
                <a:noFill/>
                <a:tableStyleId>{B542F1F1-0455-4AB9-938C-D912CD344F94}</a:tableStyleId>
              </a:tblPr>
              <a:tblGrid>
                <a:gridCol w="2280925"/>
                <a:gridCol w="2280925"/>
                <a:gridCol w="2280925"/>
                <a:gridCol w="2280925"/>
                <a:gridCol w="2280925"/>
              </a:tblGrid>
              <a:tr h="822950">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Precision </a:t>
                      </a:r>
                      <a:endParaRPr/>
                    </a:p>
                    <a:p>
                      <a:pPr indent="0" lvl="0" marL="0" marR="0" rtl="0" algn="l">
                        <a:spcBef>
                          <a:spcPts val="0"/>
                        </a:spcBef>
                        <a:spcAft>
                          <a:spcPts val="0"/>
                        </a:spcAft>
                        <a:buNone/>
                      </a:pPr>
                      <a:r>
                        <a:rPr b="0" lang="en-US" sz="2400">
                          <a:solidFill>
                            <a:schemeClr val="dk1"/>
                          </a:solidFill>
                          <a:latin typeface="Century Gothic"/>
                          <a:ea typeface="Century Gothic"/>
                          <a:cs typeface="Century Gothic"/>
                          <a:sym typeface="Century Gothic"/>
                        </a:rPr>
                        <a:t>0.841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Recall </a:t>
                      </a:r>
                      <a:endParaRPr/>
                    </a:p>
                    <a:p>
                      <a:pPr indent="0" lvl="0" marL="0" marR="0" rtl="0" algn="l">
                        <a:spcBef>
                          <a:spcPts val="0"/>
                        </a:spcBef>
                        <a:spcAft>
                          <a:spcPts val="0"/>
                        </a:spcAft>
                        <a:buNone/>
                      </a:pPr>
                      <a:r>
                        <a:rPr b="0" lang="en-US" sz="2400">
                          <a:solidFill>
                            <a:schemeClr val="dk1"/>
                          </a:solidFill>
                          <a:latin typeface="Century Gothic"/>
                          <a:ea typeface="Century Gothic"/>
                          <a:cs typeface="Century Gothic"/>
                          <a:sym typeface="Century Gothic"/>
                        </a:rPr>
                        <a:t>0.828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F1 Score</a:t>
                      </a:r>
                      <a:endParaRPr/>
                    </a:p>
                    <a:p>
                      <a:pPr indent="0" lvl="0" marL="0" marR="0" rtl="0" algn="l">
                        <a:spcBef>
                          <a:spcPts val="0"/>
                        </a:spcBef>
                        <a:spcAft>
                          <a:spcPts val="0"/>
                        </a:spcAft>
                        <a:buNone/>
                      </a:pPr>
                      <a:r>
                        <a:rPr b="0" lang="en-US" sz="2400">
                          <a:solidFill>
                            <a:schemeClr val="dk1"/>
                          </a:solidFill>
                          <a:latin typeface="Century Gothic"/>
                          <a:ea typeface="Century Gothic"/>
                          <a:cs typeface="Century Gothic"/>
                          <a:sym typeface="Century Gothic"/>
                        </a:rPr>
                        <a:t>0.826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MCC</a:t>
                      </a:r>
                      <a:endParaRPr/>
                    </a:p>
                    <a:p>
                      <a:pPr indent="0" lvl="0" marL="0" marR="0" rtl="0" algn="l">
                        <a:spcBef>
                          <a:spcPts val="0"/>
                        </a:spcBef>
                        <a:spcAft>
                          <a:spcPts val="0"/>
                        </a:spcAft>
                        <a:buNone/>
                      </a:pPr>
                      <a:r>
                        <a:rPr b="0" lang="en-US" sz="2400">
                          <a:solidFill>
                            <a:schemeClr val="dk1"/>
                          </a:solidFill>
                          <a:latin typeface="Century Gothic"/>
                          <a:ea typeface="Century Gothic"/>
                          <a:cs typeface="Century Gothic"/>
                          <a:sym typeface="Century Gothic"/>
                        </a:rPr>
                        <a:t>0.827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Accuracy</a:t>
                      </a:r>
                      <a:endParaRPr/>
                    </a:p>
                    <a:p>
                      <a:pPr indent="0" lvl="0" marL="0" marR="0" rtl="0" algn="l">
                        <a:spcBef>
                          <a:spcPts val="0"/>
                        </a:spcBef>
                        <a:spcAft>
                          <a:spcPts val="0"/>
                        </a:spcAft>
                        <a:buNone/>
                      </a:pPr>
                      <a:r>
                        <a:rPr b="0" lang="en-US" sz="2400">
                          <a:solidFill>
                            <a:schemeClr val="dk1"/>
                          </a:solidFill>
                          <a:latin typeface="Century Gothic"/>
                          <a:ea typeface="Century Gothic"/>
                          <a:cs typeface="Century Gothic"/>
                          <a:sym typeface="Century Gothic"/>
                        </a:rPr>
                        <a:t>0.827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pic>
        <p:nvPicPr>
          <p:cNvPr id="402" name="Google Shape;402;p24"/>
          <p:cNvPicPr preferRelativeResize="0"/>
          <p:nvPr/>
        </p:nvPicPr>
        <p:blipFill rotWithShape="1">
          <a:blip r:embed="rId3">
            <a:alphaModFix/>
          </a:blip>
          <a:srcRect b="0" l="53496" r="0" t="0"/>
          <a:stretch/>
        </p:blipFill>
        <p:spPr>
          <a:xfrm>
            <a:off x="1384084" y="1340802"/>
            <a:ext cx="2992170" cy="4495754"/>
          </a:xfrm>
          <a:prstGeom prst="rect">
            <a:avLst/>
          </a:prstGeom>
          <a:noFill/>
          <a:ln>
            <a:noFill/>
          </a:ln>
        </p:spPr>
      </p:pic>
      <p:sp>
        <p:nvSpPr>
          <p:cNvPr id="403" name="Google Shape;403;p24"/>
          <p:cNvSpPr txBox="1"/>
          <p:nvPr/>
        </p:nvSpPr>
        <p:spPr>
          <a:xfrm>
            <a:off x="1276708" y="365125"/>
            <a:ext cx="10521591"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70"/>
              <a:buFont typeface="Century Gothic"/>
              <a:buNone/>
            </a:pPr>
            <a:r>
              <a:rPr b="1" lang="en-US" sz="4070">
                <a:solidFill>
                  <a:schemeClr val="dk1"/>
                </a:solidFill>
                <a:latin typeface="Century Gothic"/>
                <a:ea typeface="Century Gothic"/>
                <a:cs typeface="Century Gothic"/>
                <a:sym typeface="Century Gothic"/>
              </a:rPr>
              <a:t>BERT Embedding + Bag of Words Neural Net: </a:t>
            </a:r>
            <a:r>
              <a:rPr lang="en-US" sz="4070">
                <a:solidFill>
                  <a:schemeClr val="dk1"/>
                </a:solidFill>
                <a:latin typeface="Century Gothic"/>
                <a:ea typeface="Century Gothic"/>
                <a:cs typeface="Century Gothic"/>
                <a:sym typeface="Century Gothic"/>
              </a:rPr>
              <a:t>End-to-end differentiable classifier.</a:t>
            </a:r>
            <a:endParaRPr/>
          </a:p>
        </p:txBody>
      </p:sp>
      <p:sp>
        <p:nvSpPr>
          <p:cNvPr id="404" name="Google Shape;404;p24"/>
          <p:cNvSpPr/>
          <p:nvPr/>
        </p:nvSpPr>
        <p:spPr>
          <a:xfrm>
            <a:off x="393700" y="668086"/>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6</a:t>
            </a:r>
            <a:endParaRPr/>
          </a:p>
        </p:txBody>
      </p:sp>
      <p:sp>
        <p:nvSpPr>
          <p:cNvPr id="405" name="Google Shape;405;p24"/>
          <p:cNvSpPr/>
          <p:nvPr/>
        </p:nvSpPr>
        <p:spPr>
          <a:xfrm>
            <a:off x="343408" y="1426527"/>
            <a:ext cx="822960" cy="82296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lt1"/>
                </a:solidFill>
                <a:latin typeface="Century Gothic"/>
                <a:ea typeface="Century Gothic"/>
                <a:cs typeface="Century Gothic"/>
                <a:sym typeface="Century Gothic"/>
              </a:rPr>
              <a:t>B</a:t>
            </a:r>
            <a:endParaRPr/>
          </a:p>
        </p:txBody>
      </p:sp>
      <p:sp>
        <p:nvSpPr>
          <p:cNvPr id="406" name="Google Shape;406;p24"/>
          <p:cNvSpPr/>
          <p:nvPr/>
        </p:nvSpPr>
        <p:spPr>
          <a:xfrm>
            <a:off x="4010891" y="7517679"/>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graphicFrame>
        <p:nvGraphicFramePr>
          <p:cNvPr id="407" name="Google Shape;407;p24"/>
          <p:cNvGraphicFramePr/>
          <p:nvPr/>
        </p:nvGraphicFramePr>
        <p:xfrm>
          <a:off x="393700" y="5739675"/>
          <a:ext cx="3000000" cy="3000000"/>
        </p:xfrm>
        <a:graphic>
          <a:graphicData uri="http://schemas.openxmlformats.org/drawingml/2006/table">
            <a:tbl>
              <a:tblPr bandRow="1" firstRow="1">
                <a:noFill/>
                <a:tableStyleId>{B542F1F1-0455-4AB9-938C-D912CD344F94}</a:tableStyleId>
              </a:tblPr>
              <a:tblGrid>
                <a:gridCol w="2280925"/>
                <a:gridCol w="2280925"/>
                <a:gridCol w="2280925"/>
                <a:gridCol w="2280925"/>
                <a:gridCol w="2280925"/>
              </a:tblGrid>
              <a:tr h="822950">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Precision </a:t>
                      </a:r>
                      <a:endParaRPr/>
                    </a:p>
                    <a:p>
                      <a:pPr indent="0" lvl="0" marL="0" marR="0" rtl="0" algn="l">
                        <a:spcBef>
                          <a:spcPts val="0"/>
                        </a:spcBef>
                        <a:spcAft>
                          <a:spcPts val="0"/>
                        </a:spcAft>
                        <a:buNone/>
                      </a:pPr>
                      <a:r>
                        <a:rPr b="0" lang="en-US" sz="2400">
                          <a:solidFill>
                            <a:schemeClr val="dk1"/>
                          </a:solidFill>
                          <a:latin typeface="Century Gothic"/>
                          <a:ea typeface="Century Gothic"/>
                          <a:cs typeface="Century Gothic"/>
                          <a:sym typeface="Century Gothic"/>
                        </a:rPr>
                        <a:t>0.901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Recall </a:t>
                      </a:r>
                      <a:endParaRPr/>
                    </a:p>
                    <a:p>
                      <a:pPr indent="0" lvl="0" marL="0" marR="0" rtl="0" algn="l">
                        <a:spcBef>
                          <a:spcPts val="0"/>
                        </a:spcBef>
                        <a:spcAft>
                          <a:spcPts val="0"/>
                        </a:spcAft>
                        <a:buNone/>
                      </a:pPr>
                      <a:r>
                        <a:rPr b="0" lang="en-US" sz="2400">
                          <a:solidFill>
                            <a:schemeClr val="dk1"/>
                          </a:solidFill>
                          <a:latin typeface="Century Gothic"/>
                          <a:ea typeface="Century Gothic"/>
                          <a:cs typeface="Century Gothic"/>
                          <a:sym typeface="Century Gothic"/>
                        </a:rPr>
                        <a:t>0.886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F1 Score</a:t>
                      </a:r>
                      <a:endParaRPr/>
                    </a:p>
                    <a:p>
                      <a:pPr indent="0" lvl="0" marL="0" marR="0" rtl="0" algn="l">
                        <a:spcBef>
                          <a:spcPts val="0"/>
                        </a:spcBef>
                        <a:spcAft>
                          <a:spcPts val="0"/>
                        </a:spcAft>
                        <a:buNone/>
                      </a:pPr>
                      <a:r>
                        <a:rPr b="0" lang="en-US" sz="2400">
                          <a:solidFill>
                            <a:schemeClr val="dk1"/>
                          </a:solidFill>
                          <a:latin typeface="Century Gothic"/>
                          <a:ea typeface="Century Gothic"/>
                          <a:cs typeface="Century Gothic"/>
                          <a:sym typeface="Century Gothic"/>
                        </a:rPr>
                        <a:t>0.886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MCC</a:t>
                      </a:r>
                      <a:endParaRPr/>
                    </a:p>
                    <a:p>
                      <a:pPr indent="0" lvl="0" marL="0" marR="0" rtl="0" algn="l">
                        <a:spcBef>
                          <a:spcPts val="0"/>
                        </a:spcBef>
                        <a:spcAft>
                          <a:spcPts val="0"/>
                        </a:spcAft>
                        <a:buNone/>
                      </a:pPr>
                      <a:r>
                        <a:rPr b="0" lang="en-US" sz="2400">
                          <a:solidFill>
                            <a:schemeClr val="dk1"/>
                          </a:solidFill>
                          <a:latin typeface="Century Gothic"/>
                          <a:ea typeface="Century Gothic"/>
                          <a:cs typeface="Century Gothic"/>
                          <a:sym typeface="Century Gothic"/>
                        </a:rPr>
                        <a:t>0.888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Accuracy</a:t>
                      </a:r>
                      <a:endParaRPr/>
                    </a:p>
                    <a:p>
                      <a:pPr indent="0" lvl="0" marL="0" marR="0" rtl="0" algn="l">
                        <a:spcBef>
                          <a:spcPts val="0"/>
                        </a:spcBef>
                        <a:spcAft>
                          <a:spcPts val="0"/>
                        </a:spcAft>
                        <a:buNone/>
                      </a:pPr>
                      <a:r>
                        <a:rPr b="0" lang="en-US" sz="2400">
                          <a:solidFill>
                            <a:schemeClr val="dk1"/>
                          </a:solidFill>
                          <a:latin typeface="Century Gothic"/>
                          <a:ea typeface="Century Gothic"/>
                          <a:cs typeface="Century Gothic"/>
                          <a:sym typeface="Century Gothic"/>
                        </a:rPr>
                        <a:t>0.885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408" name="Google Shape;408;p24"/>
          <p:cNvSpPr txBox="1"/>
          <p:nvPr/>
        </p:nvSpPr>
        <p:spPr>
          <a:xfrm>
            <a:off x="4899382" y="2130424"/>
            <a:ext cx="6898917"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Century Gothic"/>
                <a:ea typeface="Century Gothic"/>
                <a:cs typeface="Century Gothic"/>
                <a:sym typeface="Century Gothic"/>
              </a:rPr>
              <a:t>BERT model pre-trained on cased test with max sequence length of 128. BERT as embedding layer in NN to optimize for both embedding &amp; classification.</a:t>
            </a:r>
            <a:endParaRPr/>
          </a:p>
        </p:txBody>
      </p:sp>
      <p:sp>
        <p:nvSpPr>
          <p:cNvPr id="409" name="Google Shape;409;p24"/>
          <p:cNvSpPr/>
          <p:nvPr/>
        </p:nvSpPr>
        <p:spPr>
          <a:xfrm>
            <a:off x="4899381" y="3917879"/>
            <a:ext cx="3961589" cy="1597819"/>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NN</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Layers: </a:t>
            </a:r>
            <a:r>
              <a:rPr lang="en-US" sz="1600">
                <a:solidFill>
                  <a:schemeClr val="dk1"/>
                </a:solidFill>
                <a:latin typeface="Century Gothic"/>
                <a:ea typeface="Century Gothic"/>
                <a:cs typeface="Century Gothic"/>
                <a:sym typeface="Century Gothic"/>
              </a:rPr>
              <a:t>1 hidden layer with ReLU activation &amp; dropout layer (p=0.5)</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Loss Function: </a:t>
            </a:r>
            <a:r>
              <a:rPr lang="en-US" sz="1600">
                <a:solidFill>
                  <a:schemeClr val="dk1"/>
                </a:solidFill>
                <a:latin typeface="Century Gothic"/>
                <a:ea typeface="Century Gothic"/>
                <a:cs typeface="Century Gothic"/>
                <a:sym typeface="Century Gothic"/>
              </a:rPr>
              <a:t>Cross Entropy Loss</a:t>
            </a:r>
            <a:endParaRPr/>
          </a:p>
          <a:p>
            <a:pPr indent="0" lvl="0" marL="0" marR="0" rtl="0" algn="ctr">
              <a:spcBef>
                <a:spcPts val="0"/>
              </a:spcBef>
              <a:spcAft>
                <a:spcPts val="0"/>
              </a:spcAft>
              <a:buNone/>
            </a:pPr>
            <a:r>
              <a:t/>
            </a:r>
            <a:endParaRPr sz="1500">
              <a:solidFill>
                <a:schemeClr val="dk1"/>
              </a:solidFill>
              <a:latin typeface="Century Gothic"/>
              <a:ea typeface="Century Gothic"/>
              <a:cs typeface="Century Gothic"/>
              <a:sym typeface="Century Gothic"/>
            </a:endParaRPr>
          </a:p>
        </p:txBody>
      </p:sp>
      <p:sp>
        <p:nvSpPr>
          <p:cNvPr id="410" name="Google Shape;410;p24"/>
          <p:cNvSpPr/>
          <p:nvPr/>
        </p:nvSpPr>
        <p:spPr>
          <a:xfrm>
            <a:off x="9078686" y="3917879"/>
            <a:ext cx="2719613" cy="1597819"/>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Hyperparameters</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Optimizer: </a:t>
            </a:r>
            <a:r>
              <a:rPr lang="en-US" sz="1600">
                <a:solidFill>
                  <a:schemeClr val="dk1"/>
                </a:solidFill>
                <a:latin typeface="Century Gothic"/>
                <a:ea typeface="Century Gothic"/>
                <a:cs typeface="Century Gothic"/>
                <a:sym typeface="Century Gothic"/>
              </a:rPr>
              <a:t>Adam </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Learning Rate: </a:t>
            </a:r>
            <a:r>
              <a:rPr lang="en-US" sz="1600">
                <a:solidFill>
                  <a:schemeClr val="dk1"/>
                </a:solidFill>
                <a:latin typeface="Century Gothic"/>
                <a:ea typeface="Century Gothic"/>
                <a:cs typeface="Century Gothic"/>
                <a:sym typeface="Century Gothic"/>
              </a:rPr>
              <a:t>4e-5</a:t>
            </a:r>
            <a:endParaRPr/>
          </a:p>
          <a:p>
            <a:pPr indent="0" lvl="0" marL="0" marR="0" rtl="0" algn="ctr">
              <a:spcBef>
                <a:spcPts val="0"/>
              </a:spcBef>
              <a:spcAft>
                <a:spcPts val="0"/>
              </a:spcAft>
              <a:buNone/>
            </a:pPr>
            <a:r>
              <a:rPr b="1" lang="en-US" sz="1600">
                <a:solidFill>
                  <a:schemeClr val="dk1"/>
                </a:solidFill>
                <a:latin typeface="Century Gothic"/>
                <a:ea typeface="Century Gothic"/>
                <a:cs typeface="Century Gothic"/>
                <a:sym typeface="Century Gothic"/>
              </a:rPr>
              <a:t>Gamma</a:t>
            </a:r>
            <a:r>
              <a:rPr lang="en-US" sz="1600">
                <a:solidFill>
                  <a:schemeClr val="dk1"/>
                </a:solidFill>
                <a:latin typeface="Century Gothic"/>
                <a:ea typeface="Century Gothic"/>
                <a:cs typeface="Century Gothic"/>
                <a:sym typeface="Century Gothic"/>
              </a:rPr>
              <a:t> = 0.1 every 20</a:t>
            </a:r>
            <a:endParaRPr/>
          </a:p>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Epochs: </a:t>
            </a:r>
            <a:r>
              <a:rPr lang="en-US" sz="1600">
                <a:solidFill>
                  <a:schemeClr val="dk1"/>
                </a:solidFill>
                <a:latin typeface="Century Gothic"/>
                <a:ea typeface="Century Gothic"/>
                <a:cs typeface="Century Gothic"/>
                <a:sym typeface="Century Gothic"/>
              </a:rPr>
              <a:t>20</a:t>
            </a:r>
            <a:endParaRPr/>
          </a:p>
        </p:txBody>
      </p:sp>
      <p:sp>
        <p:nvSpPr>
          <p:cNvPr id="411" name="Google Shape;411;p24"/>
          <p:cNvSpPr/>
          <p:nvPr/>
        </p:nvSpPr>
        <p:spPr>
          <a:xfrm>
            <a:off x="6421415" y="5815700"/>
            <a:ext cx="24395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412" name="Google Shape;412;p24"/>
          <p:cNvSpPr/>
          <p:nvPr/>
        </p:nvSpPr>
        <p:spPr>
          <a:xfrm>
            <a:off x="8605815" y="5824411"/>
            <a:ext cx="24395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25"/>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Our best performing model achieves an F1 Score of 92.9% and MCC of 93.1%.</a:t>
            </a:r>
            <a:endParaRPr/>
          </a:p>
        </p:txBody>
      </p:sp>
      <p:sp>
        <p:nvSpPr>
          <p:cNvPr id="419" name="Google Shape;419;p25"/>
          <p:cNvSpPr txBox="1"/>
          <p:nvPr/>
        </p:nvSpPr>
        <p:spPr>
          <a:xfrm>
            <a:off x="1065066" y="1859495"/>
            <a:ext cx="10733233"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2800"/>
              <a:buFont typeface="Arial"/>
              <a:buNone/>
            </a:pPr>
            <a:r>
              <a:rPr b="1" lang="en-US" sz="2800">
                <a:solidFill>
                  <a:schemeClr val="dk1"/>
                </a:solidFill>
                <a:latin typeface="Century Gothic"/>
                <a:ea typeface="Century Gothic"/>
                <a:cs typeface="Century Gothic"/>
                <a:sym typeface="Century Gothic"/>
              </a:rPr>
              <a:t>BERT sentence embeddings </a:t>
            </a:r>
            <a:r>
              <a:rPr lang="en-US" sz="2800">
                <a:solidFill>
                  <a:schemeClr val="dk1"/>
                </a:solidFill>
                <a:latin typeface="Century Gothic"/>
                <a:ea typeface="Century Gothic"/>
                <a:cs typeface="Century Gothic"/>
                <a:sym typeface="Century Gothic"/>
              </a:rPr>
              <a:t>as features + </a:t>
            </a:r>
            <a:r>
              <a:rPr b="1" lang="en-US" sz="2800">
                <a:solidFill>
                  <a:schemeClr val="dk1"/>
                </a:solidFill>
                <a:latin typeface="Century Gothic"/>
                <a:ea typeface="Century Gothic"/>
                <a:cs typeface="Century Gothic"/>
                <a:sym typeface="Century Gothic"/>
              </a:rPr>
              <a:t>bag of words </a:t>
            </a:r>
            <a:r>
              <a:rPr lang="en-US" sz="2800">
                <a:solidFill>
                  <a:schemeClr val="dk1"/>
                </a:solidFill>
                <a:latin typeface="Century Gothic"/>
                <a:ea typeface="Century Gothic"/>
                <a:cs typeface="Century Gothic"/>
                <a:sym typeface="Century Gothic"/>
              </a:rPr>
              <a:t>in simple forward-feed neural net</a:t>
            </a:r>
            <a:endParaRPr/>
          </a:p>
          <a:p>
            <a:pPr indent="0" lvl="0" marL="0" marR="0" rtl="0" algn="l">
              <a:lnSpc>
                <a:spcPct val="80000"/>
              </a:lnSpc>
              <a:spcBef>
                <a:spcPts val="100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lnSpc>
                <a:spcPct val="80000"/>
              </a:lnSpc>
              <a:spcBef>
                <a:spcPts val="1000"/>
              </a:spcBef>
              <a:spcAft>
                <a:spcPts val="0"/>
              </a:spcAft>
              <a:buClr>
                <a:schemeClr val="dk1"/>
              </a:buClr>
              <a:buSzPts val="2800"/>
              <a:buFont typeface="Arial"/>
              <a:buNone/>
            </a:pPr>
            <a:r>
              <a:rPr lang="en-US" sz="2800">
                <a:solidFill>
                  <a:schemeClr val="dk1"/>
                </a:solidFill>
                <a:latin typeface="Century Gothic"/>
                <a:ea typeface="Century Gothic"/>
                <a:cs typeface="Century Gothic"/>
                <a:sym typeface="Century Gothic"/>
              </a:rPr>
              <a:t>End-to-end embedding &amp; classification method </a:t>
            </a:r>
            <a:endParaRPr/>
          </a:p>
          <a:p>
            <a:pPr indent="0" lvl="0" marL="0" marR="0" rtl="0" algn="l">
              <a:lnSpc>
                <a:spcPct val="80000"/>
              </a:lnSpc>
              <a:spcBef>
                <a:spcPts val="100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lnSpc>
                <a:spcPct val="80000"/>
              </a:lnSpc>
              <a:spcBef>
                <a:spcPts val="1000"/>
              </a:spcBef>
              <a:spcAft>
                <a:spcPts val="0"/>
              </a:spcAft>
              <a:buClr>
                <a:schemeClr val="dk1"/>
              </a:buClr>
              <a:buSzPts val="2800"/>
              <a:buFont typeface="Arial"/>
              <a:buNone/>
            </a:pPr>
            <a:r>
              <a:rPr lang="en-US" sz="2800">
                <a:solidFill>
                  <a:schemeClr val="dk1"/>
                </a:solidFill>
                <a:latin typeface="Century Gothic"/>
                <a:ea typeface="Century Gothic"/>
                <a:cs typeface="Century Gothic"/>
                <a:sym typeface="Century Gothic"/>
              </a:rPr>
              <a:t>bert-base-cased with max Sequence Length of 512 </a:t>
            </a:r>
            <a:endParaRPr/>
          </a:p>
          <a:p>
            <a:pPr indent="0" lvl="0" marL="0" marR="0" rtl="0" algn="l">
              <a:lnSpc>
                <a:spcPct val="80000"/>
              </a:lnSpc>
              <a:spcBef>
                <a:spcPts val="100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lnSpc>
                <a:spcPct val="80000"/>
              </a:lnSpc>
              <a:spcBef>
                <a:spcPts val="1000"/>
              </a:spcBef>
              <a:spcAft>
                <a:spcPts val="0"/>
              </a:spcAft>
              <a:buClr>
                <a:schemeClr val="dk1"/>
              </a:buClr>
              <a:buSzPts val="2800"/>
              <a:buFont typeface="Arial"/>
              <a:buNone/>
            </a:pPr>
            <a:r>
              <a:rPr lang="en-US" sz="2800">
                <a:solidFill>
                  <a:schemeClr val="dk1"/>
                </a:solidFill>
                <a:latin typeface="Century Gothic"/>
                <a:ea typeface="Century Gothic"/>
                <a:cs typeface="Century Gothic"/>
                <a:sym typeface="Century Gothic"/>
              </a:rPr>
              <a:t>AdamW Optimizer, Learning Rate 1e-4, Epochs 20</a:t>
            </a:r>
            <a:endParaRPr/>
          </a:p>
          <a:p>
            <a:pPr indent="0" lvl="0" marL="0" marR="0" rtl="0" algn="l">
              <a:lnSpc>
                <a:spcPct val="80000"/>
              </a:lnSpc>
              <a:spcBef>
                <a:spcPts val="1000"/>
              </a:spcBef>
              <a:spcAft>
                <a:spcPts val="0"/>
              </a:spcAft>
              <a:buClr>
                <a:schemeClr val="dk1"/>
              </a:buClr>
              <a:buSzPts val="2200"/>
              <a:buFont typeface="Arial"/>
              <a:buNone/>
            </a:pPr>
            <a:r>
              <a:t/>
            </a:r>
            <a:endParaRPr sz="2200">
              <a:solidFill>
                <a:schemeClr val="dk1"/>
              </a:solidFill>
              <a:latin typeface="Century Gothic"/>
              <a:ea typeface="Century Gothic"/>
              <a:cs typeface="Century Gothic"/>
              <a:sym typeface="Century Gothic"/>
            </a:endParaRPr>
          </a:p>
          <a:p>
            <a:pPr indent="0" lvl="0" marL="0" marR="0" rtl="0" algn="l">
              <a:lnSpc>
                <a:spcPct val="80000"/>
              </a:lnSpc>
              <a:spcBef>
                <a:spcPts val="1000"/>
              </a:spcBef>
              <a:spcAft>
                <a:spcPts val="0"/>
              </a:spcAft>
              <a:buClr>
                <a:schemeClr val="dk1"/>
              </a:buClr>
              <a:buSzPts val="2800"/>
              <a:buFont typeface="Arial"/>
              <a:buNone/>
            </a:pPr>
            <a:r>
              <a:rPr lang="en-US" sz="2800">
                <a:solidFill>
                  <a:schemeClr val="dk1"/>
                </a:solidFill>
                <a:latin typeface="Century Gothic"/>
                <a:ea typeface="Century Gothic"/>
                <a:cs typeface="Century Gothic"/>
                <a:sym typeface="Century Gothic"/>
              </a:rPr>
              <a:t>NN: 1 hidden layer ReLU + dropout (p=0.5), Cross Entropy Loss</a:t>
            </a:r>
            <a:endParaRPr/>
          </a:p>
        </p:txBody>
      </p:sp>
      <p:sp>
        <p:nvSpPr>
          <p:cNvPr id="420" name="Google Shape;420;p25"/>
          <p:cNvSpPr/>
          <p:nvPr/>
        </p:nvSpPr>
        <p:spPr>
          <a:xfrm>
            <a:off x="564955" y="1808623"/>
            <a:ext cx="24395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421" name="Google Shape;421;p25"/>
          <p:cNvSpPr/>
          <p:nvPr/>
        </p:nvSpPr>
        <p:spPr>
          <a:xfrm>
            <a:off x="564955" y="3000048"/>
            <a:ext cx="24395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422" name="Google Shape;422;p25"/>
          <p:cNvSpPr/>
          <p:nvPr/>
        </p:nvSpPr>
        <p:spPr>
          <a:xfrm>
            <a:off x="564955" y="3868307"/>
            <a:ext cx="24395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423" name="Google Shape;423;p25"/>
          <p:cNvSpPr/>
          <p:nvPr/>
        </p:nvSpPr>
        <p:spPr>
          <a:xfrm>
            <a:off x="564955" y="4686947"/>
            <a:ext cx="24395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424" name="Google Shape;424;p25"/>
          <p:cNvSpPr/>
          <p:nvPr/>
        </p:nvSpPr>
        <p:spPr>
          <a:xfrm>
            <a:off x="564955" y="5531057"/>
            <a:ext cx="24395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425" name="Google Shape;425;p25"/>
          <p:cNvSpPr/>
          <p:nvPr/>
        </p:nvSpPr>
        <p:spPr>
          <a:xfrm>
            <a:off x="9624902" y="2853355"/>
            <a:ext cx="722376" cy="719639"/>
          </a:xfrm>
          <a:prstGeom prst="ellipse">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6</a:t>
            </a:r>
            <a:endParaRPr/>
          </a:p>
        </p:txBody>
      </p:sp>
      <p:sp>
        <p:nvSpPr>
          <p:cNvPr id="426" name="Google Shape;426;p25"/>
          <p:cNvSpPr/>
          <p:nvPr/>
        </p:nvSpPr>
        <p:spPr>
          <a:xfrm>
            <a:off x="10486201" y="2850618"/>
            <a:ext cx="722376" cy="722376"/>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0">
                <a:solidFill>
                  <a:schemeClr val="lt1"/>
                </a:solidFill>
                <a:latin typeface="Century Gothic"/>
                <a:ea typeface="Century Gothic"/>
                <a:cs typeface="Century Gothic"/>
                <a:sym typeface="Century Gothic"/>
              </a:rPr>
              <a:t>B</a:t>
            </a:r>
            <a:endParaRPr/>
          </a:p>
        </p:txBody>
      </p:sp>
      <p:sp>
        <p:nvSpPr>
          <p:cNvPr id="427" name="Google Shape;427;p25"/>
          <p:cNvSpPr/>
          <p:nvPr/>
        </p:nvSpPr>
        <p:spPr>
          <a:xfrm>
            <a:off x="1065066" y="3646379"/>
            <a:ext cx="2984420" cy="892737"/>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C00000"/>
                </a:solidFill>
                <a:latin typeface="Century Gothic"/>
                <a:ea typeface="Century Gothic"/>
                <a:cs typeface="Century Gothic"/>
                <a:sym typeface="Century Gothic"/>
              </a:rPr>
              <a:t>BERT</a:t>
            </a:r>
            <a:endParaRPr/>
          </a:p>
          <a:p>
            <a:pPr indent="0" lvl="0" marL="0" marR="0" rtl="0" algn="ctr">
              <a:spcBef>
                <a:spcPts val="0"/>
              </a:spcBef>
              <a:spcAft>
                <a:spcPts val="0"/>
              </a:spcAft>
              <a:buNone/>
            </a:pPr>
            <a:r>
              <a:rPr b="1" lang="en-US" sz="2400">
                <a:solidFill>
                  <a:schemeClr val="dk1"/>
                </a:solidFill>
                <a:latin typeface="Century Gothic"/>
                <a:ea typeface="Century Gothic"/>
                <a:cs typeface="Century Gothic"/>
                <a:sym typeface="Century Gothic"/>
              </a:rPr>
              <a:t>bert-base-cased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26"/>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Our best performing model achieves an F1 Score of 92.9% and MCC of 93.1%.</a:t>
            </a:r>
            <a:endParaRPr/>
          </a:p>
        </p:txBody>
      </p:sp>
      <p:sp>
        <p:nvSpPr>
          <p:cNvPr id="434" name="Google Shape;434;p26"/>
          <p:cNvSpPr txBox="1"/>
          <p:nvPr/>
        </p:nvSpPr>
        <p:spPr>
          <a:xfrm>
            <a:off x="1065066" y="1859495"/>
            <a:ext cx="10733233"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Century Gothic"/>
                <a:ea typeface="Century Gothic"/>
                <a:cs typeface="Century Gothic"/>
                <a:sym typeface="Century Gothic"/>
              </a:rPr>
              <a:t>BERT sentence embeddings as features + bag of words in simple forward-feed neural net</a:t>
            </a:r>
            <a:endParaRPr/>
          </a:p>
        </p:txBody>
      </p:sp>
      <p:graphicFrame>
        <p:nvGraphicFramePr>
          <p:cNvPr id="435" name="Google Shape;435;p26"/>
          <p:cNvGraphicFramePr/>
          <p:nvPr/>
        </p:nvGraphicFramePr>
        <p:xfrm>
          <a:off x="899889" y="2882897"/>
          <a:ext cx="3000000" cy="3000000"/>
        </p:xfrm>
        <a:graphic>
          <a:graphicData uri="http://schemas.openxmlformats.org/drawingml/2006/table">
            <a:tbl>
              <a:tblPr bandRow="1" firstRow="1">
                <a:noFill/>
                <a:tableStyleId>{B542F1F1-0455-4AB9-938C-D912CD344F94}</a:tableStyleId>
              </a:tblPr>
              <a:tblGrid>
                <a:gridCol w="2104625"/>
              </a:tblGrid>
              <a:tr h="1131525">
                <a:tc>
                  <a:txBody>
                    <a:bodyPr/>
                    <a:lstStyle/>
                    <a:p>
                      <a:pPr indent="0" lvl="0" marL="0" marR="0" rtl="0" algn="l">
                        <a:spcBef>
                          <a:spcPts val="0"/>
                        </a:spcBef>
                        <a:spcAft>
                          <a:spcPts val="0"/>
                        </a:spcAft>
                        <a:buNone/>
                      </a:pPr>
                      <a:r>
                        <a:rPr lang="en-US" sz="2400">
                          <a:solidFill>
                            <a:schemeClr val="dk1"/>
                          </a:solidFill>
                          <a:latin typeface="Century Gothic"/>
                          <a:ea typeface="Century Gothic"/>
                          <a:cs typeface="Century Gothic"/>
                          <a:sym typeface="Century Gothic"/>
                        </a:rPr>
                        <a:t>F1 Score</a:t>
                      </a:r>
                      <a:endParaRPr/>
                    </a:p>
                    <a:p>
                      <a:pPr indent="0" lvl="0" marL="0" marR="0" rtl="0" algn="l">
                        <a:spcBef>
                          <a:spcPts val="0"/>
                        </a:spcBef>
                        <a:spcAft>
                          <a:spcPts val="0"/>
                        </a:spcAft>
                        <a:buNone/>
                      </a:pPr>
                      <a:r>
                        <a:t/>
                      </a:r>
                      <a:endParaRPr sz="2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0" lang="en-US" sz="2400">
                          <a:solidFill>
                            <a:schemeClr val="dk1"/>
                          </a:solidFill>
                          <a:latin typeface="Century Gothic"/>
                          <a:ea typeface="Century Gothic"/>
                          <a:cs typeface="Century Gothic"/>
                          <a:sym typeface="Century Gothic"/>
                        </a:rPr>
                        <a:t>0.929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4E0B2"/>
                    </a:solidFill>
                  </a:tcPr>
                </a:tc>
              </a:tr>
              <a:tr h="1131525">
                <a:tc>
                  <a:txBody>
                    <a:bodyPr/>
                    <a:lstStyle/>
                    <a:p>
                      <a:pPr indent="0" lvl="0" marL="0" marR="0" rtl="0" algn="l">
                        <a:spcBef>
                          <a:spcPts val="0"/>
                        </a:spcBef>
                        <a:spcAft>
                          <a:spcPts val="0"/>
                        </a:spcAft>
                        <a:buNone/>
                      </a:pPr>
                      <a:r>
                        <a:rPr b="1" lang="en-US" sz="2400">
                          <a:solidFill>
                            <a:schemeClr val="dk1"/>
                          </a:solidFill>
                          <a:latin typeface="Century Gothic"/>
                          <a:ea typeface="Century Gothic"/>
                          <a:cs typeface="Century Gothic"/>
                          <a:sym typeface="Century Gothic"/>
                        </a:rPr>
                        <a:t>MCC</a:t>
                      </a:r>
                      <a:endParaRPr/>
                    </a:p>
                    <a:p>
                      <a:pPr indent="0" lvl="0" marL="0" marR="0" rtl="0" algn="l">
                        <a:spcBef>
                          <a:spcPts val="0"/>
                        </a:spcBef>
                        <a:spcAft>
                          <a:spcPts val="0"/>
                        </a:spcAft>
                        <a:buNone/>
                      </a:pPr>
                      <a:r>
                        <a:t/>
                      </a:r>
                      <a:endParaRPr sz="2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0" lang="en-US" sz="2400">
                          <a:solidFill>
                            <a:schemeClr val="dk1"/>
                          </a:solidFill>
                          <a:latin typeface="Century Gothic"/>
                          <a:ea typeface="Century Gothic"/>
                          <a:cs typeface="Century Gothic"/>
                          <a:sym typeface="Century Gothic"/>
                        </a:rPr>
                        <a:t>0.931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4E0B2"/>
                    </a:solidFill>
                  </a:tcPr>
                </a:tc>
              </a:tr>
              <a:tr h="1131525">
                <a:tc>
                  <a:txBody>
                    <a:bodyPr/>
                    <a:lstStyle/>
                    <a:p>
                      <a:pPr indent="0" lvl="0" marL="0" marR="0" rtl="0" algn="l">
                        <a:spcBef>
                          <a:spcPts val="0"/>
                        </a:spcBef>
                        <a:spcAft>
                          <a:spcPts val="0"/>
                        </a:spcAft>
                        <a:buNone/>
                      </a:pPr>
                      <a:r>
                        <a:rPr b="1" lang="en-US" sz="2400">
                          <a:solidFill>
                            <a:schemeClr val="dk1"/>
                          </a:solidFill>
                          <a:latin typeface="Century Gothic"/>
                          <a:ea typeface="Century Gothic"/>
                          <a:cs typeface="Century Gothic"/>
                          <a:sym typeface="Century Gothic"/>
                        </a:rPr>
                        <a:t>Accuracy</a:t>
                      </a:r>
                      <a:endParaRPr/>
                    </a:p>
                    <a:p>
                      <a:pPr indent="0" lvl="0" marL="0" marR="0" rtl="0" algn="l">
                        <a:spcBef>
                          <a:spcPts val="0"/>
                        </a:spcBef>
                        <a:spcAft>
                          <a:spcPts val="0"/>
                        </a:spcAft>
                        <a:buNone/>
                      </a:pPr>
                      <a:r>
                        <a:t/>
                      </a:r>
                      <a:endParaRPr sz="2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0" lang="en-US" sz="2400">
                          <a:solidFill>
                            <a:schemeClr val="dk1"/>
                          </a:solidFill>
                          <a:latin typeface="Century Gothic"/>
                          <a:ea typeface="Century Gothic"/>
                          <a:cs typeface="Century Gothic"/>
                          <a:sym typeface="Century Gothic"/>
                        </a:rPr>
                        <a:t>0.929*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436" name="Google Shape;436;p26"/>
          <p:cNvSpPr/>
          <p:nvPr/>
        </p:nvSpPr>
        <p:spPr>
          <a:xfrm>
            <a:off x="791322" y="2830858"/>
            <a:ext cx="2294833" cy="2452386"/>
          </a:xfrm>
          <a:prstGeom prst="rect">
            <a:avLst/>
          </a:prstGeom>
          <a:noFill/>
          <a:ln cap="flat" cmpd="sng" w="76200">
            <a:solidFill>
              <a:srgbClr val="3856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26"/>
          <p:cNvSpPr/>
          <p:nvPr/>
        </p:nvSpPr>
        <p:spPr>
          <a:xfrm>
            <a:off x="564955" y="1808623"/>
            <a:ext cx="24395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438" name="Google Shape;438;p26"/>
          <p:cNvSpPr txBox="1"/>
          <p:nvPr/>
        </p:nvSpPr>
        <p:spPr>
          <a:xfrm>
            <a:off x="899889" y="6501096"/>
            <a:ext cx="5095800" cy="48455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600"/>
              <a:buFont typeface="Arial"/>
              <a:buNone/>
            </a:pPr>
            <a:r>
              <a:rPr lang="en-US" sz="1600">
                <a:solidFill>
                  <a:schemeClr val="dk1"/>
                </a:solidFill>
                <a:latin typeface="Century Gothic"/>
                <a:ea typeface="Century Gothic"/>
                <a:cs typeface="Century Gothic"/>
                <a:sym typeface="Century Gothic"/>
              </a:rPr>
              <a:t>* compared to 69.1% (Qian et al., 2017)  </a:t>
            </a:r>
            <a:endParaRPr/>
          </a:p>
        </p:txBody>
      </p:sp>
      <p:pic>
        <p:nvPicPr>
          <p:cNvPr id="439" name="Google Shape;439;p26"/>
          <p:cNvPicPr preferRelativeResize="0"/>
          <p:nvPr/>
        </p:nvPicPr>
        <p:blipFill rotWithShape="1">
          <a:blip r:embed="rId3">
            <a:alphaModFix/>
          </a:blip>
          <a:srcRect b="0" l="0" r="0" t="0"/>
          <a:stretch/>
        </p:blipFill>
        <p:spPr>
          <a:xfrm>
            <a:off x="6422226" y="2719163"/>
            <a:ext cx="5177932" cy="3773712"/>
          </a:xfrm>
          <a:prstGeom prst="rect">
            <a:avLst/>
          </a:prstGeom>
          <a:noFill/>
          <a:ln>
            <a:noFill/>
          </a:ln>
        </p:spPr>
      </p:pic>
      <p:sp>
        <p:nvSpPr>
          <p:cNvPr id="440" name="Google Shape;440;p26"/>
          <p:cNvSpPr txBox="1"/>
          <p:nvPr/>
        </p:nvSpPr>
        <p:spPr>
          <a:xfrm>
            <a:off x="8004322" y="2611235"/>
            <a:ext cx="2452385" cy="32631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n-US" sz="2000">
                <a:solidFill>
                  <a:schemeClr val="dk1"/>
                </a:solidFill>
                <a:latin typeface="Century Gothic"/>
                <a:ea typeface="Century Gothic"/>
                <a:cs typeface="Century Gothic"/>
                <a:sym typeface="Century Gothic"/>
              </a:rPr>
              <a:t>Losses vs Epochs</a:t>
            </a:r>
            <a:endParaRPr/>
          </a:p>
        </p:txBody>
      </p:sp>
      <p:sp>
        <p:nvSpPr>
          <p:cNvPr id="441" name="Google Shape;441;p26"/>
          <p:cNvSpPr txBox="1"/>
          <p:nvPr/>
        </p:nvSpPr>
        <p:spPr>
          <a:xfrm rot="-5400000">
            <a:off x="5263540" y="4442860"/>
            <a:ext cx="2452385" cy="32631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n-US" sz="2000">
                <a:solidFill>
                  <a:schemeClr val="dk1"/>
                </a:solidFill>
                <a:latin typeface="Century Gothic"/>
                <a:ea typeface="Century Gothic"/>
                <a:cs typeface="Century Gothic"/>
                <a:sym typeface="Century Gothic"/>
              </a:rPr>
              <a:t>Cross Entropy Loss</a:t>
            </a:r>
            <a:endParaRPr/>
          </a:p>
        </p:txBody>
      </p:sp>
      <p:sp>
        <p:nvSpPr>
          <p:cNvPr id="442" name="Google Shape;442;p26"/>
          <p:cNvSpPr txBox="1"/>
          <p:nvPr/>
        </p:nvSpPr>
        <p:spPr>
          <a:xfrm>
            <a:off x="8641929" y="6277508"/>
            <a:ext cx="2452385" cy="32631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n-US" sz="2000">
                <a:solidFill>
                  <a:schemeClr val="dk1"/>
                </a:solidFill>
                <a:latin typeface="Century Gothic"/>
                <a:ea typeface="Century Gothic"/>
                <a:cs typeface="Century Gothic"/>
                <a:sym typeface="Century Gothic"/>
              </a:rPr>
              <a:t>Epoch</a:t>
            </a:r>
            <a:endParaRPr/>
          </a:p>
        </p:txBody>
      </p:sp>
      <p:sp>
        <p:nvSpPr>
          <p:cNvPr id="443" name="Google Shape;443;p26"/>
          <p:cNvSpPr txBox="1"/>
          <p:nvPr/>
        </p:nvSpPr>
        <p:spPr>
          <a:xfrm>
            <a:off x="10028717" y="3004226"/>
            <a:ext cx="1934758" cy="82413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6A9AC1"/>
              </a:buClr>
              <a:buSzPts val="2000"/>
              <a:buFont typeface="Arial"/>
              <a:buNone/>
            </a:pPr>
            <a:r>
              <a:rPr b="1" lang="en-US" sz="2000">
                <a:solidFill>
                  <a:srgbClr val="6A9AC1"/>
                </a:solidFill>
                <a:latin typeface="Century Gothic"/>
                <a:ea typeface="Century Gothic"/>
                <a:cs typeface="Century Gothic"/>
                <a:sym typeface="Century Gothic"/>
              </a:rPr>
              <a:t>–– </a:t>
            </a:r>
            <a:r>
              <a:rPr lang="en-US" sz="2000">
                <a:solidFill>
                  <a:schemeClr val="dk1"/>
                </a:solidFill>
                <a:latin typeface="Century Gothic"/>
                <a:ea typeface="Century Gothic"/>
                <a:cs typeface="Century Gothic"/>
                <a:sym typeface="Century Gothic"/>
              </a:rPr>
              <a:t>Train losses </a:t>
            </a:r>
            <a:endParaRPr/>
          </a:p>
          <a:p>
            <a:pPr indent="0" lvl="0" marL="0" marR="0" rtl="0" algn="l">
              <a:lnSpc>
                <a:spcPct val="90000"/>
              </a:lnSpc>
              <a:spcBef>
                <a:spcPts val="1000"/>
              </a:spcBef>
              <a:spcAft>
                <a:spcPts val="0"/>
              </a:spcAft>
              <a:buClr>
                <a:srgbClr val="F09E5B"/>
              </a:buClr>
              <a:buSzPts val="2000"/>
              <a:buFont typeface="Arial"/>
              <a:buNone/>
            </a:pPr>
            <a:r>
              <a:rPr b="1" lang="en-US" sz="2000">
                <a:solidFill>
                  <a:srgbClr val="F09E5B"/>
                </a:solidFill>
                <a:latin typeface="Century Gothic"/>
                <a:ea typeface="Century Gothic"/>
                <a:cs typeface="Century Gothic"/>
                <a:sym typeface="Century Gothic"/>
              </a:rPr>
              <a:t>–– </a:t>
            </a:r>
            <a:r>
              <a:rPr lang="en-US" sz="2000">
                <a:solidFill>
                  <a:schemeClr val="dk1"/>
                </a:solidFill>
                <a:latin typeface="Century Gothic"/>
                <a:ea typeface="Century Gothic"/>
                <a:cs typeface="Century Gothic"/>
                <a:sym typeface="Century Gothic"/>
              </a:rPr>
              <a:t>Val losses</a:t>
            </a:r>
            <a:endParaRPr/>
          </a:p>
        </p:txBody>
      </p:sp>
      <p:sp>
        <p:nvSpPr>
          <p:cNvPr id="444" name="Google Shape;444;p26"/>
          <p:cNvSpPr txBox="1"/>
          <p:nvPr/>
        </p:nvSpPr>
        <p:spPr>
          <a:xfrm>
            <a:off x="3889050" y="3649244"/>
            <a:ext cx="2389698" cy="203346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Century Gothic"/>
                <a:ea typeface="Century Gothic"/>
                <a:cs typeface="Century Gothic"/>
                <a:sym typeface="Century Gothic"/>
              </a:rPr>
              <a:t>Attempt to avoid overfitting as much as possible</a:t>
            </a:r>
            <a:endParaRPr/>
          </a:p>
        </p:txBody>
      </p:sp>
      <p:sp>
        <p:nvSpPr>
          <p:cNvPr id="445" name="Google Shape;445;p26"/>
          <p:cNvSpPr/>
          <p:nvPr/>
        </p:nvSpPr>
        <p:spPr>
          <a:xfrm>
            <a:off x="3365939" y="3642219"/>
            <a:ext cx="24395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pic>
        <p:nvPicPr>
          <p:cNvPr descr="A close up of a piece of paper&#10;&#10;Description automatically generated" id="451" name="Google Shape;451;p27"/>
          <p:cNvPicPr preferRelativeResize="0"/>
          <p:nvPr/>
        </p:nvPicPr>
        <p:blipFill rotWithShape="1">
          <a:blip r:embed="rId3">
            <a:alphaModFix/>
          </a:blip>
          <a:srcRect b="0" l="0" r="13942" t="0"/>
          <a:stretch/>
        </p:blipFill>
        <p:spPr>
          <a:xfrm>
            <a:off x="1894487" y="1536604"/>
            <a:ext cx="10297513" cy="5569319"/>
          </a:xfrm>
          <a:prstGeom prst="rect">
            <a:avLst/>
          </a:prstGeom>
          <a:noFill/>
          <a:ln>
            <a:noFill/>
          </a:ln>
        </p:spPr>
      </p:pic>
      <p:sp>
        <p:nvSpPr>
          <p:cNvPr id="452" name="Google Shape;452;p27"/>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entury Gothic"/>
              <a:buNone/>
            </a:pPr>
            <a:r>
              <a:rPr lang="en-US" sz="3959"/>
              <a:t>Our qualitative error analysis highlights where the model fails to classify authors correctly. 	</a:t>
            </a:r>
            <a:endParaRPr/>
          </a:p>
        </p:txBody>
      </p:sp>
      <p:sp>
        <p:nvSpPr>
          <p:cNvPr id="453" name="Google Shape;453;p27"/>
          <p:cNvSpPr txBox="1"/>
          <p:nvPr>
            <p:ph idx="1" type="body"/>
          </p:nvPr>
        </p:nvSpPr>
        <p:spPr>
          <a:xfrm>
            <a:off x="393700" y="1825625"/>
            <a:ext cx="2429711"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Authors like to use the same sentence.. A lot!</a:t>
            </a:r>
            <a:endParaRPr/>
          </a:p>
        </p:txBody>
      </p:sp>
      <p:pic>
        <p:nvPicPr>
          <p:cNvPr descr="A person wearing a suit and tie smiling at the camera&#10;&#10;Description automatically generated" id="454" name="Google Shape;454;p27"/>
          <p:cNvPicPr preferRelativeResize="0"/>
          <p:nvPr/>
        </p:nvPicPr>
        <p:blipFill rotWithShape="1">
          <a:blip r:embed="rId4">
            <a:alphaModFix/>
          </a:blip>
          <a:srcRect b="0" l="0" r="0" t="0"/>
          <a:stretch/>
        </p:blipFill>
        <p:spPr>
          <a:xfrm>
            <a:off x="839968" y="4023468"/>
            <a:ext cx="2308726" cy="2308726"/>
          </a:xfrm>
          <a:prstGeom prst="rect">
            <a:avLst/>
          </a:prstGeom>
          <a:noFill/>
          <a:ln>
            <a:noFill/>
          </a:ln>
        </p:spPr>
      </p:pic>
      <p:sp>
        <p:nvSpPr>
          <p:cNvPr id="455" name="Google Shape;455;p27"/>
          <p:cNvSpPr txBox="1"/>
          <p:nvPr/>
        </p:nvSpPr>
        <p:spPr>
          <a:xfrm>
            <a:off x="-157198" y="6382292"/>
            <a:ext cx="4303059" cy="475708"/>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800"/>
              <a:buFont typeface="Century Gothic"/>
              <a:buNone/>
            </a:pPr>
            <a:r>
              <a:rPr i="1" lang="en-US" sz="1800">
                <a:solidFill>
                  <a:schemeClr val="dk1"/>
                </a:solidFill>
                <a:latin typeface="Century Gothic"/>
                <a:ea typeface="Century Gothic"/>
                <a:cs typeface="Century Gothic"/>
                <a:sym typeface="Century Gothic"/>
              </a:rPr>
              <a:t>Authored by Marcel Michelson</a:t>
            </a:r>
            <a:endParaRPr i="1" sz="1800">
              <a:solidFill>
                <a:schemeClr val="dk1"/>
              </a:solidFill>
              <a:latin typeface="Century Gothic"/>
              <a:ea typeface="Century Gothic"/>
              <a:cs typeface="Century Gothic"/>
              <a:sym typeface="Century Gothic"/>
            </a:endParaRPr>
          </a:p>
        </p:txBody>
      </p:sp>
      <p:sp>
        <p:nvSpPr>
          <p:cNvPr id="456" name="Google Shape;456;p27"/>
          <p:cNvSpPr txBox="1"/>
          <p:nvPr/>
        </p:nvSpPr>
        <p:spPr>
          <a:xfrm rot="-170355">
            <a:off x="4626586" y="4812428"/>
            <a:ext cx="7148819" cy="1568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lang="en-US" sz="1800">
                <a:solidFill>
                  <a:schemeClr val="dk1"/>
                </a:solidFill>
                <a:latin typeface="Century Gothic"/>
                <a:ea typeface="Century Gothic"/>
                <a:cs typeface="Century Gothic"/>
                <a:sym typeface="Century Gothic"/>
              </a:rPr>
              <a:t>	Shareholders of </a:t>
            </a:r>
            <a:r>
              <a:rPr b="1" lang="en-US" sz="1800">
                <a:solidFill>
                  <a:schemeClr val="dk1"/>
                </a:solidFill>
                <a:latin typeface="Century Gothic"/>
                <a:ea typeface="Century Gothic"/>
                <a:cs typeface="Century Gothic"/>
                <a:sym typeface="Century Gothic"/>
              </a:rPr>
              <a:t>electronics group Thomson SA </a:t>
            </a:r>
            <a:r>
              <a:rPr lang="en-US" sz="1800">
                <a:solidFill>
                  <a:schemeClr val="dk1"/>
                </a:solidFill>
                <a:latin typeface="Century Gothic"/>
                <a:ea typeface="Century Gothic"/>
                <a:cs typeface="Century Gothic"/>
                <a:sym typeface="Century Gothic"/>
              </a:rPr>
              <a:t>rubber-stamped an 11 billion franc ($2.12 billion) state capital injection of Friday as the government  reviewed how to relaunch the privatisation process.</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1100"/>
              <a:buFont typeface="Arial"/>
              <a:buNone/>
            </a:pPr>
            <a:r>
              <a:rPr lang="en-US" sz="1800">
                <a:solidFill>
                  <a:schemeClr val="dk1"/>
                </a:solidFill>
                <a:latin typeface="Century Gothic"/>
                <a:ea typeface="Century Gothic"/>
                <a:cs typeface="Century Gothic"/>
                <a:sym typeface="Century Gothic"/>
              </a:rPr>
              <a:t>"I believe we need a few days to think things over.</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entury Gothic"/>
              <a:ea typeface="Century Gothic"/>
              <a:cs typeface="Century Gothic"/>
              <a:sym typeface="Century Gothic"/>
            </a:endParaRPr>
          </a:p>
        </p:txBody>
      </p:sp>
      <p:sp>
        <p:nvSpPr>
          <p:cNvPr id="457" name="Google Shape;457;p27"/>
          <p:cNvSpPr txBox="1"/>
          <p:nvPr/>
        </p:nvSpPr>
        <p:spPr>
          <a:xfrm rot="-170355">
            <a:off x="4626586" y="3486728"/>
            <a:ext cx="7148819" cy="1325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entury Gothic"/>
              <a:buNone/>
            </a:pPr>
            <a:r>
              <a:rPr b="1" lang="en-US" sz="1800">
                <a:solidFill>
                  <a:schemeClr val="dk1"/>
                </a:solidFill>
                <a:latin typeface="Century Gothic"/>
                <a:ea typeface="Century Gothic"/>
                <a:cs typeface="Century Gothic"/>
                <a:sym typeface="Century Gothic"/>
              </a:rPr>
              <a:t>	The French government Wednesday called off its controversial sale of state electronics group Thomson SA</a:t>
            </a:r>
            <a:r>
              <a:rPr lang="en-US" sz="1800">
                <a:solidFill>
                  <a:schemeClr val="dk1"/>
                </a:solidFill>
                <a:latin typeface="Century Gothic"/>
                <a:ea typeface="Century Gothic"/>
                <a:cs typeface="Century Gothic"/>
                <a:sym typeface="Century Gothic"/>
              </a:rPr>
              <a:t> to Lagardere Groupe but President Jacques Chirac vowed to complete the privatisation.</a:t>
            </a:r>
            <a:endParaRPr sz="1800">
              <a:solidFill>
                <a:schemeClr val="dk1"/>
              </a:solidFill>
              <a:latin typeface="Century Gothic"/>
              <a:ea typeface="Century Gothic"/>
              <a:cs typeface="Century Gothic"/>
              <a:sym typeface="Century Gothic"/>
            </a:endParaRPr>
          </a:p>
        </p:txBody>
      </p:sp>
      <p:sp>
        <p:nvSpPr>
          <p:cNvPr id="458" name="Google Shape;458;p27"/>
          <p:cNvSpPr/>
          <p:nvPr/>
        </p:nvSpPr>
        <p:spPr>
          <a:xfrm>
            <a:off x="4950495" y="3503247"/>
            <a:ext cx="2936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459" name="Google Shape;459;p27"/>
          <p:cNvSpPr/>
          <p:nvPr/>
        </p:nvSpPr>
        <p:spPr>
          <a:xfrm>
            <a:off x="4934884" y="4778501"/>
            <a:ext cx="2936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pic>
        <p:nvPicPr>
          <p:cNvPr descr="A close up of a piece of paper&#10;&#10;Description automatically generated" id="465" name="Google Shape;465;p28"/>
          <p:cNvPicPr preferRelativeResize="0"/>
          <p:nvPr/>
        </p:nvPicPr>
        <p:blipFill rotWithShape="1">
          <a:blip r:embed="rId3">
            <a:alphaModFix/>
          </a:blip>
          <a:srcRect b="0" l="0" r="13942" t="0"/>
          <a:stretch/>
        </p:blipFill>
        <p:spPr>
          <a:xfrm>
            <a:off x="1894487" y="1536604"/>
            <a:ext cx="10297513" cy="5569319"/>
          </a:xfrm>
          <a:prstGeom prst="rect">
            <a:avLst/>
          </a:prstGeom>
          <a:noFill/>
          <a:ln>
            <a:noFill/>
          </a:ln>
        </p:spPr>
      </p:pic>
      <p:sp>
        <p:nvSpPr>
          <p:cNvPr id="466" name="Google Shape;466;p28"/>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entury Gothic"/>
              <a:buNone/>
            </a:pPr>
            <a:r>
              <a:rPr lang="en-US" sz="3959"/>
              <a:t>Our qualitative error analysis highlights where the model fails to classify authors correctly. 	</a:t>
            </a:r>
            <a:endParaRPr/>
          </a:p>
        </p:txBody>
      </p:sp>
      <p:sp>
        <p:nvSpPr>
          <p:cNvPr id="467" name="Google Shape;467;p28"/>
          <p:cNvSpPr txBox="1"/>
          <p:nvPr>
            <p:ph idx="1" type="body"/>
          </p:nvPr>
        </p:nvSpPr>
        <p:spPr>
          <a:xfrm>
            <a:off x="393700" y="1825625"/>
            <a:ext cx="2429711"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Authors like to use the same sentence.. A lot!</a:t>
            </a:r>
            <a:endParaRPr/>
          </a:p>
        </p:txBody>
      </p:sp>
      <p:pic>
        <p:nvPicPr>
          <p:cNvPr descr="A person wearing a suit and tie smiling at the camera&#10;&#10;Description automatically generated" id="468" name="Google Shape;468;p28"/>
          <p:cNvPicPr preferRelativeResize="0"/>
          <p:nvPr/>
        </p:nvPicPr>
        <p:blipFill rotWithShape="1">
          <a:blip r:embed="rId4">
            <a:alphaModFix/>
          </a:blip>
          <a:srcRect b="0" l="0" r="0" t="0"/>
          <a:stretch/>
        </p:blipFill>
        <p:spPr>
          <a:xfrm>
            <a:off x="839968" y="4023468"/>
            <a:ext cx="2308726" cy="2308726"/>
          </a:xfrm>
          <a:prstGeom prst="rect">
            <a:avLst/>
          </a:prstGeom>
          <a:noFill/>
          <a:ln>
            <a:noFill/>
          </a:ln>
        </p:spPr>
      </p:pic>
      <p:sp>
        <p:nvSpPr>
          <p:cNvPr id="469" name="Google Shape;469;p28"/>
          <p:cNvSpPr txBox="1"/>
          <p:nvPr/>
        </p:nvSpPr>
        <p:spPr>
          <a:xfrm>
            <a:off x="-157198" y="6382292"/>
            <a:ext cx="4303059" cy="475708"/>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800"/>
              <a:buFont typeface="Century Gothic"/>
              <a:buNone/>
            </a:pPr>
            <a:r>
              <a:rPr i="1" lang="en-US" sz="1800">
                <a:solidFill>
                  <a:schemeClr val="dk1"/>
                </a:solidFill>
                <a:latin typeface="Century Gothic"/>
                <a:ea typeface="Century Gothic"/>
                <a:cs typeface="Century Gothic"/>
                <a:sym typeface="Century Gothic"/>
              </a:rPr>
              <a:t>Authored by Marcel Michelson</a:t>
            </a:r>
            <a:endParaRPr i="1" sz="1800">
              <a:solidFill>
                <a:schemeClr val="dk1"/>
              </a:solidFill>
              <a:latin typeface="Century Gothic"/>
              <a:ea typeface="Century Gothic"/>
              <a:cs typeface="Century Gothic"/>
              <a:sym typeface="Century Gothic"/>
            </a:endParaRPr>
          </a:p>
        </p:txBody>
      </p:sp>
      <p:sp>
        <p:nvSpPr>
          <p:cNvPr id="470" name="Google Shape;470;p28"/>
          <p:cNvSpPr txBox="1"/>
          <p:nvPr/>
        </p:nvSpPr>
        <p:spPr>
          <a:xfrm rot="-180000">
            <a:off x="4739980" y="3437613"/>
            <a:ext cx="6747175" cy="1767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1100"/>
              <a:buFont typeface="Arial"/>
              <a:buNone/>
            </a:pPr>
            <a:r>
              <a:rPr lang="en-US" sz="1800">
                <a:solidFill>
                  <a:schemeClr val="dk1"/>
                </a:solidFill>
                <a:latin typeface="Century Gothic"/>
                <a:ea typeface="Century Gothic"/>
                <a:cs typeface="Century Gothic"/>
                <a:sym typeface="Century Gothic"/>
              </a:rPr>
              <a:t>	The </a:t>
            </a:r>
            <a:r>
              <a:rPr b="1" lang="en-US" sz="1800">
                <a:solidFill>
                  <a:schemeClr val="dk1"/>
                </a:solidFill>
                <a:latin typeface="Century Gothic"/>
                <a:ea typeface="Century Gothic"/>
                <a:cs typeface="Century Gothic"/>
                <a:sym typeface="Century Gothic"/>
              </a:rPr>
              <a:t>French government on Wednesday called off a controversial sale </a:t>
            </a:r>
            <a:r>
              <a:rPr lang="en-US" sz="1800">
                <a:solidFill>
                  <a:schemeClr val="dk1"/>
                </a:solidFill>
                <a:latin typeface="Century Gothic"/>
                <a:ea typeface="Century Gothic"/>
                <a:cs typeface="Century Gothic"/>
                <a:sym typeface="Century Gothic"/>
              </a:rPr>
              <a:t>of the </a:t>
            </a:r>
            <a:r>
              <a:rPr b="1" lang="en-US" sz="1800">
                <a:solidFill>
                  <a:schemeClr val="dk1"/>
                </a:solidFill>
                <a:latin typeface="Century Gothic"/>
                <a:ea typeface="Century Gothic"/>
                <a:cs typeface="Century Gothic"/>
                <a:sym typeface="Century Gothic"/>
              </a:rPr>
              <a:t>state electronics group Thomson SA </a:t>
            </a:r>
            <a:r>
              <a:rPr lang="en-US" sz="1800">
                <a:solidFill>
                  <a:schemeClr val="dk1"/>
                </a:solidFill>
                <a:latin typeface="Century Gothic"/>
                <a:ea typeface="Century Gothic"/>
                <a:cs typeface="Century Gothic"/>
                <a:sym typeface="Century Gothic"/>
              </a:rPr>
              <a:t>to Lagardere Groupe but President Jacques Chirac vowed to bring the sell-off to fruition.</a:t>
            </a:r>
            <a:endParaRPr/>
          </a:p>
        </p:txBody>
      </p:sp>
      <p:sp>
        <p:nvSpPr>
          <p:cNvPr id="471" name="Google Shape;471;p28"/>
          <p:cNvSpPr txBox="1"/>
          <p:nvPr/>
        </p:nvSpPr>
        <p:spPr>
          <a:xfrm rot="-180000">
            <a:off x="4839805" y="4778863"/>
            <a:ext cx="6928553" cy="1325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entury Gothic"/>
              <a:buNone/>
            </a:pPr>
            <a:r>
              <a:rPr b="1" lang="en-US" sz="1800">
                <a:solidFill>
                  <a:schemeClr val="dk1"/>
                </a:solidFill>
                <a:latin typeface="Century Gothic"/>
                <a:ea typeface="Century Gothic"/>
                <a:cs typeface="Century Gothic"/>
                <a:sym typeface="Century Gothic"/>
              </a:rPr>
              <a:t>	The French government on Wednesday called off the controversial sale of electronics group Thomson SA</a:t>
            </a:r>
            <a:r>
              <a:rPr lang="en-US" sz="1800">
                <a:solidFill>
                  <a:schemeClr val="dk1"/>
                </a:solidFill>
                <a:latin typeface="Century Gothic"/>
                <a:ea typeface="Century Gothic"/>
                <a:cs typeface="Century Gothic"/>
                <a:sym typeface="Century Gothic"/>
              </a:rPr>
              <a:t> in a major policy U-turn after weeks of staunchly defending its choice of buyer.</a:t>
            </a:r>
            <a:endParaRPr sz="1800">
              <a:solidFill>
                <a:schemeClr val="dk1"/>
              </a:solidFill>
              <a:latin typeface="Century Gothic"/>
              <a:ea typeface="Century Gothic"/>
              <a:cs typeface="Century Gothic"/>
              <a:sym typeface="Century Gothic"/>
            </a:endParaRPr>
          </a:p>
        </p:txBody>
      </p:sp>
      <p:sp>
        <p:nvSpPr>
          <p:cNvPr id="472" name="Google Shape;472;p28"/>
          <p:cNvSpPr/>
          <p:nvPr/>
        </p:nvSpPr>
        <p:spPr>
          <a:xfrm>
            <a:off x="4950495" y="3503247"/>
            <a:ext cx="2936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473" name="Google Shape;473;p28"/>
          <p:cNvSpPr/>
          <p:nvPr/>
        </p:nvSpPr>
        <p:spPr>
          <a:xfrm>
            <a:off x="4934884" y="4778501"/>
            <a:ext cx="2936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pic>
        <p:nvPicPr>
          <p:cNvPr descr="A close up of a piece of paper&#10;&#10;Description automatically generated" id="479" name="Google Shape;479;p29"/>
          <p:cNvPicPr preferRelativeResize="0"/>
          <p:nvPr/>
        </p:nvPicPr>
        <p:blipFill rotWithShape="1">
          <a:blip r:embed="rId3">
            <a:alphaModFix/>
          </a:blip>
          <a:srcRect b="0" l="0" r="13503" t="0"/>
          <a:stretch/>
        </p:blipFill>
        <p:spPr>
          <a:xfrm>
            <a:off x="1894487" y="1536604"/>
            <a:ext cx="10350081" cy="5569319"/>
          </a:xfrm>
          <a:prstGeom prst="rect">
            <a:avLst/>
          </a:prstGeom>
          <a:noFill/>
          <a:ln>
            <a:noFill/>
          </a:ln>
        </p:spPr>
      </p:pic>
      <p:sp>
        <p:nvSpPr>
          <p:cNvPr id="480" name="Google Shape;480;p29"/>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entury Gothic"/>
              <a:buNone/>
            </a:pPr>
            <a:r>
              <a:rPr lang="en-US" sz="3959"/>
              <a:t>Our qualitative error analysis highlights where the model fails to classify authors correctly. 	</a:t>
            </a:r>
            <a:endParaRPr/>
          </a:p>
        </p:txBody>
      </p:sp>
      <p:sp>
        <p:nvSpPr>
          <p:cNvPr id="481" name="Google Shape;481;p29"/>
          <p:cNvSpPr txBox="1"/>
          <p:nvPr>
            <p:ph idx="1" type="body"/>
          </p:nvPr>
        </p:nvSpPr>
        <p:spPr>
          <a:xfrm>
            <a:off x="393700" y="1825625"/>
            <a:ext cx="2429711"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Authors like to use the same sentence.. A lot!</a:t>
            </a:r>
            <a:endParaRPr/>
          </a:p>
        </p:txBody>
      </p:sp>
      <p:pic>
        <p:nvPicPr>
          <p:cNvPr descr="A person wearing a suit and tie smiling at the camera&#10;&#10;Description automatically generated" id="482" name="Google Shape;482;p29"/>
          <p:cNvPicPr preferRelativeResize="0"/>
          <p:nvPr/>
        </p:nvPicPr>
        <p:blipFill rotWithShape="1">
          <a:blip r:embed="rId4">
            <a:alphaModFix/>
          </a:blip>
          <a:srcRect b="0" l="0" r="0" t="0"/>
          <a:stretch/>
        </p:blipFill>
        <p:spPr>
          <a:xfrm>
            <a:off x="839968" y="4023468"/>
            <a:ext cx="2308726" cy="2308726"/>
          </a:xfrm>
          <a:prstGeom prst="rect">
            <a:avLst/>
          </a:prstGeom>
          <a:noFill/>
          <a:ln>
            <a:noFill/>
          </a:ln>
        </p:spPr>
      </p:pic>
      <p:sp>
        <p:nvSpPr>
          <p:cNvPr id="483" name="Google Shape;483;p29"/>
          <p:cNvSpPr txBox="1"/>
          <p:nvPr/>
        </p:nvSpPr>
        <p:spPr>
          <a:xfrm>
            <a:off x="-157198" y="6382292"/>
            <a:ext cx="4303059" cy="475708"/>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800"/>
              <a:buFont typeface="Century Gothic"/>
              <a:buNone/>
            </a:pPr>
            <a:r>
              <a:rPr i="1" lang="en-US" sz="1800">
                <a:solidFill>
                  <a:schemeClr val="dk1"/>
                </a:solidFill>
                <a:latin typeface="Century Gothic"/>
                <a:ea typeface="Century Gothic"/>
                <a:cs typeface="Century Gothic"/>
                <a:sym typeface="Century Gothic"/>
              </a:rPr>
              <a:t>Authored by Marcel Michelson</a:t>
            </a:r>
            <a:endParaRPr i="1" sz="1800">
              <a:solidFill>
                <a:schemeClr val="dk1"/>
              </a:solidFill>
              <a:latin typeface="Century Gothic"/>
              <a:ea typeface="Century Gothic"/>
              <a:cs typeface="Century Gothic"/>
              <a:sym typeface="Century Gothic"/>
            </a:endParaRPr>
          </a:p>
        </p:txBody>
      </p:sp>
      <p:sp>
        <p:nvSpPr>
          <p:cNvPr id="484" name="Google Shape;484;p29"/>
          <p:cNvSpPr txBox="1"/>
          <p:nvPr/>
        </p:nvSpPr>
        <p:spPr>
          <a:xfrm rot="-180000">
            <a:off x="4810126" y="3451322"/>
            <a:ext cx="6979287" cy="1325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entury Gothic"/>
              <a:buNone/>
            </a:pPr>
            <a:r>
              <a:rPr b="1" lang="en-US" sz="1800">
                <a:solidFill>
                  <a:schemeClr val="dk1"/>
                </a:solidFill>
                <a:latin typeface="Century Gothic"/>
                <a:ea typeface="Century Gothic"/>
                <a:cs typeface="Century Gothic"/>
                <a:sym typeface="Century Gothic"/>
              </a:rPr>
              <a:t>	The French government called off the controversial sale</a:t>
            </a:r>
            <a:r>
              <a:rPr lang="en-US" sz="1800">
                <a:solidFill>
                  <a:schemeClr val="dk1"/>
                </a:solidFill>
                <a:latin typeface="Century Gothic"/>
                <a:ea typeface="Century Gothic"/>
                <a:cs typeface="Century Gothic"/>
                <a:sym typeface="Century Gothic"/>
              </a:rPr>
              <a:t> </a:t>
            </a:r>
            <a:r>
              <a:rPr b="1" lang="en-US" sz="1800">
                <a:solidFill>
                  <a:schemeClr val="dk1"/>
                </a:solidFill>
                <a:latin typeface="Century Gothic"/>
                <a:ea typeface="Century Gothic"/>
                <a:cs typeface="Century Gothic"/>
                <a:sym typeface="Century Gothic"/>
              </a:rPr>
              <a:t>of electronics group</a:t>
            </a:r>
            <a:r>
              <a:rPr lang="en-US" sz="1800">
                <a:solidFill>
                  <a:schemeClr val="dk1"/>
                </a:solidFill>
                <a:latin typeface="Century Gothic"/>
                <a:ea typeface="Century Gothic"/>
                <a:cs typeface="Century Gothic"/>
                <a:sym typeface="Century Gothic"/>
              </a:rPr>
              <a:t> </a:t>
            </a:r>
            <a:r>
              <a:rPr b="1" lang="en-US" sz="1800">
                <a:solidFill>
                  <a:schemeClr val="dk1"/>
                </a:solidFill>
                <a:latin typeface="Century Gothic"/>
                <a:ea typeface="Century Gothic"/>
                <a:cs typeface="Century Gothic"/>
                <a:sym typeface="Century Gothic"/>
              </a:rPr>
              <a:t>Thomson SA</a:t>
            </a:r>
            <a:r>
              <a:rPr lang="en-US" sz="1800">
                <a:solidFill>
                  <a:schemeClr val="dk1"/>
                </a:solidFill>
                <a:latin typeface="Century Gothic"/>
                <a:ea typeface="Century Gothic"/>
                <a:cs typeface="Century Gothic"/>
                <a:sym typeface="Century Gothic"/>
              </a:rPr>
              <a:t> Wednesday in a major policy reversal after weeks of staunchly defending its </a:t>
            </a:r>
            <a:r>
              <a:rPr b="1" lang="en-US" sz="1800">
                <a:solidFill>
                  <a:schemeClr val="dk1"/>
                </a:solidFill>
                <a:latin typeface="Century Gothic"/>
                <a:ea typeface="Century Gothic"/>
                <a:cs typeface="Century Gothic"/>
                <a:sym typeface="Century Gothic"/>
              </a:rPr>
              <a:t>controversial</a:t>
            </a:r>
            <a:r>
              <a:rPr lang="en-US" sz="1800">
                <a:solidFill>
                  <a:schemeClr val="dk1"/>
                </a:solidFill>
                <a:latin typeface="Century Gothic"/>
                <a:ea typeface="Century Gothic"/>
                <a:cs typeface="Century Gothic"/>
                <a:sym typeface="Century Gothic"/>
              </a:rPr>
              <a:t> choice of a buyer.</a:t>
            </a:r>
            <a:endParaRPr sz="1800">
              <a:solidFill>
                <a:schemeClr val="dk1"/>
              </a:solidFill>
              <a:latin typeface="Century Gothic"/>
              <a:ea typeface="Century Gothic"/>
              <a:cs typeface="Century Gothic"/>
              <a:sym typeface="Century Gothic"/>
            </a:endParaRPr>
          </a:p>
        </p:txBody>
      </p:sp>
      <p:sp>
        <p:nvSpPr>
          <p:cNvPr id="485" name="Google Shape;485;p29"/>
          <p:cNvSpPr txBox="1"/>
          <p:nvPr/>
        </p:nvSpPr>
        <p:spPr>
          <a:xfrm rot="-180000">
            <a:off x="4803143" y="4781708"/>
            <a:ext cx="6999239" cy="1418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Century Gothic"/>
              <a:buNone/>
            </a:pPr>
            <a:r>
              <a:rPr lang="en-US" sz="1800">
                <a:solidFill>
                  <a:schemeClr val="dk1"/>
                </a:solidFill>
                <a:latin typeface="Century Gothic"/>
                <a:ea typeface="Century Gothic"/>
                <a:cs typeface="Century Gothic"/>
                <a:sym typeface="Century Gothic"/>
              </a:rPr>
              <a:t>	Within a few years, some two million severely handicapped people in Europe could communicate with each other over the global Internet using a special eye-movement control to run a personal computer.</a:t>
            </a:r>
            <a:endParaRPr sz="1800">
              <a:solidFill>
                <a:schemeClr val="dk1"/>
              </a:solidFill>
              <a:latin typeface="Century Gothic"/>
              <a:ea typeface="Century Gothic"/>
              <a:cs typeface="Century Gothic"/>
              <a:sym typeface="Century Gothic"/>
            </a:endParaRPr>
          </a:p>
        </p:txBody>
      </p:sp>
      <p:sp>
        <p:nvSpPr>
          <p:cNvPr id="486" name="Google Shape;486;p29"/>
          <p:cNvSpPr/>
          <p:nvPr/>
        </p:nvSpPr>
        <p:spPr>
          <a:xfrm>
            <a:off x="4950495" y="3503247"/>
            <a:ext cx="2936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487" name="Google Shape;487;p29"/>
          <p:cNvSpPr/>
          <p:nvPr/>
        </p:nvSpPr>
        <p:spPr>
          <a:xfrm>
            <a:off x="4950495" y="4822709"/>
            <a:ext cx="2936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F0000"/>
                </a:solidFill>
                <a:latin typeface="Century Gothic"/>
                <a:ea typeface="Century Gothic"/>
                <a:cs typeface="Century Gothic"/>
                <a:sym typeface="Century Gothic"/>
              </a:rPr>
              <a:t>𝗫</a:t>
            </a:r>
            <a:endParaRPr b="1" sz="3600">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3"/>
          <p:cNvPicPr preferRelativeResize="0"/>
          <p:nvPr/>
        </p:nvPicPr>
        <p:blipFill rotWithShape="1">
          <a:blip r:embed="rId3">
            <a:alphaModFix/>
          </a:blip>
          <a:srcRect b="0" l="0" r="0" t="0"/>
          <a:stretch/>
        </p:blipFill>
        <p:spPr>
          <a:xfrm>
            <a:off x="126218" y="2024573"/>
            <a:ext cx="2304288" cy="2304288"/>
          </a:xfrm>
          <a:prstGeom prst="ellipse">
            <a:avLst/>
          </a:prstGeom>
          <a:noFill/>
          <a:ln cap="flat" cmpd="sng" w="19050">
            <a:solidFill>
              <a:schemeClr val="dk1"/>
            </a:solidFill>
            <a:prstDash val="solid"/>
            <a:round/>
            <a:headEnd len="sm" w="sm" type="none"/>
            <a:tailEnd len="sm" w="sm" type="none"/>
          </a:ln>
        </p:spPr>
      </p:pic>
      <p:pic>
        <p:nvPicPr>
          <p:cNvPr id="104" name="Google Shape;104;p3"/>
          <p:cNvPicPr preferRelativeResize="0"/>
          <p:nvPr/>
        </p:nvPicPr>
        <p:blipFill rotWithShape="1">
          <a:blip r:embed="rId4">
            <a:alphaModFix/>
          </a:blip>
          <a:srcRect b="0" l="0" r="0" t="0"/>
          <a:stretch/>
        </p:blipFill>
        <p:spPr>
          <a:xfrm>
            <a:off x="2538560" y="2024573"/>
            <a:ext cx="2297241" cy="2304288"/>
          </a:xfrm>
          <a:prstGeom prst="ellipse">
            <a:avLst/>
          </a:prstGeom>
          <a:noFill/>
          <a:ln cap="flat" cmpd="sng" w="19050">
            <a:solidFill>
              <a:schemeClr val="dk1"/>
            </a:solidFill>
            <a:prstDash val="solid"/>
            <a:round/>
            <a:headEnd len="sm" w="sm" type="none"/>
            <a:tailEnd len="sm" w="sm" type="none"/>
          </a:ln>
        </p:spPr>
      </p:pic>
      <p:pic>
        <p:nvPicPr>
          <p:cNvPr id="105" name="Google Shape;105;p3"/>
          <p:cNvPicPr preferRelativeResize="0"/>
          <p:nvPr/>
        </p:nvPicPr>
        <p:blipFill rotWithShape="1">
          <a:blip r:embed="rId5">
            <a:alphaModFix/>
          </a:blip>
          <a:srcRect b="0" l="0" r="0" t="0"/>
          <a:stretch/>
        </p:blipFill>
        <p:spPr>
          <a:xfrm>
            <a:off x="4943856" y="2024573"/>
            <a:ext cx="2304288" cy="2304288"/>
          </a:xfrm>
          <a:prstGeom prst="ellipse">
            <a:avLst/>
          </a:prstGeom>
          <a:noFill/>
          <a:ln cap="flat" cmpd="sng" w="19050">
            <a:solidFill>
              <a:schemeClr val="dk1"/>
            </a:solidFill>
            <a:prstDash val="solid"/>
            <a:round/>
            <a:headEnd len="sm" w="sm" type="none"/>
            <a:tailEnd len="sm" w="sm" type="none"/>
          </a:ln>
        </p:spPr>
      </p:pic>
      <p:pic>
        <p:nvPicPr>
          <p:cNvPr id="106" name="Google Shape;106;p3"/>
          <p:cNvPicPr preferRelativeResize="0"/>
          <p:nvPr/>
        </p:nvPicPr>
        <p:blipFill rotWithShape="1">
          <a:blip r:embed="rId6">
            <a:alphaModFix/>
          </a:blip>
          <a:srcRect b="0" l="0" r="0" t="0"/>
          <a:stretch/>
        </p:blipFill>
        <p:spPr>
          <a:xfrm>
            <a:off x="7352675" y="2024573"/>
            <a:ext cx="2304288" cy="2304288"/>
          </a:xfrm>
          <a:prstGeom prst="ellipse">
            <a:avLst/>
          </a:prstGeom>
          <a:noFill/>
          <a:ln cap="flat" cmpd="sng" w="19050">
            <a:solidFill>
              <a:schemeClr val="dk1"/>
            </a:solidFill>
            <a:prstDash val="solid"/>
            <a:round/>
            <a:headEnd len="sm" w="sm" type="none"/>
            <a:tailEnd len="sm" w="sm" type="none"/>
          </a:ln>
        </p:spPr>
      </p:pic>
      <p:pic>
        <p:nvPicPr>
          <p:cNvPr id="107" name="Google Shape;107;p3"/>
          <p:cNvPicPr preferRelativeResize="0"/>
          <p:nvPr/>
        </p:nvPicPr>
        <p:blipFill rotWithShape="1">
          <a:blip r:embed="rId7">
            <a:alphaModFix/>
          </a:blip>
          <a:srcRect b="0" l="0" r="0" t="0"/>
          <a:stretch/>
        </p:blipFill>
        <p:spPr>
          <a:xfrm>
            <a:off x="9761494" y="2024573"/>
            <a:ext cx="2304288" cy="2304288"/>
          </a:xfrm>
          <a:prstGeom prst="ellipse">
            <a:avLst/>
          </a:prstGeom>
          <a:noFill/>
          <a:ln cap="flat" cmpd="sng" w="19050">
            <a:solidFill>
              <a:schemeClr val="dk1"/>
            </a:solidFill>
            <a:prstDash val="solid"/>
            <a:round/>
            <a:headEnd len="sm" w="sm" type="none"/>
            <a:tailEnd len="sm" w="sm" type="none"/>
          </a:ln>
        </p:spPr>
      </p:pic>
      <p:cxnSp>
        <p:nvCxnSpPr>
          <p:cNvPr id="108" name="Google Shape;108;p3"/>
          <p:cNvCxnSpPr>
            <a:stCxn id="103" idx="4"/>
          </p:cNvCxnSpPr>
          <p:nvPr/>
        </p:nvCxnSpPr>
        <p:spPr>
          <a:xfrm>
            <a:off x="1278362" y="4328861"/>
            <a:ext cx="0" cy="592500"/>
          </a:xfrm>
          <a:prstGeom prst="straightConnector1">
            <a:avLst/>
          </a:prstGeom>
          <a:noFill/>
          <a:ln cap="flat" cmpd="sng" w="19050">
            <a:solidFill>
              <a:schemeClr val="dk1"/>
            </a:solidFill>
            <a:prstDash val="solid"/>
            <a:miter lim="800000"/>
            <a:headEnd len="sm" w="sm" type="none"/>
            <a:tailEnd len="sm" w="sm" type="none"/>
          </a:ln>
        </p:spPr>
      </p:cxnSp>
      <p:sp>
        <p:nvSpPr>
          <p:cNvPr id="109" name="Google Shape;109;p3"/>
          <p:cNvSpPr txBox="1"/>
          <p:nvPr/>
        </p:nvSpPr>
        <p:spPr>
          <a:xfrm>
            <a:off x="-371524" y="4946081"/>
            <a:ext cx="317754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000" u="none" cap="none" strike="noStrike">
                <a:solidFill>
                  <a:schemeClr val="dk1"/>
                </a:solidFill>
                <a:latin typeface="Century Gothic"/>
                <a:ea typeface="Century Gothic"/>
                <a:cs typeface="Century Gothic"/>
                <a:sym typeface="Century Gothic"/>
              </a:rPr>
              <a:t>The Problem</a:t>
            </a:r>
            <a:endParaRPr/>
          </a:p>
        </p:txBody>
      </p:sp>
      <p:sp>
        <p:nvSpPr>
          <p:cNvPr id="110" name="Google Shape;110;p3"/>
          <p:cNvSpPr txBox="1"/>
          <p:nvPr/>
        </p:nvSpPr>
        <p:spPr>
          <a:xfrm>
            <a:off x="1942342" y="331821"/>
            <a:ext cx="3489678"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000" u="none" cap="none" strike="noStrike">
                <a:solidFill>
                  <a:schemeClr val="dk1"/>
                </a:solidFill>
                <a:latin typeface="Century Gothic"/>
                <a:ea typeface="Century Gothic"/>
                <a:cs typeface="Century Gothic"/>
                <a:sym typeface="Century Gothic"/>
              </a:rPr>
              <a:t>Past Approaches &amp; Data</a:t>
            </a:r>
            <a:endParaRPr/>
          </a:p>
        </p:txBody>
      </p:sp>
      <p:cxnSp>
        <p:nvCxnSpPr>
          <p:cNvPr id="111" name="Google Shape;111;p3"/>
          <p:cNvCxnSpPr/>
          <p:nvPr/>
        </p:nvCxnSpPr>
        <p:spPr>
          <a:xfrm>
            <a:off x="3677763" y="1432113"/>
            <a:ext cx="0" cy="592460"/>
          </a:xfrm>
          <a:prstGeom prst="straightConnector1">
            <a:avLst/>
          </a:prstGeom>
          <a:noFill/>
          <a:ln cap="flat" cmpd="sng" w="19050">
            <a:solidFill>
              <a:schemeClr val="dk1"/>
            </a:solidFill>
            <a:prstDash val="solid"/>
            <a:miter lim="800000"/>
            <a:headEnd len="sm" w="sm" type="none"/>
            <a:tailEnd len="sm" w="sm" type="none"/>
          </a:ln>
        </p:spPr>
      </p:cxnSp>
      <p:cxnSp>
        <p:nvCxnSpPr>
          <p:cNvPr id="112" name="Google Shape;112;p3"/>
          <p:cNvCxnSpPr/>
          <p:nvPr/>
        </p:nvCxnSpPr>
        <p:spPr>
          <a:xfrm>
            <a:off x="6075523" y="4352671"/>
            <a:ext cx="0" cy="592460"/>
          </a:xfrm>
          <a:prstGeom prst="straightConnector1">
            <a:avLst/>
          </a:prstGeom>
          <a:noFill/>
          <a:ln cap="flat" cmpd="sng" w="19050">
            <a:solidFill>
              <a:schemeClr val="dk1"/>
            </a:solidFill>
            <a:prstDash val="solid"/>
            <a:miter lim="800000"/>
            <a:headEnd len="sm" w="sm" type="none"/>
            <a:tailEnd len="sm" w="sm" type="none"/>
          </a:ln>
        </p:spPr>
      </p:cxnSp>
      <p:cxnSp>
        <p:nvCxnSpPr>
          <p:cNvPr id="113" name="Google Shape;113;p3"/>
          <p:cNvCxnSpPr/>
          <p:nvPr/>
        </p:nvCxnSpPr>
        <p:spPr>
          <a:xfrm>
            <a:off x="8504819" y="1432113"/>
            <a:ext cx="0" cy="592460"/>
          </a:xfrm>
          <a:prstGeom prst="straightConnector1">
            <a:avLst/>
          </a:prstGeom>
          <a:noFill/>
          <a:ln cap="flat" cmpd="sng" w="19050">
            <a:solidFill>
              <a:schemeClr val="dk1"/>
            </a:solidFill>
            <a:prstDash val="solid"/>
            <a:miter lim="800000"/>
            <a:headEnd len="sm" w="sm" type="none"/>
            <a:tailEnd len="sm" w="sm" type="none"/>
          </a:ln>
        </p:spPr>
      </p:cxnSp>
      <p:cxnSp>
        <p:nvCxnSpPr>
          <p:cNvPr id="114" name="Google Shape;114;p3"/>
          <p:cNvCxnSpPr/>
          <p:nvPr/>
        </p:nvCxnSpPr>
        <p:spPr>
          <a:xfrm>
            <a:off x="10933801" y="4328861"/>
            <a:ext cx="0" cy="592460"/>
          </a:xfrm>
          <a:prstGeom prst="straightConnector1">
            <a:avLst/>
          </a:prstGeom>
          <a:noFill/>
          <a:ln cap="flat" cmpd="sng" w="19050">
            <a:solidFill>
              <a:schemeClr val="dk1"/>
            </a:solidFill>
            <a:prstDash val="solid"/>
            <a:miter lim="800000"/>
            <a:headEnd len="sm" w="sm" type="none"/>
            <a:tailEnd len="sm" w="sm" type="none"/>
          </a:ln>
        </p:spPr>
      </p:cxnSp>
      <p:sp>
        <p:nvSpPr>
          <p:cNvPr id="115" name="Google Shape;115;p3"/>
          <p:cNvSpPr txBox="1"/>
          <p:nvPr/>
        </p:nvSpPr>
        <p:spPr>
          <a:xfrm>
            <a:off x="4519930" y="5019240"/>
            <a:ext cx="317754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000" u="none" cap="none" strike="noStrike">
                <a:solidFill>
                  <a:schemeClr val="dk1"/>
                </a:solidFill>
                <a:latin typeface="Century Gothic"/>
                <a:ea typeface="Century Gothic"/>
                <a:cs typeface="Century Gothic"/>
                <a:sym typeface="Century Gothic"/>
              </a:rPr>
              <a:t>530 Topics &amp; New Insights </a:t>
            </a:r>
            <a:endParaRPr/>
          </a:p>
        </p:txBody>
      </p:sp>
      <p:sp>
        <p:nvSpPr>
          <p:cNvPr id="116" name="Google Shape;116;p3"/>
          <p:cNvSpPr txBox="1"/>
          <p:nvPr/>
        </p:nvSpPr>
        <p:spPr>
          <a:xfrm>
            <a:off x="6677841" y="331821"/>
            <a:ext cx="3653956"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000" u="none" cap="none" strike="noStrike">
                <a:solidFill>
                  <a:schemeClr val="dk1"/>
                </a:solidFill>
                <a:latin typeface="Century Gothic"/>
                <a:ea typeface="Century Gothic"/>
                <a:cs typeface="Century Gothic"/>
                <a:sym typeface="Century Gothic"/>
              </a:rPr>
              <a:t>Experimental Design &amp; Results</a:t>
            </a:r>
            <a:endParaRPr/>
          </a:p>
        </p:txBody>
      </p:sp>
      <p:sp>
        <p:nvSpPr>
          <p:cNvPr id="117" name="Google Shape;117;p3"/>
          <p:cNvSpPr txBox="1"/>
          <p:nvPr/>
        </p:nvSpPr>
        <p:spPr>
          <a:xfrm>
            <a:off x="9324868" y="5019240"/>
            <a:ext cx="317754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000" u="none" cap="none" strike="noStrike">
                <a:solidFill>
                  <a:schemeClr val="dk1"/>
                </a:solidFill>
                <a:latin typeface="Century Gothic"/>
                <a:ea typeface="Century Gothic"/>
                <a:cs typeface="Century Gothic"/>
                <a:sym typeface="Century Gothic"/>
              </a:rPr>
              <a:t>Excited </a:t>
            </a:r>
            <a:endParaRPr/>
          </a:p>
          <a:p>
            <a:pPr indent="0" lvl="0" marL="0" marR="0" rtl="0" algn="ctr">
              <a:spcBef>
                <a:spcPts val="0"/>
              </a:spcBef>
              <a:spcAft>
                <a:spcPts val="0"/>
              </a:spcAft>
              <a:buNone/>
            </a:pPr>
            <a:r>
              <a:rPr b="0" i="0" lang="en-US" sz="3000" u="none" cap="none" strike="noStrike">
                <a:solidFill>
                  <a:schemeClr val="dk1"/>
                </a:solidFill>
                <a:latin typeface="Century Gothic"/>
                <a:ea typeface="Century Gothic"/>
                <a:cs typeface="Century Gothic"/>
                <a:sym typeface="Century Gothic"/>
              </a:rPr>
              <a:t>Team!</a:t>
            </a:r>
            <a:endParaRPr/>
          </a:p>
        </p:txBody>
      </p:sp>
      <p:sp>
        <p:nvSpPr>
          <p:cNvPr id="118" name="Google Shape;118;p3"/>
          <p:cNvSpPr/>
          <p:nvPr/>
        </p:nvSpPr>
        <p:spPr>
          <a:xfrm>
            <a:off x="0" y="6117299"/>
            <a:ext cx="12192000" cy="735115"/>
          </a:xfrm>
          <a:prstGeom prst="rect">
            <a:avLst/>
          </a:prstGeom>
          <a:solidFill>
            <a:srgbClr val="548135">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600" u="none" cap="none" strike="noStrike">
                <a:solidFill>
                  <a:srgbClr val="000000"/>
                </a:solidFill>
                <a:latin typeface="Century Gothic"/>
                <a:ea typeface="Century Gothic"/>
                <a:cs typeface="Century Gothic"/>
                <a:sym typeface="Century Gothic"/>
              </a:rPr>
              <a:t>Chloe Sheen – Joseph Liu – Mia Mansour – Tina Huang – Worthan Kwan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30"/>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entury Gothic"/>
              <a:buNone/>
            </a:pPr>
            <a:r>
              <a:rPr lang="en-US" sz="3959"/>
              <a:t>Our qualitative error analysis highlights where the model fails to classify authors correctly. 	</a:t>
            </a:r>
            <a:endParaRPr/>
          </a:p>
        </p:txBody>
      </p:sp>
      <p:sp>
        <p:nvSpPr>
          <p:cNvPr id="494" name="Google Shape;494;p30"/>
          <p:cNvSpPr txBox="1"/>
          <p:nvPr>
            <p:ph idx="1" type="body"/>
          </p:nvPr>
        </p:nvSpPr>
        <p:spPr>
          <a:xfrm>
            <a:off x="393700" y="1825625"/>
            <a:ext cx="2429711"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Topic bias still remains..</a:t>
            </a:r>
            <a:endParaRPr/>
          </a:p>
        </p:txBody>
      </p:sp>
      <p:pic>
        <p:nvPicPr>
          <p:cNvPr descr="A person wearing glasses and smiling at the camera&#10;&#10;Description automatically generated" id="495" name="Google Shape;495;p30"/>
          <p:cNvPicPr preferRelativeResize="0"/>
          <p:nvPr/>
        </p:nvPicPr>
        <p:blipFill rotWithShape="1">
          <a:blip r:embed="rId3">
            <a:alphaModFix/>
          </a:blip>
          <a:srcRect b="0" l="0" r="0" t="0"/>
          <a:stretch/>
        </p:blipFill>
        <p:spPr>
          <a:xfrm>
            <a:off x="393700" y="2935148"/>
            <a:ext cx="2429711" cy="3241815"/>
          </a:xfrm>
          <a:prstGeom prst="rect">
            <a:avLst/>
          </a:prstGeom>
          <a:noFill/>
          <a:ln>
            <a:noFill/>
          </a:ln>
        </p:spPr>
      </p:pic>
      <p:sp>
        <p:nvSpPr>
          <p:cNvPr id="496" name="Google Shape;496;p30"/>
          <p:cNvSpPr txBox="1"/>
          <p:nvPr/>
        </p:nvSpPr>
        <p:spPr>
          <a:xfrm>
            <a:off x="-542975" y="6347429"/>
            <a:ext cx="4303059" cy="475708"/>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800"/>
              <a:buFont typeface="Century Gothic"/>
              <a:buNone/>
            </a:pPr>
            <a:r>
              <a:rPr i="1" lang="en-US" sz="1800">
                <a:solidFill>
                  <a:schemeClr val="dk1"/>
                </a:solidFill>
                <a:latin typeface="Century Gothic"/>
                <a:ea typeface="Century Gothic"/>
                <a:cs typeface="Century Gothic"/>
                <a:sym typeface="Century Gothic"/>
              </a:rPr>
              <a:t>Authored by Wiliam Kazer</a:t>
            </a:r>
            <a:endParaRPr i="1" sz="1800">
              <a:solidFill>
                <a:schemeClr val="dk1"/>
              </a:solidFill>
              <a:latin typeface="Century Gothic"/>
              <a:ea typeface="Century Gothic"/>
              <a:cs typeface="Century Gothic"/>
              <a:sym typeface="Century Gothic"/>
            </a:endParaRPr>
          </a:p>
        </p:txBody>
      </p:sp>
      <p:sp>
        <p:nvSpPr>
          <p:cNvPr id="497" name="Google Shape;497;p30"/>
          <p:cNvSpPr txBox="1"/>
          <p:nvPr/>
        </p:nvSpPr>
        <p:spPr>
          <a:xfrm>
            <a:off x="3705726" y="1731275"/>
            <a:ext cx="8092573" cy="476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1800"/>
              <a:buFont typeface="Arial"/>
              <a:buNone/>
            </a:pPr>
            <a:r>
              <a:rPr lang="en-US" sz="1800">
                <a:solidFill>
                  <a:schemeClr val="dk1"/>
                </a:solidFill>
                <a:latin typeface="Century Gothic"/>
                <a:ea typeface="Century Gothic"/>
                <a:cs typeface="Century Gothic"/>
                <a:sym typeface="Century Gothic"/>
              </a:rPr>
              <a:t>	China gave new details on Wednesday of the failed launch of a satellite aboard its Long March 3B rocket in February, confirming that the cause lay with the new generation launcher.</a:t>
            </a:r>
            <a:endParaRPr/>
          </a:p>
          <a:p>
            <a:pPr indent="0" lvl="0" marL="0" marR="0" rtl="0" algn="l">
              <a:lnSpc>
                <a:spcPct val="90000"/>
              </a:lnSpc>
              <a:spcBef>
                <a:spcPts val="1000"/>
              </a:spcBef>
              <a:spcAft>
                <a:spcPts val="0"/>
              </a:spcAft>
              <a:buClr>
                <a:schemeClr val="dk1"/>
              </a:buClr>
              <a:buSzPts val="1000"/>
              <a:buFont typeface="Arial"/>
              <a:buNone/>
            </a:pPr>
            <a:r>
              <a:t/>
            </a:r>
            <a:endParaRPr sz="1000">
              <a:solidFill>
                <a:schemeClr val="dk1"/>
              </a:solidFill>
              <a:latin typeface="Century Gothic"/>
              <a:ea typeface="Century Gothic"/>
              <a:cs typeface="Century Gothic"/>
              <a:sym typeface="Century Gothic"/>
            </a:endParaRPr>
          </a:p>
          <a:p>
            <a:pPr indent="0" lvl="0" marL="0" marR="0" rtl="0" algn="l">
              <a:lnSpc>
                <a:spcPct val="90000"/>
              </a:lnSpc>
              <a:spcBef>
                <a:spcPts val="1000"/>
              </a:spcBef>
              <a:spcAft>
                <a:spcPts val="0"/>
              </a:spcAft>
              <a:buClr>
                <a:schemeClr val="dk1"/>
              </a:buClr>
              <a:buSzPts val="1100"/>
              <a:buFont typeface="Arial"/>
              <a:buNone/>
            </a:pPr>
            <a:r>
              <a:rPr lang="en-US" sz="1800">
                <a:solidFill>
                  <a:schemeClr val="dk1"/>
                </a:solidFill>
                <a:latin typeface="Century Gothic"/>
                <a:ea typeface="Century Gothic"/>
                <a:cs typeface="Century Gothic"/>
                <a:sym typeface="Century Gothic"/>
              </a:rPr>
              <a:t>	China has begun shipping corn from key growing areas in the north to other parts of the country, cutting northern stockpiles in a bid to keep weak prices there from falling further.</a:t>
            </a:r>
            <a:endParaRPr/>
          </a:p>
          <a:p>
            <a:pPr indent="0" lvl="0" marL="0" marR="0" rtl="0" algn="l">
              <a:lnSpc>
                <a:spcPct val="90000"/>
              </a:lnSpc>
              <a:spcBef>
                <a:spcPts val="1000"/>
              </a:spcBef>
              <a:spcAft>
                <a:spcPts val="0"/>
              </a:spcAft>
              <a:buClr>
                <a:schemeClr val="dk1"/>
              </a:buClr>
              <a:buSzPts val="1100"/>
              <a:buFont typeface="Arial"/>
              <a:buNone/>
            </a:pPr>
            <a:r>
              <a:rPr lang="en-US" sz="1800">
                <a:solidFill>
                  <a:schemeClr val="dk1"/>
                </a:solidFill>
                <a:latin typeface="Century Gothic"/>
                <a:ea typeface="Century Gothic"/>
                <a:cs typeface="Century Gothic"/>
                <a:sym typeface="Century Gothic"/>
              </a:rPr>
              <a:t>However, domestic corn prices, already under pressure, were likely to extend their slide, industry officials said on Tuesday.</a:t>
            </a:r>
            <a:endParaRPr/>
          </a:p>
          <a:p>
            <a:pPr indent="0" lvl="0" marL="0" marR="0" rtl="0" algn="l">
              <a:lnSpc>
                <a:spcPct val="90000"/>
              </a:lnSpc>
              <a:spcBef>
                <a:spcPts val="1000"/>
              </a:spcBef>
              <a:spcAft>
                <a:spcPts val="0"/>
              </a:spcAft>
              <a:buClr>
                <a:schemeClr val="dk1"/>
              </a:buClr>
              <a:buSzPts val="1000"/>
              <a:buFont typeface="Arial"/>
              <a:buNone/>
            </a:pPr>
            <a:r>
              <a:t/>
            </a:r>
            <a:endParaRPr sz="1000">
              <a:solidFill>
                <a:schemeClr val="dk1"/>
              </a:solidFill>
              <a:latin typeface="Century Gothic"/>
              <a:ea typeface="Century Gothic"/>
              <a:cs typeface="Century Gothic"/>
              <a:sym typeface="Century Gothic"/>
            </a:endParaRPr>
          </a:p>
          <a:p>
            <a:pPr indent="0" lvl="0" marL="0" marR="0" rtl="0" algn="l">
              <a:lnSpc>
                <a:spcPct val="90000"/>
              </a:lnSpc>
              <a:spcBef>
                <a:spcPts val="1000"/>
              </a:spcBef>
              <a:spcAft>
                <a:spcPts val="0"/>
              </a:spcAft>
              <a:buClr>
                <a:schemeClr val="dk1"/>
              </a:buClr>
              <a:buSzPts val="1800"/>
              <a:buFont typeface="Arial"/>
              <a:buNone/>
            </a:pPr>
            <a:r>
              <a:rPr lang="en-US" sz="1800">
                <a:solidFill>
                  <a:schemeClr val="dk1"/>
                </a:solidFill>
                <a:latin typeface="Century Gothic"/>
                <a:ea typeface="Century Gothic"/>
                <a:cs typeface="Century Gothic"/>
                <a:sym typeface="Century Gothic"/>
              </a:rPr>
              <a:t>	China vowed on Friday to get tough in its drive to keep banks out of the stock market and accused big financial institutions of fueling a speculative bubble on the nation's bourses.</a:t>
            </a:r>
            <a:endParaRPr/>
          </a:p>
          <a:p>
            <a:pPr indent="0" lvl="0" marL="0" marR="0" rtl="0" algn="l">
              <a:lnSpc>
                <a:spcPct val="90000"/>
              </a:lnSpc>
              <a:spcBef>
                <a:spcPts val="1000"/>
              </a:spcBef>
              <a:spcAft>
                <a:spcPts val="0"/>
              </a:spcAft>
              <a:buClr>
                <a:schemeClr val="dk1"/>
              </a:buClr>
              <a:buSzPts val="1000"/>
              <a:buFont typeface="Arial"/>
              <a:buNone/>
            </a:pPr>
            <a:r>
              <a:t/>
            </a:r>
            <a:endParaRPr sz="1000">
              <a:solidFill>
                <a:schemeClr val="dk1"/>
              </a:solidFill>
              <a:latin typeface="Century Gothic"/>
              <a:ea typeface="Century Gothic"/>
              <a:cs typeface="Century Gothic"/>
              <a:sym typeface="Century Gothic"/>
            </a:endParaRPr>
          </a:p>
          <a:p>
            <a:pPr indent="0" lvl="0" marL="0" marR="0" rtl="0" algn="l">
              <a:lnSpc>
                <a:spcPct val="90000"/>
              </a:lnSpc>
              <a:spcBef>
                <a:spcPts val="1000"/>
              </a:spcBef>
              <a:spcAft>
                <a:spcPts val="0"/>
              </a:spcAft>
              <a:buClr>
                <a:schemeClr val="dk1"/>
              </a:buClr>
              <a:buSzPts val="1800"/>
              <a:buFont typeface="Arial"/>
              <a:buNone/>
            </a:pPr>
            <a:r>
              <a:rPr lang="en-US" sz="1800">
                <a:solidFill>
                  <a:schemeClr val="dk1"/>
                </a:solidFill>
                <a:latin typeface="Century Gothic"/>
                <a:ea typeface="Century Gothic"/>
                <a:cs typeface="Century Gothic"/>
                <a:sym typeface="Century Gothic"/>
              </a:rPr>
              <a:t>	China on Tuesday rejected Hong Kong Governor Chris Patten's criticism of its proposal to abolish a series of laws in the territory after it reverts to Beijing's control, saying it was an internal affair.</a:t>
            </a:r>
            <a:endParaRPr/>
          </a:p>
        </p:txBody>
      </p:sp>
      <p:sp>
        <p:nvSpPr>
          <p:cNvPr id="498" name="Google Shape;498;p30"/>
          <p:cNvSpPr/>
          <p:nvPr/>
        </p:nvSpPr>
        <p:spPr>
          <a:xfrm>
            <a:off x="3901844" y="1606467"/>
            <a:ext cx="2936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499" name="Google Shape;499;p30"/>
          <p:cNvSpPr/>
          <p:nvPr/>
        </p:nvSpPr>
        <p:spPr>
          <a:xfrm>
            <a:off x="3901844" y="5633296"/>
            <a:ext cx="2936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F0000"/>
                </a:solidFill>
                <a:latin typeface="Century Gothic"/>
                <a:ea typeface="Century Gothic"/>
                <a:cs typeface="Century Gothic"/>
                <a:sym typeface="Century Gothic"/>
              </a:rPr>
              <a:t>𝗫</a:t>
            </a:r>
            <a:endParaRPr b="1" sz="3600">
              <a:solidFill>
                <a:srgbClr val="FF0000"/>
              </a:solidFill>
              <a:latin typeface="Calibri"/>
              <a:ea typeface="Calibri"/>
              <a:cs typeface="Calibri"/>
              <a:sym typeface="Calibri"/>
            </a:endParaRPr>
          </a:p>
        </p:txBody>
      </p:sp>
      <p:sp>
        <p:nvSpPr>
          <p:cNvPr id="500" name="Google Shape;500;p30"/>
          <p:cNvSpPr/>
          <p:nvPr/>
        </p:nvSpPr>
        <p:spPr>
          <a:xfrm>
            <a:off x="3901844" y="2734605"/>
            <a:ext cx="2936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
        <p:nvSpPr>
          <p:cNvPr id="501" name="Google Shape;501;p30"/>
          <p:cNvSpPr/>
          <p:nvPr/>
        </p:nvSpPr>
        <p:spPr>
          <a:xfrm>
            <a:off x="3901843" y="4475271"/>
            <a:ext cx="2936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31"/>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entury Gothic"/>
              <a:buNone/>
            </a:pPr>
            <a:r>
              <a:rPr lang="en-US" sz="3959"/>
              <a:t>Our qualitative error analysis highlights where the model fails to classify authors correctly. 	</a:t>
            </a:r>
            <a:endParaRPr/>
          </a:p>
        </p:txBody>
      </p:sp>
      <p:sp>
        <p:nvSpPr>
          <p:cNvPr id="508" name="Google Shape;508;p31"/>
          <p:cNvSpPr txBox="1"/>
          <p:nvPr>
            <p:ph idx="1" type="body"/>
          </p:nvPr>
        </p:nvSpPr>
        <p:spPr>
          <a:xfrm>
            <a:off x="393700" y="1825625"/>
            <a:ext cx="2429711"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Topic bias still remains..</a:t>
            </a:r>
            <a:endParaRPr/>
          </a:p>
        </p:txBody>
      </p:sp>
      <p:pic>
        <p:nvPicPr>
          <p:cNvPr descr="A person wearing glasses and smiling at the camera&#10;&#10;Description automatically generated" id="509" name="Google Shape;509;p31"/>
          <p:cNvPicPr preferRelativeResize="0"/>
          <p:nvPr/>
        </p:nvPicPr>
        <p:blipFill rotWithShape="1">
          <a:blip r:embed="rId3">
            <a:alphaModFix/>
          </a:blip>
          <a:srcRect b="0" l="0" r="0" t="0"/>
          <a:stretch/>
        </p:blipFill>
        <p:spPr>
          <a:xfrm>
            <a:off x="393700" y="2935148"/>
            <a:ext cx="2429711" cy="3241815"/>
          </a:xfrm>
          <a:prstGeom prst="rect">
            <a:avLst/>
          </a:prstGeom>
          <a:noFill/>
          <a:ln>
            <a:noFill/>
          </a:ln>
        </p:spPr>
      </p:pic>
      <p:sp>
        <p:nvSpPr>
          <p:cNvPr id="510" name="Google Shape;510;p31"/>
          <p:cNvSpPr txBox="1"/>
          <p:nvPr/>
        </p:nvSpPr>
        <p:spPr>
          <a:xfrm>
            <a:off x="3705726" y="1731275"/>
            <a:ext cx="8092573" cy="476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1000"/>
              <a:buFont typeface="Arial"/>
              <a:buNone/>
            </a:pPr>
            <a:r>
              <a:t/>
            </a:r>
            <a:endParaRPr sz="1000">
              <a:solidFill>
                <a:schemeClr val="dk1"/>
              </a:solidFill>
              <a:latin typeface="Century Gothic"/>
              <a:ea typeface="Century Gothic"/>
              <a:cs typeface="Century Gothic"/>
              <a:sym typeface="Century Gothic"/>
            </a:endParaRPr>
          </a:p>
          <a:p>
            <a:pPr indent="0" lvl="0" marL="0" marR="0" rtl="0" algn="l">
              <a:lnSpc>
                <a:spcPct val="90000"/>
              </a:lnSpc>
              <a:spcBef>
                <a:spcPts val="1000"/>
              </a:spcBef>
              <a:spcAft>
                <a:spcPts val="0"/>
              </a:spcAft>
              <a:buClr>
                <a:schemeClr val="dk1"/>
              </a:buClr>
              <a:buSzPts val="1800"/>
              <a:buFont typeface="Arial"/>
              <a:buNone/>
            </a:pPr>
            <a:r>
              <a:rPr lang="en-US" sz="1800">
                <a:solidFill>
                  <a:schemeClr val="dk1"/>
                </a:solidFill>
                <a:latin typeface="Century Gothic"/>
                <a:ea typeface="Century Gothic"/>
                <a:cs typeface="Century Gothic"/>
                <a:sym typeface="Century Gothic"/>
              </a:rPr>
              <a:t>	</a:t>
            </a:r>
            <a:r>
              <a:rPr b="1" lang="en-US" sz="1800">
                <a:solidFill>
                  <a:schemeClr val="dk1"/>
                </a:solidFill>
                <a:latin typeface="Century Gothic"/>
                <a:ea typeface="Century Gothic"/>
                <a:cs typeface="Century Gothic"/>
                <a:sym typeface="Century Gothic"/>
              </a:rPr>
              <a:t>China</a:t>
            </a:r>
            <a:r>
              <a:rPr lang="en-US" sz="1800">
                <a:solidFill>
                  <a:schemeClr val="dk1"/>
                </a:solidFill>
                <a:latin typeface="Century Gothic"/>
                <a:ea typeface="Century Gothic"/>
                <a:cs typeface="Century Gothic"/>
                <a:sym typeface="Century Gothic"/>
              </a:rPr>
              <a:t> on Tuesday rejected Hong Kong Governor Chris Patten's criticism of its proposal to abolish a series of laws in the territory after it reverts to </a:t>
            </a:r>
            <a:r>
              <a:rPr b="1" lang="en-US" sz="1800">
                <a:solidFill>
                  <a:schemeClr val="dk1"/>
                </a:solidFill>
                <a:latin typeface="Century Gothic"/>
                <a:ea typeface="Century Gothic"/>
                <a:cs typeface="Century Gothic"/>
                <a:sym typeface="Century Gothic"/>
              </a:rPr>
              <a:t>Beijing's</a:t>
            </a:r>
            <a:r>
              <a:rPr lang="en-US" sz="1800">
                <a:solidFill>
                  <a:schemeClr val="dk1"/>
                </a:solidFill>
                <a:latin typeface="Century Gothic"/>
                <a:ea typeface="Century Gothic"/>
                <a:cs typeface="Century Gothic"/>
                <a:sym typeface="Century Gothic"/>
              </a:rPr>
              <a:t> control, saying it was an internal affair.</a:t>
            </a:r>
            <a:endParaRPr/>
          </a:p>
        </p:txBody>
      </p:sp>
      <p:sp>
        <p:nvSpPr>
          <p:cNvPr id="511" name="Google Shape;511;p31"/>
          <p:cNvSpPr/>
          <p:nvPr/>
        </p:nvSpPr>
        <p:spPr>
          <a:xfrm>
            <a:off x="3984417" y="1896017"/>
            <a:ext cx="29368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F0000"/>
                </a:solidFill>
                <a:latin typeface="Century Gothic"/>
                <a:ea typeface="Century Gothic"/>
                <a:cs typeface="Century Gothic"/>
                <a:sym typeface="Century Gothic"/>
              </a:rPr>
              <a:t>𝗫</a:t>
            </a:r>
            <a:endParaRPr b="1" sz="3600">
              <a:solidFill>
                <a:srgbClr val="FF0000"/>
              </a:solidFill>
              <a:latin typeface="Calibri"/>
              <a:ea typeface="Calibri"/>
              <a:cs typeface="Calibri"/>
              <a:sym typeface="Calibri"/>
            </a:endParaRPr>
          </a:p>
        </p:txBody>
      </p:sp>
      <p:pic>
        <p:nvPicPr>
          <p:cNvPr descr="A person wearing a suit and tie smiling at the camera&#10;&#10;Description automatically generated" id="512" name="Google Shape;512;p31"/>
          <p:cNvPicPr preferRelativeResize="0"/>
          <p:nvPr/>
        </p:nvPicPr>
        <p:blipFill rotWithShape="1">
          <a:blip r:embed="rId4">
            <a:alphaModFix/>
          </a:blip>
          <a:srcRect b="0" l="0" r="0" t="0"/>
          <a:stretch/>
        </p:blipFill>
        <p:spPr>
          <a:xfrm>
            <a:off x="2901570" y="3005427"/>
            <a:ext cx="4752570" cy="3171536"/>
          </a:xfrm>
          <a:prstGeom prst="rect">
            <a:avLst/>
          </a:prstGeom>
          <a:noFill/>
          <a:ln>
            <a:noFill/>
          </a:ln>
        </p:spPr>
      </p:pic>
      <p:sp>
        <p:nvSpPr>
          <p:cNvPr id="513" name="Google Shape;513;p31"/>
          <p:cNvSpPr txBox="1"/>
          <p:nvPr/>
        </p:nvSpPr>
        <p:spPr>
          <a:xfrm>
            <a:off x="3327716" y="6382292"/>
            <a:ext cx="4303059" cy="475708"/>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rgbClr val="FF0000"/>
              </a:buClr>
              <a:buSzPts val="1800"/>
              <a:buFont typeface="Century Gothic"/>
              <a:buNone/>
            </a:pPr>
            <a:r>
              <a:rPr b="1" i="1" lang="en-US" sz="1800">
                <a:solidFill>
                  <a:srgbClr val="FF0000"/>
                </a:solidFill>
                <a:latin typeface="Century Gothic"/>
                <a:ea typeface="Century Gothic"/>
                <a:cs typeface="Century Gothic"/>
                <a:sym typeface="Century Gothic"/>
              </a:rPr>
              <a:t>Classified as Benjamin Kang Lim</a:t>
            </a:r>
            <a:endParaRPr b="1" i="1" sz="1800">
              <a:solidFill>
                <a:srgbClr val="FF0000"/>
              </a:solidFill>
              <a:latin typeface="Century Gothic"/>
              <a:ea typeface="Century Gothic"/>
              <a:cs typeface="Century Gothic"/>
              <a:sym typeface="Century Gothic"/>
            </a:endParaRPr>
          </a:p>
        </p:txBody>
      </p:sp>
      <p:sp>
        <p:nvSpPr>
          <p:cNvPr id="514" name="Google Shape;514;p31"/>
          <p:cNvSpPr txBox="1"/>
          <p:nvPr/>
        </p:nvSpPr>
        <p:spPr>
          <a:xfrm>
            <a:off x="-542975" y="6347429"/>
            <a:ext cx="4303059" cy="475708"/>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800"/>
              <a:buFont typeface="Century Gothic"/>
              <a:buNone/>
            </a:pPr>
            <a:r>
              <a:rPr i="1" lang="en-US" sz="1800">
                <a:solidFill>
                  <a:schemeClr val="dk1"/>
                </a:solidFill>
                <a:latin typeface="Century Gothic"/>
                <a:ea typeface="Century Gothic"/>
                <a:cs typeface="Century Gothic"/>
                <a:sym typeface="Century Gothic"/>
              </a:rPr>
              <a:t>Authored by Wiliam Kazer</a:t>
            </a:r>
            <a:endParaRPr i="1" sz="1800">
              <a:solidFill>
                <a:schemeClr val="dk1"/>
              </a:solidFill>
              <a:latin typeface="Century Gothic"/>
              <a:ea typeface="Century Gothic"/>
              <a:cs typeface="Century Gothic"/>
              <a:sym typeface="Century Gothic"/>
            </a:endParaRPr>
          </a:p>
        </p:txBody>
      </p:sp>
      <p:sp>
        <p:nvSpPr>
          <p:cNvPr id="515" name="Google Shape;515;p31"/>
          <p:cNvSpPr/>
          <p:nvPr/>
        </p:nvSpPr>
        <p:spPr>
          <a:xfrm>
            <a:off x="7630776" y="3124033"/>
            <a:ext cx="4167524" cy="3344779"/>
          </a:xfrm>
          <a:prstGeom prst="wedgeRectCallout">
            <a:avLst>
              <a:gd fmla="val -54166" name="adj1"/>
              <a:gd fmla="val 58183"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rgbClr val="000000"/>
                </a:solidFill>
                <a:highlight>
                  <a:srgbClr val="FFFFFF"/>
                </a:highlight>
                <a:latin typeface="Century Gothic"/>
                <a:ea typeface="Century Gothic"/>
                <a:cs typeface="Century Gothic"/>
                <a:sym typeface="Century Gothic"/>
              </a:rPr>
              <a:t>China's </a:t>
            </a:r>
            <a:r>
              <a:rPr lang="en-US" sz="1500">
                <a:solidFill>
                  <a:srgbClr val="000000"/>
                </a:solidFill>
                <a:highlight>
                  <a:srgbClr val="FFFFFF"/>
                </a:highlight>
                <a:latin typeface="Century Gothic"/>
                <a:ea typeface="Century Gothic"/>
                <a:cs typeface="Century Gothic"/>
                <a:sym typeface="Century Gothic"/>
              </a:rPr>
              <a:t>Communist Party boss Jiang Zemin, in a renewed overture to rival Taiwan, urged the island not to set up new obstacles to ties, major </a:t>
            </a:r>
            <a:r>
              <a:rPr b="1" lang="en-US" sz="1500">
                <a:solidFill>
                  <a:srgbClr val="000000"/>
                </a:solidFill>
                <a:highlight>
                  <a:srgbClr val="FFFFFF"/>
                </a:highlight>
                <a:latin typeface="Century Gothic"/>
                <a:ea typeface="Century Gothic"/>
                <a:cs typeface="Century Gothic"/>
                <a:sym typeface="Century Gothic"/>
              </a:rPr>
              <a:t>Chinese</a:t>
            </a:r>
            <a:r>
              <a:rPr lang="en-US" sz="1500">
                <a:solidFill>
                  <a:srgbClr val="000000"/>
                </a:solidFill>
                <a:highlight>
                  <a:srgbClr val="FFFFFF"/>
                </a:highlight>
                <a:latin typeface="Century Gothic"/>
                <a:ea typeface="Century Gothic"/>
                <a:cs typeface="Century Gothic"/>
                <a:sym typeface="Century Gothic"/>
              </a:rPr>
              <a:t> newspapers said on Friday. </a:t>
            </a:r>
            <a:endParaRPr/>
          </a:p>
          <a:p>
            <a:pPr indent="0" lvl="0" marL="0" marR="0" rtl="0" algn="l">
              <a:spcBef>
                <a:spcPts val="0"/>
              </a:spcBef>
              <a:spcAft>
                <a:spcPts val="0"/>
              </a:spcAft>
              <a:buNone/>
            </a:pPr>
            <a:r>
              <a:t/>
            </a:r>
            <a:endParaRPr sz="1500">
              <a:solidFill>
                <a:srgbClr val="000000"/>
              </a:solidFill>
              <a:latin typeface="Century Gothic"/>
              <a:ea typeface="Century Gothic"/>
              <a:cs typeface="Century Gothic"/>
              <a:sym typeface="Century Gothic"/>
            </a:endParaRPr>
          </a:p>
          <a:p>
            <a:pPr indent="0" lvl="0" marL="0" marR="0" rtl="0" algn="l">
              <a:spcBef>
                <a:spcPts val="0"/>
              </a:spcBef>
              <a:spcAft>
                <a:spcPts val="0"/>
              </a:spcAft>
              <a:buNone/>
            </a:pPr>
            <a:r>
              <a:rPr b="1" lang="en-US" sz="1500">
                <a:solidFill>
                  <a:srgbClr val="000000"/>
                </a:solidFill>
                <a:highlight>
                  <a:srgbClr val="FFFFFF"/>
                </a:highlight>
                <a:latin typeface="Century Gothic"/>
                <a:ea typeface="Century Gothic"/>
                <a:cs typeface="Century Gothic"/>
                <a:sym typeface="Century Gothic"/>
              </a:rPr>
              <a:t>Chinese</a:t>
            </a:r>
            <a:r>
              <a:rPr lang="en-US" sz="1500">
                <a:solidFill>
                  <a:srgbClr val="000000"/>
                </a:solidFill>
                <a:highlight>
                  <a:srgbClr val="FFFFFF"/>
                </a:highlight>
                <a:latin typeface="Century Gothic"/>
                <a:ea typeface="Century Gothic"/>
                <a:cs typeface="Century Gothic"/>
                <a:sym typeface="Century Gothic"/>
              </a:rPr>
              <a:t> dissident Liu Xiaobo has filed a lawsuit against </a:t>
            </a:r>
            <a:r>
              <a:rPr b="1" lang="en-US" sz="1500">
                <a:solidFill>
                  <a:srgbClr val="000000"/>
                </a:solidFill>
                <a:highlight>
                  <a:srgbClr val="FFFFFF"/>
                </a:highlight>
                <a:latin typeface="Century Gothic"/>
                <a:ea typeface="Century Gothic"/>
                <a:cs typeface="Century Gothic"/>
                <a:sym typeface="Century Gothic"/>
              </a:rPr>
              <a:t>Beijing</a:t>
            </a:r>
            <a:r>
              <a:rPr lang="en-US" sz="1500">
                <a:solidFill>
                  <a:srgbClr val="000000"/>
                </a:solidFill>
                <a:highlight>
                  <a:srgbClr val="FFFFFF"/>
                </a:highlight>
                <a:latin typeface="Century Gothic"/>
                <a:ea typeface="Century Gothic"/>
                <a:cs typeface="Century Gothic"/>
                <a:sym typeface="Century Gothic"/>
              </a:rPr>
              <a:t> authorities for sending him to a labor camp without trial, his wife said on Tuesday. Liu urged </a:t>
            </a:r>
            <a:r>
              <a:rPr b="1" lang="en-US" sz="1500">
                <a:solidFill>
                  <a:srgbClr val="000000"/>
                </a:solidFill>
                <a:highlight>
                  <a:srgbClr val="FFFFFF"/>
                </a:highlight>
                <a:latin typeface="Century Gothic"/>
                <a:ea typeface="Century Gothic"/>
                <a:cs typeface="Century Gothic"/>
                <a:sym typeface="Century Gothic"/>
              </a:rPr>
              <a:t>Beijing's</a:t>
            </a:r>
            <a:r>
              <a:rPr lang="en-US" sz="1500">
                <a:solidFill>
                  <a:srgbClr val="000000"/>
                </a:solidFill>
                <a:highlight>
                  <a:srgbClr val="FFFFFF"/>
                </a:highlight>
                <a:latin typeface="Century Gothic"/>
                <a:ea typeface="Century Gothic"/>
                <a:cs typeface="Century Gothic"/>
                <a:sym typeface="Century Gothic"/>
              </a:rPr>
              <a:t> Xuanwu District Court to overturn a decision by the </a:t>
            </a:r>
            <a:r>
              <a:rPr b="1" lang="en-US" sz="1500">
                <a:solidFill>
                  <a:srgbClr val="000000"/>
                </a:solidFill>
                <a:highlight>
                  <a:srgbClr val="FFFFFF"/>
                </a:highlight>
                <a:latin typeface="Century Gothic"/>
                <a:ea typeface="Century Gothic"/>
                <a:cs typeface="Century Gothic"/>
                <a:sym typeface="Century Gothic"/>
              </a:rPr>
              <a:t>Beijing</a:t>
            </a:r>
            <a:r>
              <a:rPr lang="en-US" sz="1500">
                <a:solidFill>
                  <a:srgbClr val="000000"/>
                </a:solidFill>
                <a:highlight>
                  <a:srgbClr val="FFFFFF"/>
                </a:highlight>
                <a:latin typeface="Century Gothic"/>
                <a:ea typeface="Century Gothic"/>
                <a:cs typeface="Century Gothic"/>
                <a:sym typeface="Century Gothic"/>
              </a:rPr>
              <a:t> Re-education through Labor Committee to send him to a labor camp for three years.</a:t>
            </a:r>
            <a:endParaRPr sz="1500">
              <a:solidFill>
                <a:srgbClr val="000000"/>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pic>
        <p:nvPicPr>
          <p:cNvPr id="521" name="Google Shape;521;p32"/>
          <p:cNvPicPr preferRelativeResize="0"/>
          <p:nvPr/>
        </p:nvPicPr>
        <p:blipFill rotWithShape="1">
          <a:blip r:embed="rId3">
            <a:alphaModFix/>
          </a:blip>
          <a:srcRect b="0" l="0" r="0" t="0"/>
          <a:stretch/>
        </p:blipFill>
        <p:spPr>
          <a:xfrm>
            <a:off x="9756092" y="1895725"/>
            <a:ext cx="2286000" cy="2286000"/>
          </a:xfrm>
          <a:prstGeom prst="ellipse">
            <a:avLst/>
          </a:prstGeom>
          <a:noFill/>
          <a:ln cap="flat" cmpd="sng" w="19050">
            <a:solidFill>
              <a:schemeClr val="dk1"/>
            </a:solidFill>
            <a:prstDash val="solid"/>
            <a:round/>
            <a:headEnd len="sm" w="sm" type="none"/>
            <a:tailEnd len="sm" w="sm" type="none"/>
          </a:ln>
        </p:spPr>
      </p:pic>
      <p:sp>
        <p:nvSpPr>
          <p:cNvPr id="522" name="Google Shape;522;p32"/>
          <p:cNvSpPr txBox="1"/>
          <p:nvPr/>
        </p:nvSpPr>
        <p:spPr>
          <a:xfrm>
            <a:off x="9716465" y="4266028"/>
            <a:ext cx="2261803"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entury Gothic"/>
                <a:ea typeface="Century Gothic"/>
                <a:cs typeface="Century Gothic"/>
                <a:sym typeface="Century Gothic"/>
              </a:rPr>
              <a:t>Isolate</a:t>
            </a:r>
            <a:r>
              <a:rPr lang="en-US" sz="2400">
                <a:solidFill>
                  <a:schemeClr val="dk1"/>
                </a:solidFill>
                <a:latin typeface="Century Gothic"/>
                <a:ea typeface="Century Gothic"/>
                <a:cs typeface="Century Gothic"/>
                <a:sym typeface="Century Gothic"/>
              </a:rPr>
              <a:t> Stylometry from typical topics</a:t>
            </a:r>
            <a:endParaRPr/>
          </a:p>
        </p:txBody>
      </p:sp>
      <p:pic>
        <p:nvPicPr>
          <p:cNvPr id="523" name="Google Shape;523;p32"/>
          <p:cNvPicPr preferRelativeResize="0"/>
          <p:nvPr/>
        </p:nvPicPr>
        <p:blipFill rotWithShape="1">
          <a:blip r:embed="rId4">
            <a:alphaModFix/>
          </a:blip>
          <a:srcRect b="0" l="0" r="0" t="0"/>
          <a:stretch/>
        </p:blipFill>
        <p:spPr>
          <a:xfrm>
            <a:off x="7356499" y="4394022"/>
            <a:ext cx="2286000" cy="2286000"/>
          </a:xfrm>
          <a:prstGeom prst="ellipse">
            <a:avLst/>
          </a:prstGeom>
          <a:noFill/>
          <a:ln cap="flat" cmpd="sng" w="19050">
            <a:solidFill>
              <a:schemeClr val="dk1"/>
            </a:solidFill>
            <a:prstDash val="solid"/>
            <a:round/>
            <a:headEnd len="sm" w="sm" type="none"/>
            <a:tailEnd len="sm" w="sm" type="none"/>
          </a:ln>
        </p:spPr>
      </p:pic>
      <p:sp>
        <p:nvSpPr>
          <p:cNvPr id="524" name="Google Shape;524;p32"/>
          <p:cNvSpPr txBox="1"/>
          <p:nvPr/>
        </p:nvSpPr>
        <p:spPr>
          <a:xfrm>
            <a:off x="7494287" y="2257525"/>
            <a:ext cx="2261803"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entury Gothic"/>
                <a:ea typeface="Century Gothic"/>
                <a:cs typeface="Century Gothic"/>
                <a:sym typeface="Century Gothic"/>
              </a:rPr>
              <a:t>Identify</a:t>
            </a:r>
            <a:r>
              <a:rPr lang="en-US" sz="2400">
                <a:solidFill>
                  <a:schemeClr val="dk1"/>
                </a:solidFill>
                <a:latin typeface="Century Gothic"/>
                <a:ea typeface="Century Gothic"/>
                <a:cs typeface="Century Gothic"/>
                <a:sym typeface="Century Gothic"/>
              </a:rPr>
              <a:t> the patterns that contribute to an author’s style</a:t>
            </a:r>
            <a:endParaRPr/>
          </a:p>
        </p:txBody>
      </p:sp>
      <p:pic>
        <p:nvPicPr>
          <p:cNvPr id="525" name="Google Shape;525;p32"/>
          <p:cNvPicPr preferRelativeResize="0"/>
          <p:nvPr/>
        </p:nvPicPr>
        <p:blipFill rotWithShape="1">
          <a:blip r:embed="rId5">
            <a:alphaModFix/>
          </a:blip>
          <a:srcRect b="0" l="0" r="0" t="0"/>
          <a:stretch/>
        </p:blipFill>
        <p:spPr>
          <a:xfrm>
            <a:off x="4965699" y="1690688"/>
            <a:ext cx="2286000" cy="2286000"/>
          </a:xfrm>
          <a:prstGeom prst="ellipse">
            <a:avLst/>
          </a:prstGeom>
          <a:noFill/>
          <a:ln cap="flat" cmpd="sng" w="19050">
            <a:solidFill>
              <a:schemeClr val="dk1"/>
            </a:solidFill>
            <a:prstDash val="solid"/>
            <a:round/>
            <a:headEnd len="sm" w="sm" type="none"/>
            <a:tailEnd len="sm" w="sm" type="none"/>
          </a:ln>
        </p:spPr>
      </p:pic>
      <p:sp>
        <p:nvSpPr>
          <p:cNvPr id="526" name="Google Shape;526;p32"/>
          <p:cNvSpPr txBox="1"/>
          <p:nvPr/>
        </p:nvSpPr>
        <p:spPr>
          <a:xfrm>
            <a:off x="4926073" y="4060991"/>
            <a:ext cx="2261803"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entury Gothic"/>
                <a:ea typeface="Century Gothic"/>
                <a:cs typeface="Century Gothic"/>
                <a:sym typeface="Century Gothic"/>
              </a:rPr>
              <a:t>Learn</a:t>
            </a:r>
            <a:r>
              <a:rPr lang="en-US" sz="2400">
                <a:solidFill>
                  <a:schemeClr val="dk1"/>
                </a:solidFill>
                <a:latin typeface="Century Gothic"/>
                <a:ea typeface="Century Gothic"/>
                <a:cs typeface="Century Gothic"/>
                <a:sym typeface="Century Gothic"/>
              </a:rPr>
              <a:t> about many state-of-the-art general-purpose architectures</a:t>
            </a:r>
            <a:endParaRPr/>
          </a:p>
        </p:txBody>
      </p:sp>
      <p:sp>
        <p:nvSpPr>
          <p:cNvPr id="527" name="Google Shape;527;p32"/>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Our team is excited to work on this topic for many reasons.</a:t>
            </a:r>
            <a:endParaRPr/>
          </a:p>
        </p:txBody>
      </p:sp>
      <p:pic>
        <p:nvPicPr>
          <p:cNvPr id="528" name="Google Shape;528;p32"/>
          <p:cNvPicPr preferRelativeResize="0"/>
          <p:nvPr>
            <p:ph idx="1" type="body"/>
          </p:nvPr>
        </p:nvPicPr>
        <p:blipFill rotWithShape="1">
          <a:blip r:embed="rId6">
            <a:alphaModFix/>
          </a:blip>
          <a:srcRect b="0" l="0" r="0" t="0"/>
          <a:stretch/>
        </p:blipFill>
        <p:spPr>
          <a:xfrm>
            <a:off x="2471450" y="4386762"/>
            <a:ext cx="2286000" cy="2286000"/>
          </a:xfrm>
          <a:prstGeom prst="ellipse">
            <a:avLst/>
          </a:prstGeom>
          <a:noFill/>
          <a:ln cap="flat" cmpd="sng" w="19050">
            <a:solidFill>
              <a:schemeClr val="dk1"/>
            </a:solidFill>
            <a:prstDash val="solid"/>
            <a:round/>
            <a:headEnd len="sm" w="sm" type="none"/>
            <a:tailEnd len="sm" w="sm" type="none"/>
          </a:ln>
        </p:spPr>
      </p:pic>
      <p:pic>
        <p:nvPicPr>
          <p:cNvPr id="529" name="Google Shape;529;p32"/>
          <p:cNvPicPr preferRelativeResize="0"/>
          <p:nvPr/>
        </p:nvPicPr>
        <p:blipFill rotWithShape="1">
          <a:blip r:embed="rId7">
            <a:alphaModFix/>
          </a:blip>
          <a:srcRect b="0" l="0" r="0" t="0"/>
          <a:stretch/>
        </p:blipFill>
        <p:spPr>
          <a:xfrm>
            <a:off x="175308" y="1848962"/>
            <a:ext cx="2286000" cy="2286000"/>
          </a:xfrm>
          <a:prstGeom prst="ellipse">
            <a:avLst/>
          </a:prstGeom>
          <a:noFill/>
          <a:ln cap="flat" cmpd="sng" w="19050">
            <a:solidFill>
              <a:schemeClr val="dk1"/>
            </a:solidFill>
            <a:prstDash val="solid"/>
            <a:round/>
            <a:headEnd len="sm" w="sm" type="none"/>
            <a:tailEnd len="sm" w="sm" type="none"/>
          </a:ln>
        </p:spPr>
      </p:pic>
      <p:sp>
        <p:nvSpPr>
          <p:cNvPr id="530" name="Google Shape;530;p32"/>
          <p:cNvSpPr txBox="1"/>
          <p:nvPr/>
        </p:nvSpPr>
        <p:spPr>
          <a:xfrm>
            <a:off x="2582602" y="2257525"/>
            <a:ext cx="2261803"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entury Gothic"/>
                <a:ea typeface="Century Gothic"/>
                <a:cs typeface="Century Gothic"/>
                <a:sym typeface="Century Gothic"/>
              </a:rPr>
              <a:t>Explore</a:t>
            </a:r>
            <a:r>
              <a:rPr lang="en-US" sz="2400">
                <a:solidFill>
                  <a:schemeClr val="dk1"/>
                </a:solidFill>
                <a:latin typeface="Century Gothic"/>
                <a:ea typeface="Century Gothic"/>
                <a:cs typeface="Century Gothic"/>
                <a:sym typeface="Century Gothic"/>
              </a:rPr>
              <a:t> new NLP techniques &amp; learn about BERT</a:t>
            </a:r>
            <a:endParaRPr/>
          </a:p>
        </p:txBody>
      </p:sp>
      <p:sp>
        <p:nvSpPr>
          <p:cNvPr id="531" name="Google Shape;531;p32"/>
          <p:cNvSpPr txBox="1"/>
          <p:nvPr/>
        </p:nvSpPr>
        <p:spPr>
          <a:xfrm>
            <a:off x="95766" y="4244212"/>
            <a:ext cx="2261803"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entury Gothic"/>
                <a:ea typeface="Century Gothic"/>
                <a:cs typeface="Century Gothic"/>
                <a:sym typeface="Century Gothic"/>
              </a:rPr>
              <a:t>Discover</a:t>
            </a:r>
            <a:r>
              <a:rPr lang="en-US" sz="2400">
                <a:solidFill>
                  <a:schemeClr val="dk1"/>
                </a:solidFill>
                <a:latin typeface="Century Gothic"/>
                <a:ea typeface="Century Gothic"/>
                <a:cs typeface="Century Gothic"/>
                <a:sym typeface="Century Gothic"/>
              </a:rPr>
              <a:t> many exciting real-world applications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pic>
        <p:nvPicPr>
          <p:cNvPr id="537" name="Google Shape;537;p33"/>
          <p:cNvPicPr preferRelativeResize="0"/>
          <p:nvPr/>
        </p:nvPicPr>
        <p:blipFill rotWithShape="1">
          <a:blip r:embed="rId3">
            <a:alphaModFix/>
          </a:blip>
          <a:srcRect b="37029" l="27002" r="32833" t="9353"/>
          <a:stretch/>
        </p:blipFill>
        <p:spPr>
          <a:xfrm>
            <a:off x="475728" y="2078257"/>
            <a:ext cx="1536192" cy="1536192"/>
          </a:xfrm>
          <a:prstGeom prst="ellipse">
            <a:avLst/>
          </a:prstGeom>
          <a:noFill/>
          <a:ln>
            <a:noFill/>
          </a:ln>
        </p:spPr>
      </p:pic>
      <p:sp>
        <p:nvSpPr>
          <p:cNvPr id="538" name="Google Shape;538;p33"/>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Our team is excited to work on this topic for many reasons.</a:t>
            </a:r>
            <a:endParaRPr/>
          </a:p>
        </p:txBody>
      </p:sp>
      <p:pic>
        <p:nvPicPr>
          <p:cNvPr id="539" name="Google Shape;539;p33"/>
          <p:cNvPicPr preferRelativeResize="0"/>
          <p:nvPr/>
        </p:nvPicPr>
        <p:blipFill rotWithShape="1">
          <a:blip r:embed="rId4">
            <a:alphaModFix/>
          </a:blip>
          <a:srcRect b="0" l="0" r="0" t="0"/>
          <a:stretch/>
        </p:blipFill>
        <p:spPr>
          <a:xfrm>
            <a:off x="4198384" y="4956662"/>
            <a:ext cx="1536192" cy="1536192"/>
          </a:xfrm>
          <a:prstGeom prst="ellipse">
            <a:avLst/>
          </a:prstGeom>
          <a:noFill/>
          <a:ln>
            <a:noFill/>
          </a:ln>
        </p:spPr>
      </p:pic>
      <p:pic>
        <p:nvPicPr>
          <p:cNvPr id="540" name="Google Shape;540;p33"/>
          <p:cNvPicPr preferRelativeResize="0"/>
          <p:nvPr/>
        </p:nvPicPr>
        <p:blipFill rotWithShape="1">
          <a:blip r:embed="rId5">
            <a:alphaModFix/>
          </a:blip>
          <a:srcRect b="0" l="0" r="0" t="0"/>
          <a:stretch/>
        </p:blipFill>
        <p:spPr>
          <a:xfrm>
            <a:off x="319797" y="4956662"/>
            <a:ext cx="1536192" cy="1536192"/>
          </a:xfrm>
          <a:prstGeom prst="ellipse">
            <a:avLst/>
          </a:prstGeom>
          <a:noFill/>
          <a:ln>
            <a:noFill/>
          </a:ln>
        </p:spPr>
      </p:pic>
      <p:pic>
        <p:nvPicPr>
          <p:cNvPr id="541" name="Google Shape;541;p33"/>
          <p:cNvPicPr preferRelativeResize="0"/>
          <p:nvPr/>
        </p:nvPicPr>
        <p:blipFill rotWithShape="1">
          <a:blip r:embed="rId6">
            <a:alphaModFix/>
          </a:blip>
          <a:srcRect b="58875" l="37648" r="37213" t="3807"/>
          <a:stretch/>
        </p:blipFill>
        <p:spPr>
          <a:xfrm>
            <a:off x="6137905" y="2078257"/>
            <a:ext cx="1536192" cy="1536192"/>
          </a:xfrm>
          <a:prstGeom prst="ellipse">
            <a:avLst/>
          </a:prstGeom>
          <a:noFill/>
          <a:ln>
            <a:noFill/>
          </a:ln>
        </p:spPr>
      </p:pic>
      <p:sp>
        <p:nvSpPr>
          <p:cNvPr id="542" name="Google Shape;542;p33"/>
          <p:cNvSpPr/>
          <p:nvPr/>
        </p:nvSpPr>
        <p:spPr>
          <a:xfrm>
            <a:off x="2129756" y="2091813"/>
            <a:ext cx="3791599" cy="1219060"/>
          </a:xfrm>
          <a:prstGeom prst="wedgeRectCallout">
            <a:avLst>
              <a:gd fmla="val -53149" name="adj1"/>
              <a:gd fmla="val 72370" name="adj2"/>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Chloe</a:t>
            </a:r>
            <a:r>
              <a:rPr lang="en-US" sz="1800">
                <a:solidFill>
                  <a:schemeClr val="dk1"/>
                </a:solidFill>
                <a:latin typeface="Century Gothic"/>
                <a:ea typeface="Century Gothic"/>
                <a:cs typeface="Century Gothic"/>
                <a:sym typeface="Century Gothic"/>
              </a:rPr>
              <a:t>: Excited to be working on one of the more recent area of NLP research that combines CIS &amp; psycholinguistics!</a:t>
            </a:r>
            <a:endParaRPr/>
          </a:p>
        </p:txBody>
      </p:sp>
      <p:sp>
        <p:nvSpPr>
          <p:cNvPr id="543" name="Google Shape;543;p33"/>
          <p:cNvSpPr/>
          <p:nvPr/>
        </p:nvSpPr>
        <p:spPr>
          <a:xfrm>
            <a:off x="2013703" y="4025865"/>
            <a:ext cx="2026967" cy="2048356"/>
          </a:xfrm>
          <a:prstGeom prst="wedgeRectCallout">
            <a:avLst>
              <a:gd fmla="val -53149" name="adj1"/>
              <a:gd fmla="val 72370" name="adj2"/>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Tina</a:t>
            </a:r>
            <a:r>
              <a:rPr lang="en-US" sz="1800">
                <a:solidFill>
                  <a:schemeClr val="dk1"/>
                </a:solidFill>
                <a:latin typeface="Century Gothic"/>
                <a:ea typeface="Century Gothic"/>
                <a:cs typeface="Century Gothic"/>
                <a:sym typeface="Century Gothic"/>
              </a:rPr>
              <a:t>: Interested in the patterns unique to an author &amp; how they remain consistent across topics. </a:t>
            </a:r>
            <a:endParaRPr/>
          </a:p>
        </p:txBody>
      </p:sp>
      <p:sp>
        <p:nvSpPr>
          <p:cNvPr id="544" name="Google Shape;544;p33"/>
          <p:cNvSpPr/>
          <p:nvPr/>
        </p:nvSpPr>
        <p:spPr>
          <a:xfrm>
            <a:off x="7791950" y="2078029"/>
            <a:ext cx="3791599" cy="1219060"/>
          </a:xfrm>
          <a:prstGeom prst="wedgeRectCallout">
            <a:avLst>
              <a:gd fmla="val -53149" name="adj1"/>
              <a:gd fmla="val 72370" name="adj2"/>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Mia</a:t>
            </a:r>
            <a:r>
              <a:rPr lang="en-US" sz="1800">
                <a:solidFill>
                  <a:schemeClr val="dk1"/>
                </a:solidFill>
                <a:latin typeface="Century Gothic"/>
                <a:ea typeface="Century Gothic"/>
                <a:cs typeface="Century Gothic"/>
                <a:sym typeface="Century Gothic"/>
              </a:rPr>
              <a:t>: This topic has a wide range of current applications such as detecting plagiarized content  &amp; forensic identification.</a:t>
            </a:r>
            <a:endParaRPr/>
          </a:p>
        </p:txBody>
      </p:sp>
      <p:sp>
        <p:nvSpPr>
          <p:cNvPr id="545" name="Google Shape;545;p33"/>
          <p:cNvSpPr/>
          <p:nvPr/>
        </p:nvSpPr>
        <p:spPr>
          <a:xfrm>
            <a:off x="5892518" y="4025865"/>
            <a:ext cx="2026967" cy="2048356"/>
          </a:xfrm>
          <a:prstGeom prst="wedgeRectCallout">
            <a:avLst>
              <a:gd fmla="val -53149" name="adj1"/>
              <a:gd fmla="val 72370" name="adj2"/>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Joseph</a:t>
            </a:r>
            <a:r>
              <a:rPr lang="en-US" sz="1800">
                <a:solidFill>
                  <a:schemeClr val="dk1"/>
                </a:solidFill>
                <a:latin typeface="Century Gothic"/>
                <a:ea typeface="Century Gothic"/>
                <a:cs typeface="Century Gothic"/>
                <a:sym typeface="Century Gothic"/>
              </a:rPr>
              <a:t>: I’m very interested in BERT &amp; learning more about leading NLP techniques.</a:t>
            </a:r>
            <a:endParaRPr/>
          </a:p>
        </p:txBody>
      </p:sp>
      <p:pic>
        <p:nvPicPr>
          <p:cNvPr id="546" name="Google Shape;546;p33"/>
          <p:cNvPicPr preferRelativeResize="0"/>
          <p:nvPr/>
        </p:nvPicPr>
        <p:blipFill rotWithShape="1">
          <a:blip r:embed="rId7">
            <a:alphaModFix/>
          </a:blip>
          <a:srcRect b="0" l="0" r="0" t="0"/>
          <a:stretch/>
        </p:blipFill>
        <p:spPr>
          <a:xfrm>
            <a:off x="8077199" y="4956662"/>
            <a:ext cx="1536420" cy="1536420"/>
          </a:xfrm>
          <a:prstGeom prst="ellipse">
            <a:avLst/>
          </a:prstGeom>
          <a:noFill/>
          <a:ln>
            <a:noFill/>
          </a:ln>
        </p:spPr>
      </p:pic>
      <p:sp>
        <p:nvSpPr>
          <p:cNvPr id="547" name="Google Shape;547;p33"/>
          <p:cNvSpPr/>
          <p:nvPr/>
        </p:nvSpPr>
        <p:spPr>
          <a:xfrm>
            <a:off x="9771333" y="4025865"/>
            <a:ext cx="2026967" cy="2048356"/>
          </a:xfrm>
          <a:prstGeom prst="wedgeRectCallout">
            <a:avLst>
              <a:gd fmla="val -53149" name="adj1"/>
              <a:gd fmla="val 72370" name="adj2"/>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entury Gothic"/>
                <a:ea typeface="Century Gothic"/>
                <a:cs typeface="Century Gothic"/>
                <a:sym typeface="Century Gothic"/>
              </a:rPr>
              <a:t>Worthan</a:t>
            </a:r>
            <a:r>
              <a:rPr lang="en-US" sz="1800">
                <a:solidFill>
                  <a:schemeClr val="dk1"/>
                </a:solidFill>
                <a:latin typeface="Century Gothic"/>
                <a:ea typeface="Century Gothic"/>
                <a:cs typeface="Century Gothic"/>
                <a:sym typeface="Century Gothic"/>
              </a:rPr>
              <a:t>: Excited to work on a project with so many applications to current real-world problems.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pic>
        <p:nvPicPr>
          <p:cNvPr id="553" name="Google Shape;553;p34"/>
          <p:cNvPicPr preferRelativeResize="0"/>
          <p:nvPr/>
        </p:nvPicPr>
        <p:blipFill rotWithShape="1">
          <a:blip r:embed="rId3">
            <a:alphaModFix/>
          </a:blip>
          <a:srcRect b="0" l="0" r="0" t="0"/>
          <a:stretch/>
        </p:blipFill>
        <p:spPr>
          <a:xfrm>
            <a:off x="-142505" y="-191386"/>
            <a:ext cx="12341612" cy="8208336"/>
          </a:xfrm>
          <a:prstGeom prst="rect">
            <a:avLst/>
          </a:prstGeom>
          <a:noFill/>
          <a:ln>
            <a:noFill/>
          </a:ln>
        </p:spPr>
      </p:pic>
      <p:sp>
        <p:nvSpPr>
          <p:cNvPr id="554" name="Google Shape;554;p34"/>
          <p:cNvSpPr txBox="1"/>
          <p:nvPr>
            <p:ph type="ctrTitle"/>
          </p:nvPr>
        </p:nvSpPr>
        <p:spPr>
          <a:xfrm>
            <a:off x="2197396" y="2235200"/>
            <a:ext cx="7797209" cy="2387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entury Gothic"/>
              <a:buNone/>
            </a:pPr>
            <a:r>
              <a:rPr lang="en-US"/>
              <a:t>Authorship Identification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4"/>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t/>
            </a:r>
            <a:endParaRPr/>
          </a:p>
        </p:txBody>
      </p:sp>
      <p:pic>
        <p:nvPicPr>
          <p:cNvPr id="125" name="Google Shape;125;p4"/>
          <p:cNvPicPr preferRelativeResize="0"/>
          <p:nvPr/>
        </p:nvPicPr>
        <p:blipFill rotWithShape="1">
          <a:blip r:embed="rId3">
            <a:alphaModFix/>
          </a:blip>
          <a:srcRect b="0" l="0" r="0" t="0"/>
          <a:stretch/>
        </p:blipFill>
        <p:spPr>
          <a:xfrm>
            <a:off x="-142505" y="-191386"/>
            <a:ext cx="12341612" cy="8208336"/>
          </a:xfrm>
          <a:prstGeom prst="rect">
            <a:avLst/>
          </a:prstGeom>
          <a:noFill/>
          <a:ln>
            <a:noFill/>
          </a:ln>
        </p:spPr>
      </p:pic>
      <p:sp>
        <p:nvSpPr>
          <p:cNvPr id="126" name="Google Shape;126;p4"/>
          <p:cNvSpPr/>
          <p:nvPr/>
        </p:nvSpPr>
        <p:spPr>
          <a:xfrm>
            <a:off x="0" y="1252488"/>
            <a:ext cx="12192000" cy="4353024"/>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800" u="none" cap="none" strike="noStrike">
                <a:solidFill>
                  <a:schemeClr val="lt1"/>
                </a:solidFill>
                <a:latin typeface="Century Gothic"/>
                <a:ea typeface="Century Gothic"/>
                <a:cs typeface="Century Gothic"/>
                <a:sym typeface="Century Gothic"/>
              </a:rPr>
              <a:t>Authorship identification is an important Natural Language Processing (NLP) topic. It enables us to identify </a:t>
            </a:r>
            <a:r>
              <a:rPr b="1" i="0" lang="en-US" sz="3800" u="none" cap="none" strike="noStrike">
                <a:solidFill>
                  <a:schemeClr val="lt1"/>
                </a:solidFill>
                <a:latin typeface="Century Gothic"/>
                <a:ea typeface="Century Gothic"/>
                <a:cs typeface="Century Gothic"/>
                <a:sym typeface="Century Gothic"/>
              </a:rPr>
              <a:t>the most likely author </a:t>
            </a:r>
            <a:r>
              <a:rPr b="0" i="0" lang="en-US" sz="3800" u="none" cap="none" strike="noStrike">
                <a:solidFill>
                  <a:schemeClr val="lt1"/>
                </a:solidFill>
                <a:latin typeface="Century Gothic"/>
                <a:ea typeface="Century Gothic"/>
                <a:cs typeface="Century Gothic"/>
                <a:sym typeface="Century Gothic"/>
              </a:rPr>
              <a:t>of articles, news or messages. Authorship identification can be applied to tasks such as identifying </a:t>
            </a:r>
            <a:r>
              <a:rPr b="1" i="0" lang="en-US" sz="3800" u="none" cap="none" strike="noStrike">
                <a:solidFill>
                  <a:schemeClr val="lt1"/>
                </a:solidFill>
                <a:latin typeface="Century Gothic"/>
                <a:ea typeface="Century Gothic"/>
                <a:cs typeface="Century Gothic"/>
                <a:sym typeface="Century Gothic"/>
              </a:rPr>
              <a:t>anonymous</a:t>
            </a:r>
            <a:r>
              <a:rPr b="0" i="0" lang="en-US" sz="3800" u="none" cap="none" strike="noStrike">
                <a:solidFill>
                  <a:schemeClr val="lt1"/>
                </a:solidFill>
                <a:latin typeface="Century Gothic"/>
                <a:ea typeface="Century Gothic"/>
                <a:cs typeface="Century Gothic"/>
                <a:sym typeface="Century Gothic"/>
              </a:rPr>
              <a:t> author, detecting </a:t>
            </a:r>
            <a:r>
              <a:rPr b="1" i="0" lang="en-US" sz="3800" u="none" cap="none" strike="noStrike">
                <a:solidFill>
                  <a:schemeClr val="lt1"/>
                </a:solidFill>
                <a:latin typeface="Century Gothic"/>
                <a:ea typeface="Century Gothic"/>
                <a:cs typeface="Century Gothic"/>
                <a:sym typeface="Century Gothic"/>
              </a:rPr>
              <a:t>plagiarism</a:t>
            </a:r>
            <a:r>
              <a:rPr b="0" i="0" lang="en-US" sz="3800" u="none" cap="none" strike="noStrike">
                <a:solidFill>
                  <a:schemeClr val="lt1"/>
                </a:solidFill>
                <a:latin typeface="Century Gothic"/>
                <a:ea typeface="Century Gothic"/>
                <a:cs typeface="Century Gothic"/>
                <a:sym typeface="Century Gothic"/>
              </a:rPr>
              <a:t>, finding </a:t>
            </a:r>
            <a:r>
              <a:rPr b="1" i="0" lang="en-US" sz="3800" u="none" cap="none" strike="noStrike">
                <a:solidFill>
                  <a:schemeClr val="lt1"/>
                </a:solidFill>
                <a:latin typeface="Century Gothic"/>
                <a:ea typeface="Century Gothic"/>
                <a:cs typeface="Century Gothic"/>
                <a:sym typeface="Century Gothic"/>
              </a:rPr>
              <a:t>ghost</a:t>
            </a:r>
            <a:r>
              <a:rPr b="0" i="0" lang="en-US" sz="3800" u="none" cap="none" strike="noStrike">
                <a:solidFill>
                  <a:schemeClr val="lt1"/>
                </a:solidFill>
                <a:latin typeface="Century Gothic"/>
                <a:ea typeface="Century Gothic"/>
                <a:cs typeface="Century Gothic"/>
                <a:sym typeface="Century Gothic"/>
              </a:rPr>
              <a:t> writer.</a:t>
            </a:r>
            <a:r>
              <a:rPr b="0" baseline="30000" i="0" lang="en-US" sz="3800" u="none" cap="none" strike="noStrike">
                <a:solidFill>
                  <a:schemeClr val="lt1"/>
                </a:solidFill>
                <a:latin typeface="Century Gothic"/>
                <a:ea typeface="Century Gothic"/>
                <a:cs typeface="Century Gothic"/>
                <a:sym typeface="Century Gothic"/>
              </a:rPr>
              <a:t>[1]</a:t>
            </a:r>
            <a:endParaRPr b="0" i="0" sz="3800" u="none" cap="none" strike="noStrike">
              <a:solidFill>
                <a:schemeClr val="lt1"/>
              </a:solidFill>
              <a:latin typeface="Century Gothic"/>
              <a:ea typeface="Century Gothic"/>
              <a:cs typeface="Century Gothic"/>
              <a:sym typeface="Century Gothic"/>
            </a:endParaRPr>
          </a:p>
        </p:txBody>
      </p:sp>
      <p:sp>
        <p:nvSpPr>
          <p:cNvPr id="127" name="Google Shape;127;p4"/>
          <p:cNvSpPr txBox="1"/>
          <p:nvPr/>
        </p:nvSpPr>
        <p:spPr>
          <a:xfrm>
            <a:off x="9805043" y="5201477"/>
            <a:ext cx="282271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entury Gothic"/>
                <a:ea typeface="Century Gothic"/>
                <a:cs typeface="Century Gothic"/>
                <a:sym typeface="Century Gothic"/>
              </a:rPr>
              <a:t>[1] Qian, He, Zhang (2017)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5"/>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entury Gothic"/>
              <a:buNone/>
            </a:pPr>
            <a:r>
              <a:rPr lang="en-US" sz="3959"/>
              <a:t>Authors have unique writing styles to their works and are often consistent across topics.</a:t>
            </a:r>
            <a:endParaRPr/>
          </a:p>
        </p:txBody>
      </p:sp>
      <p:sp>
        <p:nvSpPr>
          <p:cNvPr id="134" name="Google Shape;134;p5"/>
          <p:cNvSpPr/>
          <p:nvPr/>
        </p:nvSpPr>
        <p:spPr>
          <a:xfrm>
            <a:off x="508739" y="1850065"/>
            <a:ext cx="11174523" cy="914400"/>
          </a:xfrm>
          <a:prstGeom prst="rect">
            <a:avLst/>
          </a:prstGeom>
          <a:solidFill>
            <a:srgbClr val="C00000">
              <a:alpha val="5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rgbClr val="000000"/>
                </a:solidFill>
                <a:latin typeface="Century Gothic"/>
                <a:ea typeface="Century Gothic"/>
                <a:cs typeface="Century Gothic"/>
                <a:sym typeface="Century Gothic"/>
              </a:rPr>
              <a:t>Authorship Identification aka Stylometry</a:t>
            </a:r>
            <a:endParaRPr/>
          </a:p>
        </p:txBody>
      </p:sp>
      <p:pic>
        <p:nvPicPr>
          <p:cNvPr id="135" name="Google Shape;135;p5"/>
          <p:cNvPicPr preferRelativeResize="0"/>
          <p:nvPr/>
        </p:nvPicPr>
        <p:blipFill rotWithShape="1">
          <a:blip r:embed="rId3">
            <a:alphaModFix/>
          </a:blip>
          <a:srcRect b="0" l="0" r="0" t="0"/>
          <a:stretch/>
        </p:blipFill>
        <p:spPr>
          <a:xfrm>
            <a:off x="794784" y="2923842"/>
            <a:ext cx="3574423" cy="3574423"/>
          </a:xfrm>
          <a:prstGeom prst="rect">
            <a:avLst/>
          </a:prstGeom>
          <a:noFill/>
          <a:ln>
            <a:noFill/>
          </a:ln>
        </p:spPr>
      </p:pic>
      <p:sp>
        <p:nvSpPr>
          <p:cNvPr id="136" name="Google Shape;136;p5"/>
          <p:cNvSpPr txBox="1"/>
          <p:nvPr/>
        </p:nvSpPr>
        <p:spPr>
          <a:xfrm>
            <a:off x="4698704" y="3510724"/>
            <a:ext cx="6698512"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000" u="none" cap="none" strike="noStrike">
                <a:solidFill>
                  <a:schemeClr val="dk1"/>
                </a:solidFill>
                <a:latin typeface="Century Gothic"/>
                <a:ea typeface="Century Gothic"/>
                <a:cs typeface="Century Gothic"/>
                <a:sym typeface="Century Gothic"/>
              </a:rPr>
              <a:t>In the late 1780’s, </a:t>
            </a:r>
            <a:r>
              <a:rPr b="1" i="0" lang="en-US" sz="3000" u="none" cap="none" strike="noStrike">
                <a:solidFill>
                  <a:schemeClr val="dk1"/>
                </a:solidFill>
                <a:latin typeface="Century Gothic"/>
                <a:ea typeface="Century Gothic"/>
                <a:cs typeface="Century Gothic"/>
                <a:sym typeface="Century Gothic"/>
              </a:rPr>
              <a:t>Jay, Madison, and Hamilton</a:t>
            </a:r>
            <a:r>
              <a:rPr b="0" i="0" lang="en-US" sz="3000" u="none" cap="none" strike="noStrike">
                <a:solidFill>
                  <a:schemeClr val="dk1"/>
                </a:solidFill>
                <a:latin typeface="Century Gothic"/>
                <a:ea typeface="Century Gothic"/>
                <a:cs typeface="Century Gothic"/>
                <a:sym typeface="Century Gothic"/>
              </a:rPr>
              <a:t> wrote a series of anonymous essays to convince New York voters to ratify the new US Constitution.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graphicFrame>
        <p:nvGraphicFramePr>
          <p:cNvPr id="142" name="Google Shape;142;p6"/>
          <p:cNvGraphicFramePr/>
          <p:nvPr/>
        </p:nvGraphicFramePr>
        <p:xfrm>
          <a:off x="393699" y="3027209"/>
          <a:ext cx="13136034" cy="2497251"/>
        </p:xfrm>
        <a:graphic>
          <a:graphicData uri="http://schemas.openxmlformats.org/drawingml/2006/chart">
            <c:chart r:id="rId3"/>
          </a:graphicData>
        </a:graphic>
      </p:graphicFrame>
      <p:sp>
        <p:nvSpPr>
          <p:cNvPr id="143" name="Google Shape;143;p6"/>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entury Gothic"/>
              <a:buNone/>
            </a:pPr>
            <a:r>
              <a:rPr lang="en-US" sz="3959"/>
              <a:t>Authors have unique writing styles to their works and are often consistent across topics.</a:t>
            </a:r>
            <a:endParaRPr/>
          </a:p>
        </p:txBody>
      </p:sp>
      <p:sp>
        <p:nvSpPr>
          <p:cNvPr id="144" name="Google Shape;144;p6"/>
          <p:cNvSpPr txBox="1"/>
          <p:nvPr/>
        </p:nvSpPr>
        <p:spPr>
          <a:xfrm>
            <a:off x="508738" y="1879471"/>
            <a:ext cx="11174522"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Century Gothic"/>
                <a:ea typeface="Century Gothic"/>
                <a:cs typeface="Century Gothic"/>
                <a:sym typeface="Century Gothic"/>
              </a:rPr>
              <a:t>Authorships of the Federalist Papers were attributed to:</a:t>
            </a:r>
            <a:endParaRPr/>
          </a:p>
        </p:txBody>
      </p:sp>
      <p:grpSp>
        <p:nvGrpSpPr>
          <p:cNvPr id="145" name="Google Shape;145;p6"/>
          <p:cNvGrpSpPr/>
          <p:nvPr/>
        </p:nvGrpSpPr>
        <p:grpSpPr>
          <a:xfrm>
            <a:off x="88571" y="4947546"/>
            <a:ext cx="8108067" cy="1782882"/>
            <a:chOff x="88571" y="3887370"/>
            <a:chExt cx="8108067" cy="1782882"/>
          </a:xfrm>
        </p:grpSpPr>
        <p:pic>
          <p:nvPicPr>
            <p:cNvPr id="146" name="Google Shape;146;p6"/>
            <p:cNvPicPr preferRelativeResize="0"/>
            <p:nvPr/>
          </p:nvPicPr>
          <p:blipFill rotWithShape="1">
            <a:blip r:embed="rId4">
              <a:alphaModFix/>
            </a:blip>
            <a:srcRect b="34329" l="34917" r="31229" t="8552"/>
            <a:stretch/>
          </p:blipFill>
          <p:spPr>
            <a:xfrm>
              <a:off x="3927614" y="3887370"/>
              <a:ext cx="1012380" cy="1225296"/>
            </a:xfrm>
            <a:prstGeom prst="rect">
              <a:avLst/>
            </a:prstGeom>
            <a:noFill/>
            <a:ln>
              <a:noFill/>
            </a:ln>
          </p:spPr>
        </p:pic>
        <p:pic>
          <p:nvPicPr>
            <p:cNvPr id="147" name="Google Shape;147;p6"/>
            <p:cNvPicPr preferRelativeResize="0"/>
            <p:nvPr/>
          </p:nvPicPr>
          <p:blipFill rotWithShape="1">
            <a:blip r:embed="rId4">
              <a:alphaModFix/>
            </a:blip>
            <a:srcRect b="31599" l="65370" r="777" t="11281"/>
            <a:stretch/>
          </p:blipFill>
          <p:spPr>
            <a:xfrm>
              <a:off x="6698484" y="3887370"/>
              <a:ext cx="1012380" cy="1225296"/>
            </a:xfrm>
            <a:prstGeom prst="rect">
              <a:avLst/>
            </a:prstGeom>
            <a:noFill/>
            <a:ln>
              <a:noFill/>
            </a:ln>
          </p:spPr>
        </p:pic>
        <p:pic>
          <p:nvPicPr>
            <p:cNvPr id="148" name="Google Shape;148;p6"/>
            <p:cNvPicPr preferRelativeResize="0"/>
            <p:nvPr/>
          </p:nvPicPr>
          <p:blipFill rotWithShape="1">
            <a:blip r:embed="rId4">
              <a:alphaModFix/>
            </a:blip>
            <a:srcRect b="28232" l="0" r="66148" t="14648"/>
            <a:stretch/>
          </p:blipFill>
          <p:spPr>
            <a:xfrm>
              <a:off x="393699" y="3887370"/>
              <a:ext cx="1015344" cy="1228884"/>
            </a:xfrm>
            <a:prstGeom prst="rect">
              <a:avLst/>
            </a:prstGeom>
            <a:noFill/>
            <a:ln>
              <a:noFill/>
            </a:ln>
          </p:spPr>
        </p:pic>
        <p:sp>
          <p:nvSpPr>
            <p:cNvPr id="149" name="Google Shape;149;p6"/>
            <p:cNvSpPr txBox="1"/>
            <p:nvPr/>
          </p:nvSpPr>
          <p:spPr>
            <a:xfrm>
              <a:off x="88571" y="5116254"/>
              <a:ext cx="1625600"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Jay</a:t>
              </a:r>
              <a:endParaRPr/>
            </a:p>
          </p:txBody>
        </p:sp>
        <p:sp>
          <p:nvSpPr>
            <p:cNvPr id="150" name="Google Shape;150;p6"/>
            <p:cNvSpPr txBox="1"/>
            <p:nvPr/>
          </p:nvSpPr>
          <p:spPr>
            <a:xfrm>
              <a:off x="3441839" y="5116254"/>
              <a:ext cx="1983929"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Hamilton</a:t>
              </a:r>
              <a:endParaRPr/>
            </a:p>
          </p:txBody>
        </p:sp>
        <p:sp>
          <p:nvSpPr>
            <p:cNvPr id="151" name="Google Shape;151;p6"/>
            <p:cNvSpPr txBox="1"/>
            <p:nvPr/>
          </p:nvSpPr>
          <p:spPr>
            <a:xfrm>
              <a:off x="6212709" y="5116254"/>
              <a:ext cx="1983929"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Madison</a:t>
              </a:r>
              <a:endParaRPr/>
            </a:p>
          </p:txBody>
        </p:sp>
      </p:grpSp>
      <p:cxnSp>
        <p:nvCxnSpPr>
          <p:cNvPr id="152" name="Google Shape;152;p6"/>
          <p:cNvCxnSpPr>
            <a:endCxn id="153" idx="0"/>
          </p:cNvCxnSpPr>
          <p:nvPr/>
        </p:nvCxnSpPr>
        <p:spPr>
          <a:xfrm>
            <a:off x="9720636" y="4731033"/>
            <a:ext cx="0" cy="882000"/>
          </a:xfrm>
          <a:prstGeom prst="straightConnector1">
            <a:avLst/>
          </a:prstGeom>
          <a:noFill/>
          <a:ln cap="flat" cmpd="sng" w="38100">
            <a:solidFill>
              <a:schemeClr val="dk1"/>
            </a:solidFill>
            <a:prstDash val="solid"/>
            <a:miter lim="800000"/>
            <a:headEnd len="sm" w="sm" type="none"/>
            <a:tailEnd len="sm" w="sm" type="none"/>
          </a:ln>
        </p:spPr>
      </p:cxnSp>
      <p:grpSp>
        <p:nvGrpSpPr>
          <p:cNvPr id="154" name="Google Shape;154;p6"/>
          <p:cNvGrpSpPr/>
          <p:nvPr/>
        </p:nvGrpSpPr>
        <p:grpSpPr>
          <a:xfrm>
            <a:off x="8606818" y="5613033"/>
            <a:ext cx="2227637" cy="914401"/>
            <a:chOff x="8606818" y="5825067"/>
            <a:chExt cx="2227637" cy="914401"/>
          </a:xfrm>
        </p:grpSpPr>
        <p:pic>
          <p:nvPicPr>
            <p:cNvPr id="155" name="Google Shape;155;p6"/>
            <p:cNvPicPr preferRelativeResize="0"/>
            <p:nvPr/>
          </p:nvPicPr>
          <p:blipFill rotWithShape="1">
            <a:blip r:embed="rId4">
              <a:alphaModFix/>
            </a:blip>
            <a:srcRect b="34329" l="34917" r="31229" t="8552"/>
            <a:stretch/>
          </p:blipFill>
          <p:spPr>
            <a:xfrm>
              <a:off x="8833370" y="5886900"/>
              <a:ext cx="650584" cy="787410"/>
            </a:xfrm>
            <a:prstGeom prst="rect">
              <a:avLst/>
            </a:prstGeom>
            <a:noFill/>
            <a:ln>
              <a:noFill/>
            </a:ln>
          </p:spPr>
        </p:pic>
        <p:pic>
          <p:nvPicPr>
            <p:cNvPr id="156" name="Google Shape;156;p6"/>
            <p:cNvPicPr preferRelativeResize="0"/>
            <p:nvPr/>
          </p:nvPicPr>
          <p:blipFill rotWithShape="1">
            <a:blip r:embed="rId4">
              <a:alphaModFix/>
            </a:blip>
            <a:srcRect b="31599" l="65370" r="777" t="11281"/>
            <a:stretch/>
          </p:blipFill>
          <p:spPr>
            <a:xfrm>
              <a:off x="9968807" y="5886900"/>
              <a:ext cx="649736" cy="786384"/>
            </a:xfrm>
            <a:prstGeom prst="rect">
              <a:avLst/>
            </a:prstGeom>
            <a:noFill/>
            <a:ln>
              <a:noFill/>
            </a:ln>
          </p:spPr>
        </p:pic>
        <p:sp>
          <p:nvSpPr>
            <p:cNvPr id="157" name="Google Shape;157;p6"/>
            <p:cNvSpPr txBox="1"/>
            <p:nvPr/>
          </p:nvSpPr>
          <p:spPr>
            <a:xfrm>
              <a:off x="8707721" y="6022057"/>
              <a:ext cx="1983929"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&amp;</a:t>
              </a:r>
              <a:endParaRPr/>
            </a:p>
          </p:txBody>
        </p:sp>
        <p:sp>
          <p:nvSpPr>
            <p:cNvPr id="153" name="Google Shape;153;p6"/>
            <p:cNvSpPr/>
            <p:nvPr/>
          </p:nvSpPr>
          <p:spPr>
            <a:xfrm>
              <a:off x="8606818" y="5825067"/>
              <a:ext cx="2227637" cy="914401"/>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158" name="Google Shape;158;p6"/>
          <p:cNvCxnSpPr>
            <a:endCxn id="147" idx="3"/>
          </p:cNvCxnSpPr>
          <p:nvPr/>
        </p:nvCxnSpPr>
        <p:spPr>
          <a:xfrm flipH="1">
            <a:off x="7710864" y="4730994"/>
            <a:ext cx="896100" cy="829200"/>
          </a:xfrm>
          <a:prstGeom prst="straightConnector1">
            <a:avLst/>
          </a:prstGeom>
          <a:noFill/>
          <a:ln cap="flat" cmpd="sng" w="38100">
            <a:solidFill>
              <a:schemeClr val="dk1"/>
            </a:solidFill>
            <a:prstDash val="solid"/>
            <a:miter lim="800000"/>
            <a:headEnd len="sm" w="sm" type="none"/>
            <a:tailEnd len="sm" w="sm" type="none"/>
          </a:ln>
        </p:spPr>
      </p:cxnSp>
      <p:cxnSp>
        <p:nvCxnSpPr>
          <p:cNvPr id="159" name="Google Shape;159;p6"/>
          <p:cNvCxnSpPr>
            <a:stCxn id="160" idx="3"/>
          </p:cNvCxnSpPr>
          <p:nvPr/>
        </p:nvCxnSpPr>
        <p:spPr>
          <a:xfrm>
            <a:off x="10006492" y="3049705"/>
            <a:ext cx="685200" cy="789000"/>
          </a:xfrm>
          <a:prstGeom prst="straightConnector1">
            <a:avLst/>
          </a:prstGeom>
          <a:noFill/>
          <a:ln cap="flat" cmpd="sng" w="38100">
            <a:solidFill>
              <a:schemeClr val="dk1"/>
            </a:solidFill>
            <a:prstDash val="solid"/>
            <a:miter lim="800000"/>
            <a:headEnd len="sm" w="sm" type="none"/>
            <a:tailEnd len="sm" w="sm" type="none"/>
          </a:ln>
        </p:spPr>
      </p:cxnSp>
      <p:grpSp>
        <p:nvGrpSpPr>
          <p:cNvPr id="161" name="Google Shape;161;p6"/>
          <p:cNvGrpSpPr/>
          <p:nvPr/>
        </p:nvGrpSpPr>
        <p:grpSpPr>
          <a:xfrm>
            <a:off x="7778855" y="2592504"/>
            <a:ext cx="2227637" cy="914401"/>
            <a:chOff x="8606818" y="5825067"/>
            <a:chExt cx="2227637" cy="914401"/>
          </a:xfrm>
        </p:grpSpPr>
        <p:pic>
          <p:nvPicPr>
            <p:cNvPr id="162" name="Google Shape;162;p6"/>
            <p:cNvPicPr preferRelativeResize="0"/>
            <p:nvPr/>
          </p:nvPicPr>
          <p:blipFill rotWithShape="1">
            <a:blip r:embed="rId4">
              <a:alphaModFix/>
            </a:blip>
            <a:srcRect b="34329" l="34917" r="31229" t="8552"/>
            <a:stretch/>
          </p:blipFill>
          <p:spPr>
            <a:xfrm>
              <a:off x="8833370" y="5886900"/>
              <a:ext cx="650584" cy="787410"/>
            </a:xfrm>
            <a:prstGeom prst="rect">
              <a:avLst/>
            </a:prstGeom>
            <a:noFill/>
            <a:ln>
              <a:noFill/>
            </a:ln>
          </p:spPr>
        </p:pic>
        <p:pic>
          <p:nvPicPr>
            <p:cNvPr id="163" name="Google Shape;163;p6"/>
            <p:cNvPicPr preferRelativeResize="0"/>
            <p:nvPr/>
          </p:nvPicPr>
          <p:blipFill rotWithShape="1">
            <a:blip r:embed="rId4">
              <a:alphaModFix/>
            </a:blip>
            <a:srcRect b="31599" l="65370" r="777" t="11281"/>
            <a:stretch/>
          </p:blipFill>
          <p:spPr>
            <a:xfrm>
              <a:off x="9968807" y="5886900"/>
              <a:ext cx="649736" cy="786384"/>
            </a:xfrm>
            <a:prstGeom prst="rect">
              <a:avLst/>
            </a:prstGeom>
            <a:noFill/>
            <a:ln>
              <a:noFill/>
            </a:ln>
          </p:spPr>
        </p:pic>
        <p:sp>
          <p:nvSpPr>
            <p:cNvPr id="164" name="Google Shape;164;p6"/>
            <p:cNvSpPr txBox="1"/>
            <p:nvPr/>
          </p:nvSpPr>
          <p:spPr>
            <a:xfrm>
              <a:off x="8707721" y="6022057"/>
              <a:ext cx="1983929"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a:t>
              </a:r>
              <a:endParaRPr/>
            </a:p>
          </p:txBody>
        </p:sp>
        <p:sp>
          <p:nvSpPr>
            <p:cNvPr id="160" name="Google Shape;160;p6"/>
            <p:cNvSpPr/>
            <p:nvPr/>
          </p:nvSpPr>
          <p:spPr>
            <a:xfrm>
              <a:off x="8606818" y="5825067"/>
              <a:ext cx="2227637" cy="914401"/>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5" name="Google Shape;165;p6"/>
          <p:cNvSpPr/>
          <p:nvPr/>
        </p:nvSpPr>
        <p:spPr>
          <a:xfrm>
            <a:off x="9910159" y="3819299"/>
            <a:ext cx="1542932" cy="914401"/>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6"/>
          <p:cNvSpPr txBox="1"/>
          <p:nvPr/>
        </p:nvSpPr>
        <p:spPr>
          <a:xfrm>
            <a:off x="2516725" y="2558661"/>
            <a:ext cx="5224421"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12 in dispute between Hamilton &amp; Madison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graphicFrame>
        <p:nvGraphicFramePr>
          <p:cNvPr id="172" name="Google Shape;172;p7"/>
          <p:cNvGraphicFramePr/>
          <p:nvPr/>
        </p:nvGraphicFramePr>
        <p:xfrm>
          <a:off x="393699" y="3027209"/>
          <a:ext cx="13136034" cy="2497251"/>
        </p:xfrm>
        <a:graphic>
          <a:graphicData uri="http://schemas.openxmlformats.org/drawingml/2006/chart">
            <c:chart r:id="rId3"/>
          </a:graphicData>
        </a:graphic>
      </p:graphicFrame>
      <p:sp>
        <p:nvSpPr>
          <p:cNvPr id="173" name="Google Shape;173;p7"/>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entury Gothic"/>
              <a:buNone/>
            </a:pPr>
            <a:r>
              <a:rPr lang="en-US" sz="3959"/>
              <a:t>Authors have unique writing styles to their works and are often consistent across topics.</a:t>
            </a:r>
            <a:endParaRPr/>
          </a:p>
        </p:txBody>
      </p:sp>
      <p:sp>
        <p:nvSpPr>
          <p:cNvPr id="174" name="Google Shape;174;p7"/>
          <p:cNvSpPr txBox="1"/>
          <p:nvPr/>
        </p:nvSpPr>
        <p:spPr>
          <a:xfrm>
            <a:off x="508738" y="1879471"/>
            <a:ext cx="11174522"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Century Gothic"/>
                <a:ea typeface="Century Gothic"/>
                <a:cs typeface="Century Gothic"/>
                <a:sym typeface="Century Gothic"/>
              </a:rPr>
              <a:t>Authorships of the Federalist Papers were attributed to:</a:t>
            </a:r>
            <a:endParaRPr/>
          </a:p>
        </p:txBody>
      </p:sp>
      <p:cxnSp>
        <p:nvCxnSpPr>
          <p:cNvPr id="175" name="Google Shape;175;p7"/>
          <p:cNvCxnSpPr>
            <a:stCxn id="176" idx="3"/>
          </p:cNvCxnSpPr>
          <p:nvPr/>
        </p:nvCxnSpPr>
        <p:spPr>
          <a:xfrm>
            <a:off x="10006492" y="3049705"/>
            <a:ext cx="685200" cy="789000"/>
          </a:xfrm>
          <a:prstGeom prst="straightConnector1">
            <a:avLst/>
          </a:prstGeom>
          <a:noFill/>
          <a:ln cap="flat" cmpd="sng" w="38100">
            <a:solidFill>
              <a:schemeClr val="dk1"/>
            </a:solidFill>
            <a:prstDash val="solid"/>
            <a:miter lim="800000"/>
            <a:headEnd len="sm" w="sm" type="none"/>
            <a:tailEnd len="sm" w="sm" type="none"/>
          </a:ln>
        </p:spPr>
      </p:cxnSp>
      <p:grpSp>
        <p:nvGrpSpPr>
          <p:cNvPr id="177" name="Google Shape;177;p7"/>
          <p:cNvGrpSpPr/>
          <p:nvPr/>
        </p:nvGrpSpPr>
        <p:grpSpPr>
          <a:xfrm>
            <a:off x="7778855" y="2592504"/>
            <a:ext cx="2227637" cy="914401"/>
            <a:chOff x="8606818" y="5825067"/>
            <a:chExt cx="2227637" cy="914401"/>
          </a:xfrm>
        </p:grpSpPr>
        <p:pic>
          <p:nvPicPr>
            <p:cNvPr id="178" name="Google Shape;178;p7"/>
            <p:cNvPicPr preferRelativeResize="0"/>
            <p:nvPr/>
          </p:nvPicPr>
          <p:blipFill rotWithShape="1">
            <a:blip r:embed="rId4">
              <a:alphaModFix/>
            </a:blip>
            <a:srcRect b="34329" l="34917" r="31229" t="8552"/>
            <a:stretch/>
          </p:blipFill>
          <p:spPr>
            <a:xfrm>
              <a:off x="8833370" y="5886900"/>
              <a:ext cx="650584" cy="787410"/>
            </a:xfrm>
            <a:prstGeom prst="rect">
              <a:avLst/>
            </a:prstGeom>
            <a:noFill/>
            <a:ln>
              <a:noFill/>
            </a:ln>
          </p:spPr>
        </p:pic>
        <p:pic>
          <p:nvPicPr>
            <p:cNvPr id="179" name="Google Shape;179;p7"/>
            <p:cNvPicPr preferRelativeResize="0"/>
            <p:nvPr/>
          </p:nvPicPr>
          <p:blipFill rotWithShape="1">
            <a:blip r:embed="rId4">
              <a:alphaModFix/>
            </a:blip>
            <a:srcRect b="31599" l="65370" r="777" t="11281"/>
            <a:stretch/>
          </p:blipFill>
          <p:spPr>
            <a:xfrm>
              <a:off x="9968807" y="5886900"/>
              <a:ext cx="649736" cy="786384"/>
            </a:xfrm>
            <a:prstGeom prst="rect">
              <a:avLst/>
            </a:prstGeom>
            <a:noFill/>
            <a:ln>
              <a:noFill/>
            </a:ln>
          </p:spPr>
        </p:pic>
        <p:sp>
          <p:nvSpPr>
            <p:cNvPr id="180" name="Google Shape;180;p7"/>
            <p:cNvSpPr txBox="1"/>
            <p:nvPr/>
          </p:nvSpPr>
          <p:spPr>
            <a:xfrm>
              <a:off x="8707721" y="6022057"/>
              <a:ext cx="1983929"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a:t>
              </a:r>
              <a:endParaRPr/>
            </a:p>
          </p:txBody>
        </p:sp>
        <p:sp>
          <p:nvSpPr>
            <p:cNvPr id="176" name="Google Shape;176;p7"/>
            <p:cNvSpPr/>
            <p:nvPr/>
          </p:nvSpPr>
          <p:spPr>
            <a:xfrm>
              <a:off x="8606818" y="5825067"/>
              <a:ext cx="2227637" cy="914401"/>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1" name="Google Shape;181;p7"/>
          <p:cNvSpPr/>
          <p:nvPr/>
        </p:nvSpPr>
        <p:spPr>
          <a:xfrm>
            <a:off x="9910159" y="3819299"/>
            <a:ext cx="1542932" cy="914401"/>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7"/>
          <p:cNvSpPr txBox="1"/>
          <p:nvPr/>
        </p:nvSpPr>
        <p:spPr>
          <a:xfrm>
            <a:off x="2512440" y="2750210"/>
            <a:ext cx="5224421"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dk1"/>
                </a:solidFill>
                <a:latin typeface="Century Gothic"/>
                <a:ea typeface="Century Gothic"/>
                <a:cs typeface="Century Gothic"/>
                <a:sym typeface="Century Gothic"/>
              </a:rPr>
              <a:t>Madison</a:t>
            </a:r>
            <a:endParaRPr/>
          </a:p>
        </p:txBody>
      </p:sp>
      <p:sp>
        <p:nvSpPr>
          <p:cNvPr id="183" name="Google Shape;183;p7"/>
          <p:cNvSpPr txBox="1"/>
          <p:nvPr/>
        </p:nvSpPr>
        <p:spPr>
          <a:xfrm>
            <a:off x="508738" y="5208177"/>
            <a:ext cx="1117452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Century Gothic"/>
                <a:ea typeface="Century Gothic"/>
                <a:cs typeface="Century Gothic"/>
                <a:sym typeface="Century Gothic"/>
              </a:rPr>
              <a:t>In 1963, Mosteller &amp; Wallace</a:t>
            </a:r>
            <a:r>
              <a:rPr baseline="30000" lang="en-US" sz="3000">
                <a:solidFill>
                  <a:schemeClr val="dk1"/>
                </a:solidFill>
                <a:latin typeface="Century Gothic"/>
                <a:ea typeface="Century Gothic"/>
                <a:cs typeface="Century Gothic"/>
                <a:sym typeface="Century Gothic"/>
              </a:rPr>
              <a:t>[2]</a:t>
            </a:r>
            <a:r>
              <a:rPr lang="en-US" sz="3000">
                <a:solidFill>
                  <a:schemeClr val="dk1"/>
                </a:solidFill>
                <a:latin typeface="Century Gothic"/>
                <a:ea typeface="Century Gothic"/>
                <a:cs typeface="Century Gothic"/>
                <a:sym typeface="Century Gothic"/>
              </a:rPr>
              <a:t> solved the problem by identifying function words as good candidates for authorship analysis. </a:t>
            </a:r>
            <a:endParaRPr/>
          </a:p>
        </p:txBody>
      </p:sp>
      <p:sp>
        <p:nvSpPr>
          <p:cNvPr id="184" name="Google Shape;184;p7"/>
          <p:cNvSpPr/>
          <p:nvPr/>
        </p:nvSpPr>
        <p:spPr>
          <a:xfrm>
            <a:off x="9255109" y="3252712"/>
            <a:ext cx="5309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92D050"/>
                </a:solidFill>
                <a:latin typeface="Century Gothic"/>
                <a:ea typeface="Century Gothic"/>
                <a:cs typeface="Century Gothic"/>
                <a:sym typeface="Century Gothic"/>
              </a:rPr>
              <a:t>✓</a:t>
            </a:r>
            <a:endParaRPr b="1" sz="3600">
              <a:solidFill>
                <a:srgbClr val="92D05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8"/>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Authorship identification is an example of a classification problem.	</a:t>
            </a:r>
            <a:endParaRPr/>
          </a:p>
        </p:txBody>
      </p:sp>
      <p:grpSp>
        <p:nvGrpSpPr>
          <p:cNvPr id="191" name="Google Shape;191;p8"/>
          <p:cNvGrpSpPr/>
          <p:nvPr/>
        </p:nvGrpSpPr>
        <p:grpSpPr>
          <a:xfrm>
            <a:off x="7781730" y="2015412"/>
            <a:ext cx="4016569" cy="4477458"/>
            <a:chOff x="4842618" y="1653700"/>
            <a:chExt cx="2571774" cy="4362580"/>
          </a:xfrm>
        </p:grpSpPr>
        <p:sp>
          <p:nvSpPr>
            <p:cNvPr id="192" name="Google Shape;192;p8"/>
            <p:cNvSpPr txBox="1"/>
            <p:nvPr/>
          </p:nvSpPr>
          <p:spPr>
            <a:xfrm>
              <a:off x="4842618" y="2170214"/>
              <a:ext cx="2571774" cy="3846066"/>
            </a:xfrm>
            <a:prstGeom prst="rect">
              <a:avLst/>
            </a:prstGeom>
            <a:solidFill>
              <a:srgbClr val="FBE4D4"/>
            </a:solidFill>
            <a:ln>
              <a:noFill/>
            </a:ln>
          </p:spPr>
          <p:txBody>
            <a:bodyPr anchorCtr="0" anchor="t" bIns="45700" lIns="45700" spcFirstLastPara="1" rIns="45700" wrap="square" tIns="45700">
              <a:noAutofit/>
            </a:bodyPr>
            <a:lstStyle/>
            <a:p>
              <a:pPr indent="0" lvl="1" marL="0" marR="0" rtl="0" algn="l">
                <a:lnSpc>
                  <a:spcPct val="100000"/>
                </a:lnSpc>
                <a:spcBef>
                  <a:spcPts val="0"/>
                </a:spcBef>
                <a:spcAft>
                  <a:spcPts val="0"/>
                </a:spcAft>
                <a:buClr>
                  <a:srgbClr val="000000"/>
                </a:buClr>
                <a:buSzPts val="500"/>
                <a:buFont typeface="Times New Roman"/>
                <a:buNone/>
              </a:pPr>
              <a:r>
                <a:t/>
              </a:r>
              <a:endParaRPr b="0" i="0" sz="500" u="none" cap="none" strike="noStrike">
                <a:solidFill>
                  <a:schemeClr val="dk1"/>
                </a:solidFill>
                <a:latin typeface="Century Gothic"/>
                <a:ea typeface="Century Gothic"/>
                <a:cs typeface="Century Gothic"/>
                <a:sym typeface="Century Gothic"/>
              </a:endParaRPr>
            </a:p>
            <a:p>
              <a:pPr indent="-285750" lvl="1" marL="285750" marR="0" rtl="0" algn="l">
                <a:lnSpc>
                  <a:spcPct val="100000"/>
                </a:lnSpc>
                <a:spcBef>
                  <a:spcPts val="600"/>
                </a:spcBef>
                <a:spcAft>
                  <a:spcPts val="0"/>
                </a:spcAft>
                <a:buClr>
                  <a:srgbClr val="000000"/>
                </a:buClr>
                <a:buSzPts val="2600"/>
                <a:buFont typeface="Times New Roman"/>
                <a:buChar char="•"/>
              </a:pPr>
              <a:r>
                <a:rPr b="0" i="0" lang="en-US" sz="2600" u="none" cap="none" strike="noStrike">
                  <a:solidFill>
                    <a:schemeClr val="dk1"/>
                  </a:solidFill>
                  <a:latin typeface="Century Gothic"/>
                  <a:ea typeface="Century Gothic"/>
                  <a:cs typeface="Century Gothic"/>
                  <a:sym typeface="Century Gothic"/>
                </a:rPr>
                <a:t>Historical scholarship </a:t>
              </a:r>
              <a:endParaRPr/>
            </a:p>
            <a:p>
              <a:pPr indent="-285750" lvl="1" marL="285750" marR="0" rtl="0" algn="l">
                <a:lnSpc>
                  <a:spcPct val="100000"/>
                </a:lnSpc>
                <a:spcBef>
                  <a:spcPts val="600"/>
                </a:spcBef>
                <a:spcAft>
                  <a:spcPts val="0"/>
                </a:spcAft>
                <a:buClr>
                  <a:srgbClr val="000000"/>
                </a:buClr>
                <a:buSzPts val="2600"/>
                <a:buFont typeface="Times New Roman"/>
                <a:buChar char="•"/>
              </a:pPr>
              <a:r>
                <a:rPr b="0" i="0" lang="en-US" sz="2600" u="none" cap="none" strike="noStrike">
                  <a:solidFill>
                    <a:schemeClr val="dk1"/>
                  </a:solidFill>
                  <a:latin typeface="Century Gothic"/>
                  <a:ea typeface="Century Gothic"/>
                  <a:cs typeface="Century Gothic"/>
                  <a:sym typeface="Century Gothic"/>
                </a:rPr>
                <a:t>Plagiarism detection </a:t>
              </a:r>
              <a:endParaRPr/>
            </a:p>
            <a:p>
              <a:pPr indent="-285750" lvl="1" marL="285750" marR="0" rtl="0" algn="l">
                <a:lnSpc>
                  <a:spcPct val="100000"/>
                </a:lnSpc>
                <a:spcBef>
                  <a:spcPts val="600"/>
                </a:spcBef>
                <a:spcAft>
                  <a:spcPts val="0"/>
                </a:spcAft>
                <a:buClr>
                  <a:srgbClr val="000000"/>
                </a:buClr>
                <a:buSzPts val="2600"/>
                <a:buFont typeface="Times New Roman"/>
                <a:buChar char="•"/>
              </a:pPr>
              <a:r>
                <a:rPr b="0" i="0" lang="en-US" sz="2600" u="none" cap="none" strike="noStrike">
                  <a:solidFill>
                    <a:schemeClr val="dk1"/>
                  </a:solidFill>
                  <a:latin typeface="Century Gothic"/>
                  <a:ea typeface="Century Gothic"/>
                  <a:cs typeface="Century Gothic"/>
                  <a:sym typeface="Century Gothic"/>
                </a:rPr>
                <a:t>Investigative forensic identification </a:t>
              </a:r>
              <a:endParaRPr/>
            </a:p>
            <a:p>
              <a:pPr indent="-285750" lvl="1" marL="285750" marR="0" rtl="0" algn="l">
                <a:lnSpc>
                  <a:spcPct val="100000"/>
                </a:lnSpc>
                <a:spcBef>
                  <a:spcPts val="600"/>
                </a:spcBef>
                <a:spcAft>
                  <a:spcPts val="0"/>
                </a:spcAft>
                <a:buClr>
                  <a:srgbClr val="000000"/>
                </a:buClr>
                <a:buSzPts val="2600"/>
                <a:buFont typeface="Times New Roman"/>
                <a:buChar char="•"/>
              </a:pPr>
              <a:r>
                <a:rPr b="0" i="0" lang="en-US" sz="2600" u="none" cap="none" strike="noStrike">
                  <a:solidFill>
                    <a:schemeClr val="dk1"/>
                  </a:solidFill>
                  <a:latin typeface="Century Gothic"/>
                  <a:ea typeface="Century Gothic"/>
                  <a:cs typeface="Century Gothic"/>
                  <a:sym typeface="Century Gothic"/>
                </a:rPr>
                <a:t>Original author of reprinted articles</a:t>
              </a:r>
              <a:endParaRPr/>
            </a:p>
            <a:p>
              <a:pPr indent="-285750" lvl="1" marL="285750" marR="0" rtl="0" algn="l">
                <a:lnSpc>
                  <a:spcPct val="100000"/>
                </a:lnSpc>
                <a:spcBef>
                  <a:spcPts val="600"/>
                </a:spcBef>
                <a:spcAft>
                  <a:spcPts val="0"/>
                </a:spcAft>
                <a:buClr>
                  <a:srgbClr val="000000"/>
                </a:buClr>
                <a:buSzPts val="2600"/>
                <a:buFont typeface="Times New Roman"/>
                <a:buChar char="•"/>
              </a:pPr>
              <a:r>
                <a:rPr b="0" i="0" lang="en-US" sz="2600" u="none" cap="none" strike="noStrike">
                  <a:solidFill>
                    <a:schemeClr val="dk1"/>
                  </a:solidFill>
                  <a:latin typeface="Century Gothic"/>
                  <a:ea typeface="Century Gothic"/>
                  <a:cs typeface="Century Gothic"/>
                  <a:sym typeface="Century Gothic"/>
                </a:rPr>
                <a:t>Similar author recommendations</a:t>
              </a:r>
              <a:endParaRPr/>
            </a:p>
          </p:txBody>
        </p:sp>
        <p:sp>
          <p:nvSpPr>
            <p:cNvPr id="193" name="Google Shape;193;p8"/>
            <p:cNvSpPr txBox="1"/>
            <p:nvPr/>
          </p:nvSpPr>
          <p:spPr>
            <a:xfrm>
              <a:off x="4842618" y="1653700"/>
              <a:ext cx="2559582" cy="50181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3000">
                  <a:solidFill>
                    <a:schemeClr val="dk1"/>
                  </a:solidFill>
                  <a:latin typeface="Century Gothic"/>
                  <a:ea typeface="Century Gothic"/>
                  <a:cs typeface="Century Gothic"/>
                  <a:sym typeface="Century Gothic"/>
                </a:rPr>
                <a:t>Applications</a:t>
              </a:r>
              <a:endParaRPr/>
            </a:p>
          </p:txBody>
        </p:sp>
        <p:cxnSp>
          <p:nvCxnSpPr>
            <p:cNvPr id="194" name="Google Shape;194;p8"/>
            <p:cNvCxnSpPr/>
            <p:nvPr/>
          </p:nvCxnSpPr>
          <p:spPr>
            <a:xfrm>
              <a:off x="4842618" y="2170214"/>
              <a:ext cx="2559582" cy="14703"/>
            </a:xfrm>
            <a:prstGeom prst="straightConnector1">
              <a:avLst/>
            </a:prstGeom>
            <a:noFill/>
            <a:ln cap="flat" cmpd="sng" w="57150">
              <a:solidFill>
                <a:srgbClr val="595959"/>
              </a:solidFill>
              <a:prstDash val="solid"/>
              <a:miter lim="800000"/>
              <a:headEnd len="sm" w="sm" type="none"/>
              <a:tailEnd len="sm" w="sm" type="none"/>
            </a:ln>
          </p:spPr>
        </p:cxnSp>
      </p:grpSp>
      <p:sp>
        <p:nvSpPr>
          <p:cNvPr id="195" name="Google Shape;195;p8"/>
          <p:cNvSpPr/>
          <p:nvPr/>
        </p:nvSpPr>
        <p:spPr>
          <a:xfrm>
            <a:off x="393700" y="2774945"/>
            <a:ext cx="7052128"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Century Gothic"/>
                <a:ea typeface="Century Gothic"/>
                <a:cs typeface="Century Gothic"/>
                <a:sym typeface="Century Gothic"/>
              </a:rPr>
              <a:t>the process of </a:t>
            </a:r>
            <a:r>
              <a:rPr b="1" lang="en-US" sz="3000">
                <a:solidFill>
                  <a:schemeClr val="dk1"/>
                </a:solidFill>
                <a:latin typeface="Century Gothic"/>
                <a:ea typeface="Century Gothic"/>
                <a:cs typeface="Century Gothic"/>
                <a:sym typeface="Century Gothic"/>
              </a:rPr>
              <a:t>identifying the author </a:t>
            </a:r>
            <a:endParaRPr/>
          </a:p>
          <a:p>
            <a:pPr indent="0" lvl="0" marL="0" marR="0" rtl="0" algn="l">
              <a:spcBef>
                <a:spcPts val="0"/>
              </a:spcBef>
              <a:spcAft>
                <a:spcPts val="0"/>
              </a:spcAft>
              <a:buNone/>
            </a:pPr>
            <a:r>
              <a:rPr lang="en-US" sz="3000">
                <a:solidFill>
                  <a:schemeClr val="dk1"/>
                </a:solidFill>
                <a:latin typeface="Century Gothic"/>
                <a:ea typeface="Century Gothic"/>
                <a:cs typeface="Century Gothic"/>
                <a:sym typeface="Century Gothic"/>
              </a:rPr>
              <a:t>of an </a:t>
            </a:r>
            <a:r>
              <a:rPr b="1" lang="en-US" sz="3000">
                <a:solidFill>
                  <a:srgbClr val="BF9000"/>
                </a:solidFill>
                <a:latin typeface="Century Gothic"/>
                <a:ea typeface="Century Gothic"/>
                <a:cs typeface="Century Gothic"/>
                <a:sym typeface="Century Gothic"/>
              </a:rPr>
              <a:t>anonymously written document</a:t>
            </a:r>
            <a:r>
              <a:rPr b="1" lang="en-US" sz="3000">
                <a:solidFill>
                  <a:srgbClr val="C55A11"/>
                </a:solidFill>
                <a:latin typeface="Century Gothic"/>
                <a:ea typeface="Century Gothic"/>
                <a:cs typeface="Century Gothic"/>
                <a:sym typeface="Century Gothic"/>
              </a:rPr>
              <a:t> </a:t>
            </a:r>
            <a:r>
              <a:rPr lang="en-US" sz="3000">
                <a:solidFill>
                  <a:schemeClr val="dk1"/>
                </a:solidFill>
                <a:latin typeface="Century Gothic"/>
                <a:ea typeface="Century Gothic"/>
                <a:cs typeface="Century Gothic"/>
                <a:sym typeface="Century Gothic"/>
              </a:rPr>
              <a:t>from a </a:t>
            </a:r>
            <a:r>
              <a:rPr b="1" lang="en-US" sz="3000">
                <a:solidFill>
                  <a:srgbClr val="548135"/>
                </a:solidFill>
                <a:latin typeface="Century Gothic"/>
                <a:ea typeface="Century Gothic"/>
                <a:cs typeface="Century Gothic"/>
                <a:sym typeface="Century Gothic"/>
              </a:rPr>
              <a:t>group of candidate </a:t>
            </a:r>
            <a:r>
              <a:rPr lang="en-US" sz="3000">
                <a:solidFill>
                  <a:schemeClr val="dk1"/>
                </a:solidFill>
                <a:latin typeface="Century Gothic"/>
                <a:ea typeface="Century Gothic"/>
                <a:cs typeface="Century Gothic"/>
                <a:sym typeface="Century Gothic"/>
              </a:rPr>
              <a:t>authors</a:t>
            </a:r>
            <a:endParaRPr/>
          </a:p>
          <a:p>
            <a:pPr indent="0" lvl="0" marL="0" marR="0" rtl="0" algn="l">
              <a:spcBef>
                <a:spcPts val="0"/>
              </a:spcBef>
              <a:spcAft>
                <a:spcPts val="0"/>
              </a:spcAft>
              <a:buNone/>
            </a:pPr>
            <a:r>
              <a:rPr lang="en-US" sz="3000">
                <a:solidFill>
                  <a:schemeClr val="dk1"/>
                </a:solidFill>
                <a:latin typeface="Century Gothic"/>
                <a:ea typeface="Century Gothic"/>
                <a:cs typeface="Century Gothic"/>
                <a:sym typeface="Century Gothic"/>
              </a:rPr>
              <a:t>according to his </a:t>
            </a:r>
            <a:r>
              <a:rPr b="1" lang="en-US" sz="3000">
                <a:solidFill>
                  <a:srgbClr val="C00000"/>
                </a:solidFill>
                <a:latin typeface="Century Gothic"/>
                <a:ea typeface="Century Gothic"/>
                <a:cs typeface="Century Gothic"/>
                <a:sym typeface="Century Gothic"/>
              </a:rPr>
              <a:t>writing samples </a:t>
            </a:r>
            <a:r>
              <a:rPr lang="en-US" sz="3000">
                <a:solidFill>
                  <a:schemeClr val="dk1"/>
                </a:solidFill>
                <a:latin typeface="Century Gothic"/>
                <a:ea typeface="Century Gothic"/>
                <a:cs typeface="Century Gothic"/>
                <a:sym typeface="Century Gothic"/>
              </a:rPr>
              <a:t>(sentences, paragraphs or short articles)</a:t>
            </a:r>
            <a:r>
              <a:rPr baseline="30000" lang="en-US" sz="3000">
                <a:solidFill>
                  <a:schemeClr val="dk1"/>
                </a:solidFill>
                <a:latin typeface="Century Gothic"/>
                <a:ea typeface="Century Gothic"/>
                <a:cs typeface="Century Gothic"/>
                <a:sym typeface="Century Gothic"/>
              </a:rPr>
              <a:t>[1]</a:t>
            </a:r>
            <a:r>
              <a:rPr lang="en-US" sz="3000">
                <a:solidFill>
                  <a:schemeClr val="dk1"/>
                </a:solidFill>
                <a:latin typeface="Century Gothic"/>
                <a:ea typeface="Century Gothic"/>
                <a:cs typeface="Century Gothic"/>
                <a:sym typeface="Century Gothic"/>
              </a:rPr>
              <a:t> and based on his </a:t>
            </a:r>
            <a:r>
              <a:rPr b="1" lang="en-US" sz="3000">
                <a:solidFill>
                  <a:srgbClr val="C00000"/>
                </a:solidFill>
                <a:latin typeface="Century Gothic"/>
                <a:ea typeface="Century Gothic"/>
                <a:cs typeface="Century Gothic"/>
                <a:sym typeface="Century Gothic"/>
              </a:rPr>
              <a:t>unique writing style</a:t>
            </a:r>
            <a:r>
              <a:rPr lang="en-US" sz="3000">
                <a:solidFill>
                  <a:srgbClr val="C00000"/>
                </a:solidFill>
                <a:latin typeface="Century Gothic"/>
                <a:ea typeface="Century Gothic"/>
                <a:cs typeface="Century Gothic"/>
                <a:sym typeface="Century Gothic"/>
              </a:rPr>
              <a:t> </a:t>
            </a:r>
            <a:r>
              <a:rPr lang="en-US" sz="3000">
                <a:solidFill>
                  <a:schemeClr val="dk1"/>
                </a:solidFill>
                <a:latin typeface="Century Gothic"/>
                <a:ea typeface="Century Gothic"/>
                <a:cs typeface="Century Gothic"/>
                <a:sym typeface="Century Gothic"/>
              </a:rPr>
              <a:t>(</a:t>
            </a:r>
            <a:r>
              <a:rPr lang="en-US" sz="3000">
                <a:solidFill>
                  <a:srgbClr val="C00000"/>
                </a:solidFill>
                <a:latin typeface="Century Gothic"/>
                <a:ea typeface="Century Gothic"/>
                <a:cs typeface="Century Gothic"/>
                <a:sym typeface="Century Gothic"/>
              </a:rPr>
              <a:t>irrelevant of the topic</a:t>
            </a:r>
            <a:r>
              <a:rPr lang="en-US" sz="3000">
                <a:solidFill>
                  <a:schemeClr val="dk1"/>
                </a:solidFill>
                <a:latin typeface="Century Gothic"/>
                <a:ea typeface="Century Gothic"/>
                <a:cs typeface="Century Gothic"/>
                <a:sym typeface="Century Gothic"/>
              </a:rPr>
              <a:t>).</a:t>
            </a:r>
            <a:endParaRPr/>
          </a:p>
        </p:txBody>
      </p:sp>
      <p:sp>
        <p:nvSpPr>
          <p:cNvPr id="196" name="Google Shape;196;p8"/>
          <p:cNvSpPr txBox="1"/>
          <p:nvPr/>
        </p:nvSpPr>
        <p:spPr>
          <a:xfrm>
            <a:off x="393700" y="1961490"/>
            <a:ext cx="6716227" cy="53649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000">
                <a:solidFill>
                  <a:schemeClr val="dk1"/>
                </a:solidFill>
                <a:latin typeface="Century Gothic"/>
                <a:ea typeface="Century Gothic"/>
                <a:cs typeface="Century Gothic"/>
                <a:sym typeface="Century Gothic"/>
              </a:rPr>
              <a:t>Authorship identification is..</a:t>
            </a:r>
            <a:endParaRPr/>
          </a:p>
        </p:txBody>
      </p:sp>
      <p:sp>
        <p:nvSpPr>
          <p:cNvPr id="197" name="Google Shape;197;p8"/>
          <p:cNvSpPr txBox="1"/>
          <p:nvPr/>
        </p:nvSpPr>
        <p:spPr>
          <a:xfrm>
            <a:off x="9369287" y="6507960"/>
            <a:ext cx="2822713"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entury Gothic"/>
                <a:ea typeface="Century Gothic"/>
                <a:cs typeface="Century Gothic"/>
                <a:sym typeface="Century Gothic"/>
              </a:rPr>
              <a:t>[1] Qian, He, Zhang (2017)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9"/>
          <p:cNvSpPr txBox="1"/>
          <p:nvPr>
            <p:ph type="title"/>
          </p:nvPr>
        </p:nvSpPr>
        <p:spPr>
          <a:xfrm>
            <a:off x="393700" y="365125"/>
            <a:ext cx="11404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entury Gothic"/>
              <a:buNone/>
            </a:pPr>
            <a:r>
              <a:rPr lang="en-US"/>
              <a:t>There is a wide range of datasets that can be used for authorship identification.</a:t>
            </a:r>
            <a:endParaRPr/>
          </a:p>
        </p:txBody>
      </p:sp>
      <p:pic>
        <p:nvPicPr>
          <p:cNvPr id="204" name="Google Shape;204;p9"/>
          <p:cNvPicPr preferRelativeResize="0"/>
          <p:nvPr/>
        </p:nvPicPr>
        <p:blipFill rotWithShape="1">
          <a:blip r:embed="rId3">
            <a:alphaModFix/>
          </a:blip>
          <a:srcRect b="0" l="0" r="0" t="0"/>
          <a:stretch/>
        </p:blipFill>
        <p:spPr>
          <a:xfrm>
            <a:off x="1241590" y="1947362"/>
            <a:ext cx="1836403" cy="1836403"/>
          </a:xfrm>
          <a:prstGeom prst="rect">
            <a:avLst/>
          </a:prstGeom>
          <a:noFill/>
          <a:ln>
            <a:noFill/>
          </a:ln>
        </p:spPr>
      </p:pic>
      <p:pic>
        <p:nvPicPr>
          <p:cNvPr id="205" name="Google Shape;205;p9"/>
          <p:cNvPicPr preferRelativeResize="0"/>
          <p:nvPr/>
        </p:nvPicPr>
        <p:blipFill rotWithShape="1">
          <a:blip r:embed="rId4">
            <a:alphaModFix/>
          </a:blip>
          <a:srcRect b="0" l="0" r="67436" t="0"/>
          <a:stretch/>
        </p:blipFill>
        <p:spPr>
          <a:xfrm>
            <a:off x="5029361" y="1947362"/>
            <a:ext cx="2277651" cy="2028908"/>
          </a:xfrm>
          <a:prstGeom prst="rect">
            <a:avLst/>
          </a:prstGeom>
          <a:noFill/>
          <a:ln>
            <a:noFill/>
          </a:ln>
        </p:spPr>
      </p:pic>
      <p:pic>
        <p:nvPicPr>
          <p:cNvPr id="206" name="Google Shape;206;p9"/>
          <p:cNvPicPr preferRelativeResize="0"/>
          <p:nvPr/>
        </p:nvPicPr>
        <p:blipFill rotWithShape="1">
          <a:blip r:embed="rId5">
            <a:alphaModFix/>
          </a:blip>
          <a:srcRect b="0" l="0" r="0" t="0"/>
          <a:stretch/>
        </p:blipFill>
        <p:spPr>
          <a:xfrm>
            <a:off x="7972591" y="1450058"/>
            <a:ext cx="4015874" cy="2933470"/>
          </a:xfrm>
          <a:prstGeom prst="rect">
            <a:avLst/>
          </a:prstGeom>
          <a:noFill/>
          <a:ln>
            <a:noFill/>
          </a:ln>
        </p:spPr>
      </p:pic>
      <p:sp>
        <p:nvSpPr>
          <p:cNvPr id="207" name="Google Shape;207;p9"/>
          <p:cNvSpPr txBox="1"/>
          <p:nvPr/>
        </p:nvSpPr>
        <p:spPr>
          <a:xfrm>
            <a:off x="4160249" y="4054306"/>
            <a:ext cx="4015874" cy="276998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chemeClr val="dk1"/>
                </a:solidFill>
                <a:latin typeface="Century Gothic"/>
                <a:ea typeface="Century Gothic"/>
                <a:cs typeface="Century Gothic"/>
                <a:sym typeface="Century Gothic"/>
              </a:rPr>
              <a:t>English Gigaword </a:t>
            </a:r>
            <a:endParaRPr/>
          </a:p>
          <a:p>
            <a:pPr indent="0" lvl="0" marL="0" marR="0" rtl="0" algn="ctr">
              <a:spcBef>
                <a:spcPts val="0"/>
              </a:spcBef>
              <a:spcAft>
                <a:spcPts val="0"/>
              </a:spcAft>
              <a:buNone/>
            </a:pPr>
            <a:r>
              <a:t/>
            </a:r>
            <a:endParaRPr sz="24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Produced by Linguistic Data Consortium </a:t>
            </a:r>
            <a:endParaRPr/>
          </a:p>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Comprehensive archive of newswire text data</a:t>
            </a:r>
            <a:endParaRPr/>
          </a:p>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Four international sources </a:t>
            </a:r>
            <a:endParaRPr/>
          </a:p>
        </p:txBody>
      </p:sp>
      <p:sp>
        <p:nvSpPr>
          <p:cNvPr id="208" name="Google Shape;208;p9"/>
          <p:cNvSpPr txBox="1"/>
          <p:nvPr/>
        </p:nvSpPr>
        <p:spPr>
          <a:xfrm>
            <a:off x="7972591" y="4006179"/>
            <a:ext cx="4015874" cy="276998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chemeClr val="dk1"/>
                </a:solidFill>
                <a:latin typeface="Century Gothic"/>
                <a:ea typeface="Century Gothic"/>
                <a:cs typeface="Century Gothic"/>
                <a:sym typeface="Century Gothic"/>
              </a:rPr>
              <a:t>Reuters 50 50</a:t>
            </a:r>
            <a:endParaRPr/>
          </a:p>
          <a:p>
            <a:pPr indent="0" lvl="0" marL="0" marR="0" rtl="0" algn="ctr">
              <a:spcBef>
                <a:spcPts val="0"/>
              </a:spcBef>
              <a:spcAft>
                <a:spcPts val="0"/>
              </a:spcAft>
              <a:buNone/>
            </a:pPr>
            <a:r>
              <a:t/>
            </a:r>
            <a:endParaRPr sz="24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Subset of RCV1</a:t>
            </a:r>
            <a:endParaRPr/>
          </a:p>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Collection of English language news stories </a:t>
            </a:r>
            <a:endParaRPr/>
          </a:p>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Four hierarchical categories </a:t>
            </a:r>
            <a:endParaRPr/>
          </a:p>
        </p:txBody>
      </p:sp>
      <p:sp>
        <p:nvSpPr>
          <p:cNvPr id="209" name="Google Shape;209;p9"/>
          <p:cNvSpPr txBox="1"/>
          <p:nvPr/>
        </p:nvSpPr>
        <p:spPr>
          <a:xfrm>
            <a:off x="203530" y="4060153"/>
            <a:ext cx="4015874" cy="286232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chemeClr val="dk1"/>
                </a:solidFill>
                <a:latin typeface="Century Gothic"/>
                <a:ea typeface="Century Gothic"/>
                <a:cs typeface="Century Gothic"/>
                <a:sym typeface="Century Gothic"/>
              </a:rPr>
              <a:t>Project Gutenberg</a:t>
            </a:r>
            <a:endParaRPr/>
          </a:p>
          <a:p>
            <a:pPr indent="0" lvl="0" marL="0" marR="0" rtl="0" algn="ctr">
              <a:spcBef>
                <a:spcPts val="0"/>
              </a:spcBef>
              <a:spcAft>
                <a:spcPts val="0"/>
              </a:spcAft>
              <a:buNone/>
            </a:pPr>
            <a:r>
              <a:t/>
            </a:r>
            <a:endParaRPr sz="24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Collection of published works across different genres</a:t>
            </a:r>
            <a:endParaRPr/>
          </a:p>
          <a:p>
            <a:pPr indent="0" lvl="0" marL="0" marR="0" rtl="0" algn="ctr">
              <a:spcBef>
                <a:spcPts val="0"/>
              </a:spcBef>
              <a:spcAft>
                <a:spcPts val="0"/>
              </a:spcAft>
              <a:buNone/>
            </a:pPr>
            <a:r>
              <a:rPr lang="en-US" sz="2400">
                <a:solidFill>
                  <a:schemeClr val="dk1"/>
                </a:solidFill>
                <a:latin typeface="Century Gothic"/>
                <a:ea typeface="Century Gothic"/>
                <a:cs typeface="Century Gothic"/>
                <a:sym typeface="Century Gothic"/>
              </a:rPr>
              <a:t>Includes author &amp; publication details</a:t>
            </a:r>
            <a:endParaRPr/>
          </a:p>
        </p:txBody>
      </p:sp>
      <p:sp>
        <p:nvSpPr>
          <p:cNvPr id="210" name="Google Shape;210;p9"/>
          <p:cNvSpPr/>
          <p:nvPr/>
        </p:nvSpPr>
        <p:spPr>
          <a:xfrm>
            <a:off x="8176123" y="1947362"/>
            <a:ext cx="3622177" cy="4828806"/>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2020-04-22T19:08:51Z</dcterms:created>
  <dc:creator>Mia Mansour</dc:creator>
</cp:coreProperties>
</file>