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notesMasterIdLst>
    <p:notesMasterId r:id="rId12"/>
  </p:notesMasterIdLst>
  <p:sldIdLst>
    <p:sldId id="256" r:id="rId2"/>
    <p:sldId id="257" r:id="rId3"/>
    <p:sldId id="258" r:id="rId4"/>
    <p:sldId id="265" r:id="rId5"/>
    <p:sldId id="264" r:id="rId6"/>
    <p:sldId id="266" r:id="rId7"/>
    <p:sldId id="267" r:id="rId8"/>
    <p:sldId id="268" r:id="rId9"/>
    <p:sldId id="269"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34"/>
    <p:restoredTop sz="69431"/>
  </p:normalViewPr>
  <p:slideViewPr>
    <p:cSldViewPr snapToGrid="0" snapToObjects="1">
      <p:cViewPr varScale="1">
        <p:scale>
          <a:sx n="101" d="100"/>
          <a:sy n="101" d="100"/>
        </p:scale>
        <p:origin x="20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078312-CACF-BD40-9EE2-85E58B79E72A}" type="datetimeFigureOut">
              <a:rPr lang="en-US" smtClean="0"/>
              <a:t>9/14/20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DEEF0-54FB-2242-B274-79F4DABE528E}" type="slidenum">
              <a:rPr lang="en-US" smtClean="0"/>
              <a:t>‹#›</a:t>
            </a:fld>
            <a:endParaRPr lang="en-US"/>
          </a:p>
        </p:txBody>
      </p:sp>
    </p:spTree>
    <p:extLst>
      <p:ext uri="{BB962C8B-B14F-4D97-AF65-F5344CB8AC3E}">
        <p14:creationId xmlns:p14="http://schemas.microsoft.com/office/powerpoint/2010/main" val="454389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KIM</a:t>
            </a:r>
          </a:p>
        </p:txBody>
      </p:sp>
      <p:sp>
        <p:nvSpPr>
          <p:cNvPr id="4" name="Slide Number Placeholder 3"/>
          <p:cNvSpPr>
            <a:spLocks noGrp="1"/>
          </p:cNvSpPr>
          <p:nvPr>
            <p:ph type="sldNum" sz="quarter" idx="5"/>
          </p:nvPr>
        </p:nvSpPr>
        <p:spPr/>
        <p:txBody>
          <a:bodyPr/>
          <a:lstStyle/>
          <a:p>
            <a:fld id="{E3BDEEF0-54FB-2242-B274-79F4DABE528E}" type="slidenum">
              <a:rPr lang="en-US" smtClean="0"/>
              <a:t>1</a:t>
            </a:fld>
            <a:endParaRPr lang="en-US"/>
          </a:p>
        </p:txBody>
      </p:sp>
    </p:spTree>
    <p:extLst>
      <p:ext uri="{BB962C8B-B14F-4D97-AF65-F5344CB8AC3E}">
        <p14:creationId xmlns:p14="http://schemas.microsoft.com/office/powerpoint/2010/main" val="127253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DEEF0-54FB-2242-B274-79F4DABE528E}" type="slidenum">
              <a:rPr lang="en-US" smtClean="0"/>
              <a:t>10</a:t>
            </a:fld>
            <a:endParaRPr lang="en-US"/>
          </a:p>
        </p:txBody>
      </p:sp>
    </p:spTree>
    <p:extLst>
      <p:ext uri="{BB962C8B-B14F-4D97-AF65-F5344CB8AC3E}">
        <p14:creationId xmlns:p14="http://schemas.microsoft.com/office/powerpoint/2010/main" val="1182913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solidFill>
                  <a:srgbClr val="FFFFFF"/>
                </a:solidFill>
              </a:rPr>
              <a:t>KIM – 30 sec</a:t>
            </a:r>
          </a:p>
          <a:p>
            <a:endParaRPr lang="en-US" sz="2000" dirty="0">
              <a:solidFill>
                <a:srgbClr val="FFFFFF"/>
              </a:solidFill>
            </a:endParaRPr>
          </a:p>
          <a:p>
            <a:r>
              <a:rPr lang="en-US" sz="2000" dirty="0">
                <a:solidFill>
                  <a:srgbClr val="FFFFFF"/>
                </a:solidFill>
              </a:rPr>
              <a:t>Crime rate per population in Cuyahoga County</a:t>
            </a:r>
          </a:p>
          <a:p>
            <a:r>
              <a:rPr lang="en-US" sz="2000" dirty="0">
                <a:solidFill>
                  <a:srgbClr val="FFFFFF"/>
                </a:solidFill>
              </a:rPr>
              <a:t>	Population appears to be a factor in crime rates across the County</a:t>
            </a:r>
          </a:p>
          <a:p>
            <a:endParaRPr lang="en-US" sz="2000" dirty="0">
              <a:solidFill>
                <a:srgbClr val="FFFFFF"/>
              </a:solidFill>
            </a:endParaRPr>
          </a:p>
          <a:p>
            <a:r>
              <a:rPr lang="en-US" sz="2000" dirty="0">
                <a:solidFill>
                  <a:srgbClr val="FFFFFF"/>
                </a:solidFill>
              </a:rPr>
              <a:t>What city in Cuyahoga County holds the highest total crime?</a:t>
            </a:r>
          </a:p>
          <a:p>
            <a:r>
              <a:rPr lang="en-US" sz="2000" dirty="0">
                <a:solidFill>
                  <a:srgbClr val="FFFFFF"/>
                </a:solidFill>
              </a:rPr>
              <a:t>	Cleveland</a:t>
            </a:r>
          </a:p>
          <a:p>
            <a:endParaRPr lang="en-US" sz="2000" dirty="0">
              <a:solidFill>
                <a:srgbClr val="FFFFFF"/>
              </a:solidFill>
            </a:endParaRPr>
          </a:p>
          <a:p>
            <a:r>
              <a:rPr lang="en-US" sz="2000" dirty="0">
                <a:solidFill>
                  <a:srgbClr val="FFFFFF"/>
                </a:solidFill>
              </a:rPr>
              <a:t>We focused on Cleveland when looking at age and race because Cleveland has the highest totals</a:t>
            </a:r>
          </a:p>
          <a:p>
            <a:endParaRPr lang="en-US" sz="2000" dirty="0">
              <a:solidFill>
                <a:srgbClr val="FFFFFF"/>
              </a:solidFill>
            </a:endParaRPr>
          </a:p>
          <a:p>
            <a:r>
              <a:rPr lang="en-US" sz="2000" dirty="0">
                <a:solidFill>
                  <a:srgbClr val="FFFFFF"/>
                </a:solidFill>
              </a:rPr>
              <a:t>Effects of age </a:t>
            </a:r>
          </a:p>
          <a:p>
            <a:r>
              <a:rPr lang="en-US" sz="2000" dirty="0">
                <a:solidFill>
                  <a:srgbClr val="FFFFFF"/>
                </a:solidFill>
              </a:rPr>
              <a:t>	Varied based on the type of crime committed</a:t>
            </a:r>
          </a:p>
          <a:p>
            <a:r>
              <a:rPr lang="en-US" sz="2000" dirty="0">
                <a:solidFill>
                  <a:srgbClr val="FFFFFF"/>
                </a:solidFill>
              </a:rPr>
              <a:t>Effects of race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FFFFFF"/>
                </a:solidFill>
              </a:rPr>
              <a:t>	Varies based on the type of crime committed</a:t>
            </a:r>
          </a:p>
          <a:p>
            <a:endParaRPr lang="en-US" sz="2000" dirty="0">
              <a:solidFill>
                <a:srgbClr val="FFFFFF"/>
              </a:solidFill>
            </a:endParaRPr>
          </a:p>
          <a:p>
            <a:r>
              <a:rPr lang="en-US" sz="2000" dirty="0">
                <a:solidFill>
                  <a:srgbClr val="FFFFFF"/>
                </a:solidFill>
              </a:rPr>
              <a:t>API Keys</a:t>
            </a:r>
          </a:p>
          <a:p>
            <a:r>
              <a:rPr lang="en-US" sz="2000" dirty="0">
                <a:solidFill>
                  <a:srgbClr val="FFFFFF"/>
                </a:solidFill>
              </a:rPr>
              <a:t>	FBI key for additional crime data</a:t>
            </a:r>
          </a:p>
          <a:p>
            <a:r>
              <a:rPr lang="en-US" sz="2000" dirty="0">
                <a:solidFill>
                  <a:srgbClr val="FFFFFF"/>
                </a:solidFill>
              </a:rPr>
              <a:t>	</a:t>
            </a:r>
            <a:r>
              <a:rPr lang="en-US" sz="2000" dirty="0" err="1">
                <a:solidFill>
                  <a:srgbClr val="FFFFFF"/>
                </a:solidFill>
              </a:rPr>
              <a:t>Gmaps</a:t>
            </a:r>
            <a:r>
              <a:rPr lang="en-US" sz="2000" dirty="0">
                <a:solidFill>
                  <a:srgbClr val="FFFFFF"/>
                </a:solidFill>
              </a:rPr>
              <a:t> Key for heat maps</a:t>
            </a:r>
          </a:p>
        </p:txBody>
      </p:sp>
      <p:sp>
        <p:nvSpPr>
          <p:cNvPr id="4" name="Slide Number Placeholder 3"/>
          <p:cNvSpPr>
            <a:spLocks noGrp="1"/>
          </p:cNvSpPr>
          <p:nvPr>
            <p:ph type="sldNum" sz="quarter" idx="5"/>
          </p:nvPr>
        </p:nvSpPr>
        <p:spPr/>
        <p:txBody>
          <a:bodyPr/>
          <a:lstStyle/>
          <a:p>
            <a:fld id="{E3BDEEF0-54FB-2242-B274-79F4DABE528E}" type="slidenum">
              <a:rPr lang="en-US" smtClean="0"/>
              <a:t>2</a:t>
            </a:fld>
            <a:endParaRPr lang="en-US"/>
          </a:p>
        </p:txBody>
      </p:sp>
    </p:spTree>
    <p:extLst>
      <p:ext uri="{BB962C8B-B14F-4D97-AF65-F5344CB8AC3E}">
        <p14:creationId xmlns:p14="http://schemas.microsoft.com/office/powerpoint/2010/main" val="3842577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2">
                    <a:lumMod val="50000"/>
                  </a:schemeClr>
                </a:solidFill>
              </a:rPr>
              <a:t>JACOB  - 1 min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2">
                  <a:lumMod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2">
                    <a:lumMod val="50000"/>
                  </a:schemeClr>
                </a:solidFill>
              </a:rPr>
              <a:t>Crime rate per population in Cuyahoga County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2">
                    <a:lumMod val="50000"/>
                  </a:schemeClr>
                </a:solidFill>
              </a:rPr>
              <a:t>	Converted excel file into a CSV file for OCJS website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dirty="0">
                <a:solidFill>
                  <a:schemeClr val="accent2">
                    <a:lumMod val="50000"/>
                  </a:schemeClr>
                </a:solidFill>
              </a:rPr>
              <a:t>Did not have totals for each city but only counties, so we had to do create our own totals column within the CSV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2">
                    <a:lumMod val="50000"/>
                  </a:schemeClr>
                </a:solidFill>
              </a:rPr>
              <a:t>	Added latitudes and longitudes to generate a heat map to show the crime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2">
                    <a:lumMod val="50000"/>
                  </a:schemeClr>
                </a:solidFill>
              </a:rPr>
              <a:t>What city in Cuyahoga County holds the highest total crime?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Age: Cleveland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Race: Cleveland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Each of these totals did not take population into consideration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2">
                    <a:lumMod val="50000"/>
                  </a:schemeClr>
                </a:solidFill>
              </a:rPr>
              <a:t>FBI API Key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2">
                    <a:lumMod val="50000"/>
                  </a:schemeClr>
                </a:solidFill>
              </a:rPr>
              <a:t>	Played around with the API key to determine what kind of data we could find that held similar/corresponding information to the CSV file</a:t>
            </a:r>
          </a:p>
        </p:txBody>
      </p:sp>
      <p:sp>
        <p:nvSpPr>
          <p:cNvPr id="4" name="Slide Number Placeholder 3"/>
          <p:cNvSpPr>
            <a:spLocks noGrp="1"/>
          </p:cNvSpPr>
          <p:nvPr>
            <p:ph type="sldNum" sz="quarter" idx="5"/>
          </p:nvPr>
        </p:nvSpPr>
        <p:spPr/>
        <p:txBody>
          <a:bodyPr/>
          <a:lstStyle/>
          <a:p>
            <a:fld id="{E3BDEEF0-54FB-2242-B274-79F4DABE528E}" type="slidenum">
              <a:rPr lang="en-US" smtClean="0"/>
              <a:t>3</a:t>
            </a:fld>
            <a:endParaRPr lang="en-US"/>
          </a:p>
        </p:txBody>
      </p:sp>
    </p:spTree>
    <p:extLst>
      <p:ext uri="{BB962C8B-B14F-4D97-AF65-F5344CB8AC3E}">
        <p14:creationId xmlns:p14="http://schemas.microsoft.com/office/powerpoint/2010/main" val="4220345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JULIE: CSV – 1 min</a:t>
            </a:r>
          </a:p>
          <a:p>
            <a:endParaRPr lang="en-US" dirty="0"/>
          </a:p>
          <a:p>
            <a:r>
              <a:rPr lang="en-US" dirty="0"/>
              <a:t>JACOB: API – 2 min</a:t>
            </a:r>
          </a:p>
          <a:p>
            <a:endParaRPr lang="en-US" dirty="0"/>
          </a:p>
          <a:p>
            <a:r>
              <a:rPr lang="en-US" dirty="0"/>
              <a:t>Show </a:t>
            </a:r>
            <a:r>
              <a:rPr lang="en-US" dirty="0" err="1"/>
              <a:t>Jupyter</a:t>
            </a:r>
            <a:r>
              <a:rPr lang="en-US" dirty="0"/>
              <a:t> Notebook for CSV file</a:t>
            </a:r>
          </a:p>
          <a:p>
            <a:endParaRPr lang="en-US" dirty="0"/>
          </a:p>
          <a:p>
            <a:r>
              <a:rPr lang="en-US" dirty="0"/>
              <a:t>Someone different prepare to share FBI example of appending either age or race and explain how we did the same thing for the other (don’t show) this needs to be fast\</a:t>
            </a:r>
          </a:p>
          <a:p>
            <a:endParaRPr lang="en-US" dirty="0"/>
          </a:p>
          <a:p>
            <a:r>
              <a:rPr lang="en-US" dirty="0"/>
              <a:t>WE will say what is on this slide while showing </a:t>
            </a:r>
            <a:r>
              <a:rPr lang="en-US" dirty="0" err="1"/>
              <a:t>jupyter</a:t>
            </a:r>
            <a:r>
              <a:rPr lang="en-US" dirty="0"/>
              <a:t> notebook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3BDEEF0-54FB-2242-B274-79F4DABE528E}" type="slidenum">
              <a:rPr lang="en-US" smtClean="0"/>
              <a:t>4</a:t>
            </a:fld>
            <a:endParaRPr lang="en-US"/>
          </a:p>
        </p:txBody>
      </p:sp>
    </p:spTree>
    <p:extLst>
      <p:ext uri="{BB962C8B-B14F-4D97-AF65-F5344CB8AC3E}">
        <p14:creationId xmlns:p14="http://schemas.microsoft.com/office/powerpoint/2010/main" val="3447377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KRISTEN – 1 min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population was left out of consideration, Cleveland was the hotspot for crime but when we took population into consideration Cleveland was on the lower end of the crime rates</a:t>
            </a:r>
          </a:p>
          <a:p>
            <a:endParaRPr lang="en-US" dirty="0"/>
          </a:p>
          <a:p>
            <a:r>
              <a:rPr lang="en-US" dirty="0"/>
              <a:t>Crime rate per population in Cuyahoga County</a:t>
            </a:r>
          </a:p>
          <a:p>
            <a:pPr lvl="1"/>
            <a:r>
              <a:rPr lang="en-US" dirty="0"/>
              <a:t>Created totals column for crime per city in Cuyahoga county</a:t>
            </a:r>
          </a:p>
          <a:p>
            <a:pPr lvl="1"/>
            <a:r>
              <a:rPr lang="en-US" dirty="0"/>
              <a:t>Determined the rate</a:t>
            </a:r>
          </a:p>
          <a:p>
            <a:pPr lvl="1"/>
            <a:r>
              <a:rPr lang="en-US" dirty="0"/>
              <a:t>Made a heat map to show the gradient across Cuyahoga County</a:t>
            </a:r>
          </a:p>
          <a:p>
            <a:endParaRPr lang="en-US" dirty="0"/>
          </a:p>
        </p:txBody>
      </p:sp>
      <p:sp>
        <p:nvSpPr>
          <p:cNvPr id="4" name="Slide Number Placeholder 3"/>
          <p:cNvSpPr>
            <a:spLocks noGrp="1"/>
          </p:cNvSpPr>
          <p:nvPr>
            <p:ph type="sldNum" sz="quarter" idx="5"/>
          </p:nvPr>
        </p:nvSpPr>
        <p:spPr/>
        <p:txBody>
          <a:bodyPr/>
          <a:lstStyle/>
          <a:p>
            <a:fld id="{E3BDEEF0-54FB-2242-B274-79F4DABE528E}" type="slidenum">
              <a:rPr lang="en-US" smtClean="0"/>
              <a:t>5</a:t>
            </a:fld>
            <a:endParaRPr lang="en-US"/>
          </a:p>
        </p:txBody>
      </p:sp>
    </p:spTree>
    <p:extLst>
      <p:ext uri="{BB962C8B-B14F-4D97-AF65-F5344CB8AC3E}">
        <p14:creationId xmlns:p14="http://schemas.microsoft.com/office/powerpoint/2010/main" val="135794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 – 30 sec</a:t>
            </a:r>
          </a:p>
          <a:p>
            <a:endParaRPr lang="en-US" dirty="0"/>
          </a:p>
          <a:p>
            <a:r>
              <a:rPr lang="en-US" dirty="0"/>
              <a:t>Data shows the types of offenses per age</a:t>
            </a:r>
          </a:p>
          <a:p>
            <a:r>
              <a:rPr lang="en-US" dirty="0"/>
              <a:t>Broke  down age by 10 years</a:t>
            </a:r>
          </a:p>
          <a:p>
            <a:r>
              <a:rPr lang="en-US" dirty="0"/>
              <a:t>Within </a:t>
            </a:r>
            <a:r>
              <a:rPr lang="en-US" dirty="0" err="1"/>
              <a:t>Jupyter</a:t>
            </a:r>
            <a:r>
              <a:rPr lang="en-US" dirty="0"/>
              <a:t> notebook we created bar charts that gave visual representations of this data</a:t>
            </a:r>
          </a:p>
        </p:txBody>
      </p:sp>
      <p:sp>
        <p:nvSpPr>
          <p:cNvPr id="4" name="Slide Number Placeholder 3"/>
          <p:cNvSpPr>
            <a:spLocks noGrp="1"/>
          </p:cNvSpPr>
          <p:nvPr>
            <p:ph type="sldNum" sz="quarter" idx="5"/>
          </p:nvPr>
        </p:nvSpPr>
        <p:spPr/>
        <p:txBody>
          <a:bodyPr/>
          <a:lstStyle/>
          <a:p>
            <a:fld id="{E3BDEEF0-54FB-2242-B274-79F4DABE528E}" type="slidenum">
              <a:rPr lang="en-US" smtClean="0"/>
              <a:t>6</a:t>
            </a:fld>
            <a:endParaRPr lang="en-US"/>
          </a:p>
        </p:txBody>
      </p:sp>
    </p:spTree>
    <p:extLst>
      <p:ext uri="{BB962C8B-B14F-4D97-AF65-F5344CB8AC3E}">
        <p14:creationId xmlns:p14="http://schemas.microsoft.com/office/powerpoint/2010/main" val="1149034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 – 30 sec</a:t>
            </a:r>
          </a:p>
          <a:p>
            <a:endParaRPr lang="en-US" dirty="0"/>
          </a:p>
          <a:p>
            <a:r>
              <a:rPr lang="en-US" dirty="0"/>
              <a:t>Data shows type of offenses per race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Within </a:t>
            </a:r>
            <a:r>
              <a:rPr lang="en-US" dirty="0" err="1"/>
              <a:t>Jupyter</a:t>
            </a:r>
            <a:r>
              <a:rPr lang="en-US" dirty="0"/>
              <a:t> notebook we created bar charts that gave visual representations of this data</a:t>
            </a:r>
          </a:p>
        </p:txBody>
      </p:sp>
      <p:sp>
        <p:nvSpPr>
          <p:cNvPr id="4" name="Slide Number Placeholder 3"/>
          <p:cNvSpPr>
            <a:spLocks noGrp="1"/>
          </p:cNvSpPr>
          <p:nvPr>
            <p:ph type="sldNum" sz="quarter" idx="5"/>
          </p:nvPr>
        </p:nvSpPr>
        <p:spPr/>
        <p:txBody>
          <a:bodyPr/>
          <a:lstStyle/>
          <a:p>
            <a:fld id="{E3BDEEF0-54FB-2242-B274-79F4DABE528E}" type="slidenum">
              <a:rPr lang="en-US" smtClean="0"/>
              <a:t>7</a:t>
            </a:fld>
            <a:endParaRPr lang="en-US"/>
          </a:p>
        </p:txBody>
      </p:sp>
    </p:spTree>
    <p:extLst>
      <p:ext uri="{BB962C8B-B14F-4D97-AF65-F5344CB8AC3E}">
        <p14:creationId xmlns:p14="http://schemas.microsoft.com/office/powerpoint/2010/main" val="2966242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KRISTEN – 40 sec</a:t>
            </a:r>
          </a:p>
          <a:p>
            <a:endParaRPr lang="en-US" dirty="0"/>
          </a:p>
          <a:p>
            <a:r>
              <a:rPr lang="en-US" dirty="0"/>
              <a:t>Cleveland highest crime rate across the county</a:t>
            </a:r>
          </a:p>
          <a:p>
            <a:r>
              <a:rPr lang="en-US" dirty="0"/>
              <a:t>	unexpected when taking poplar into consideration the crime rate of Cleveland significantly dropped</a:t>
            </a:r>
          </a:p>
          <a:p>
            <a:endParaRPr lang="en-US" dirty="0"/>
          </a:p>
          <a:p>
            <a:r>
              <a:rPr lang="en-US" dirty="0"/>
              <a:t>Crime across the age groups</a:t>
            </a:r>
          </a:p>
          <a:p>
            <a:r>
              <a:rPr lang="en-US" dirty="0"/>
              <a:t>	shocking that 0-9 year old's had many offenses especially within the rape category</a:t>
            </a:r>
          </a:p>
          <a:p>
            <a:endParaRPr lang="en-US" dirty="0"/>
          </a:p>
          <a:p>
            <a:endParaRPr lang="en-US" dirty="0"/>
          </a:p>
          <a:p>
            <a:r>
              <a:rPr lang="en-US" dirty="0"/>
              <a:t>JULIE – 40 sec</a:t>
            </a:r>
          </a:p>
          <a:p>
            <a:r>
              <a:rPr lang="en-US" dirty="0"/>
              <a:t>Population:</a:t>
            </a:r>
          </a:p>
          <a:p>
            <a:r>
              <a:rPr lang="en-US" dirty="0"/>
              <a:t>	population seems to be a large factor when determining the rate of crime within a city</a:t>
            </a:r>
          </a:p>
          <a:p>
            <a:endParaRPr lang="en-US" dirty="0"/>
          </a:p>
          <a:p>
            <a:r>
              <a:rPr lang="en-US" dirty="0"/>
              <a:t>Ages:</a:t>
            </a:r>
          </a:p>
          <a:p>
            <a:r>
              <a:rPr lang="en-US" dirty="0"/>
              <a:t>	20-29 Year old's tend to commit the most amount of crimes</a:t>
            </a:r>
          </a:p>
          <a:p>
            <a:endParaRPr lang="en-US" dirty="0"/>
          </a:p>
          <a:p>
            <a:r>
              <a:rPr lang="en-US" dirty="0"/>
              <a:t>Race:</a:t>
            </a:r>
          </a:p>
          <a:p>
            <a:r>
              <a:rPr lang="en-US" dirty="0"/>
              <a:t>	The black race appears to commit the most amount of crime</a:t>
            </a:r>
          </a:p>
        </p:txBody>
      </p:sp>
      <p:sp>
        <p:nvSpPr>
          <p:cNvPr id="4" name="Slide Number Placeholder 3"/>
          <p:cNvSpPr>
            <a:spLocks noGrp="1"/>
          </p:cNvSpPr>
          <p:nvPr>
            <p:ph type="sldNum" sz="quarter" idx="5"/>
          </p:nvPr>
        </p:nvSpPr>
        <p:spPr/>
        <p:txBody>
          <a:bodyPr/>
          <a:lstStyle/>
          <a:p>
            <a:fld id="{E3BDEEF0-54FB-2242-B274-79F4DABE528E}" type="slidenum">
              <a:rPr lang="en-US" smtClean="0"/>
              <a:t>8</a:t>
            </a:fld>
            <a:endParaRPr lang="en-US"/>
          </a:p>
        </p:txBody>
      </p:sp>
    </p:spTree>
    <p:extLst>
      <p:ext uri="{BB962C8B-B14F-4D97-AF65-F5344CB8AC3E}">
        <p14:creationId xmlns:p14="http://schemas.microsoft.com/office/powerpoint/2010/main" val="132675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KIM - left</a:t>
            </a:r>
          </a:p>
          <a:p>
            <a:endParaRPr lang="en-US" dirty="0"/>
          </a:p>
          <a:p>
            <a:r>
              <a:rPr lang="en-US" dirty="0"/>
              <a:t>Limitations</a:t>
            </a:r>
          </a:p>
          <a:p>
            <a:r>
              <a:rPr lang="en-US" dirty="0"/>
              <a:t>	Race: black race was combined African American and black when the race does differ especially when it comes to statistics</a:t>
            </a:r>
          </a:p>
          <a:p>
            <a:r>
              <a:rPr lang="en-US" dirty="0"/>
              <a:t>	Data: </a:t>
            </a:r>
          </a:p>
          <a:p>
            <a:r>
              <a:rPr lang="en-US" dirty="0"/>
              <a:t>		lack of access to data 2018 and after</a:t>
            </a:r>
          </a:p>
          <a:p>
            <a:r>
              <a:rPr lang="en-US" dirty="0"/>
              <a:t>		data in general was limited without buying access – created questions based off the data we had</a:t>
            </a:r>
          </a:p>
          <a:p>
            <a:r>
              <a:rPr lang="en-US" dirty="0"/>
              <a:t>		took a while to get usable data</a:t>
            </a:r>
          </a:p>
          <a:p>
            <a:r>
              <a:rPr lang="en-US" dirty="0"/>
              <a:t>	Population: Took away data but was only Metroparks and college Agency's that were dropped</a:t>
            </a:r>
          </a:p>
          <a:p>
            <a:endParaRPr lang="en-US" dirty="0"/>
          </a:p>
          <a:p>
            <a:r>
              <a:rPr lang="en-US" dirty="0"/>
              <a:t>Additional Questions:</a:t>
            </a:r>
          </a:p>
          <a:p>
            <a:r>
              <a:rPr lang="en-US" dirty="0"/>
              <a:t>	effects per season: broken down by months for  crime rate</a:t>
            </a:r>
          </a:p>
          <a:p>
            <a:r>
              <a:rPr lang="en-US" dirty="0"/>
              <a:t>	effects based on weather: are there any large or impactful weather changes that show a spike in crime</a:t>
            </a:r>
          </a:p>
          <a:p>
            <a:endParaRPr lang="en-US" dirty="0"/>
          </a:p>
          <a:p>
            <a:r>
              <a:rPr lang="en-US" dirty="0"/>
              <a:t>Future directions</a:t>
            </a:r>
          </a:p>
          <a:p>
            <a:r>
              <a:rPr lang="en-US" dirty="0"/>
              <a:t>	distance from Cleveland: is there a pattern based on the direction and/distance you move away from Cleveland – east side versus west side</a:t>
            </a:r>
          </a:p>
          <a:p>
            <a:r>
              <a:rPr lang="en-US" dirty="0"/>
              <a:t>	</a:t>
            </a:r>
          </a:p>
        </p:txBody>
      </p:sp>
      <p:sp>
        <p:nvSpPr>
          <p:cNvPr id="4" name="Slide Number Placeholder 3"/>
          <p:cNvSpPr>
            <a:spLocks noGrp="1"/>
          </p:cNvSpPr>
          <p:nvPr>
            <p:ph type="sldNum" sz="quarter" idx="5"/>
          </p:nvPr>
        </p:nvSpPr>
        <p:spPr/>
        <p:txBody>
          <a:bodyPr/>
          <a:lstStyle/>
          <a:p>
            <a:fld id="{E3BDEEF0-54FB-2242-B274-79F4DABE528E}" type="slidenum">
              <a:rPr lang="en-US" smtClean="0"/>
              <a:t>9</a:t>
            </a:fld>
            <a:endParaRPr lang="en-US"/>
          </a:p>
        </p:txBody>
      </p:sp>
    </p:spTree>
    <p:extLst>
      <p:ext uri="{BB962C8B-B14F-4D97-AF65-F5344CB8AC3E}">
        <p14:creationId xmlns:p14="http://schemas.microsoft.com/office/powerpoint/2010/main" val="475612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9/14/20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1051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272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9/14/20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572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470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9/14/20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164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6946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25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2418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9224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9/14/20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499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070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9/14/20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752542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3FF2-250F-854E-99A3-023D057AFE3B}"/>
              </a:ext>
            </a:extLst>
          </p:cNvPr>
          <p:cNvSpPr>
            <a:spLocks noGrp="1"/>
          </p:cNvSpPr>
          <p:nvPr>
            <p:ph type="ctrTitle"/>
          </p:nvPr>
        </p:nvSpPr>
        <p:spPr/>
        <p:txBody>
          <a:bodyPr>
            <a:normAutofit/>
          </a:bodyPr>
          <a:lstStyle/>
          <a:p>
            <a:r>
              <a:rPr lang="en-US" sz="4000" dirty="0"/>
              <a:t>2017 Crime in Cuyahoga county</a:t>
            </a:r>
          </a:p>
        </p:txBody>
      </p:sp>
      <p:sp>
        <p:nvSpPr>
          <p:cNvPr id="3" name="Subtitle 2">
            <a:extLst>
              <a:ext uri="{FF2B5EF4-FFF2-40B4-BE49-F238E27FC236}">
                <a16:creationId xmlns:a16="http://schemas.microsoft.com/office/drawing/2014/main" id="{D42481D3-69EB-CB4F-A55E-3FE24C63B8A3}"/>
              </a:ext>
            </a:extLst>
          </p:cNvPr>
          <p:cNvSpPr>
            <a:spLocks noGrp="1"/>
          </p:cNvSpPr>
          <p:nvPr>
            <p:ph type="subTitle" idx="1"/>
          </p:nvPr>
        </p:nvSpPr>
        <p:spPr/>
        <p:txBody>
          <a:bodyPr/>
          <a:lstStyle/>
          <a:p>
            <a:r>
              <a:rPr lang="en-US" dirty="0"/>
              <a:t>By: Kristen Blanchard, Jacob </a:t>
            </a:r>
            <a:r>
              <a:rPr lang="en-US" dirty="0" err="1"/>
              <a:t>servidio</a:t>
            </a:r>
            <a:r>
              <a:rPr lang="en-US" dirty="0"/>
              <a:t>, Kimberly gore, Julie Pyle, Matthew Kuhlmann</a:t>
            </a:r>
          </a:p>
        </p:txBody>
      </p:sp>
    </p:spTree>
    <p:extLst>
      <p:ext uri="{BB962C8B-B14F-4D97-AF65-F5344CB8AC3E}">
        <p14:creationId xmlns:p14="http://schemas.microsoft.com/office/powerpoint/2010/main" val="2237132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F34F34AF-75E7-4149-A3CF-2E483C744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5C71391-75B4-4C2C-A671-A519A98F76B1}"/>
              </a:ext>
            </a:extLst>
          </p:cNvPr>
          <p:cNvPicPr>
            <a:picLocks noChangeAspect="1"/>
          </p:cNvPicPr>
          <p:nvPr/>
        </p:nvPicPr>
        <p:blipFill rotWithShape="1">
          <a:blip r:embed="rId3">
            <a:grayscl/>
          </a:blip>
          <a:srcRect t="7787"/>
          <a:stretch/>
        </p:blipFill>
        <p:spPr>
          <a:xfrm>
            <a:off x="-18023" y="10"/>
            <a:ext cx="12191980" cy="6857990"/>
          </a:xfrm>
          <a:prstGeom prst="rect">
            <a:avLst/>
          </a:prstGeom>
        </p:spPr>
      </p:pic>
      <p:grpSp>
        <p:nvGrpSpPr>
          <p:cNvPr id="19" name="Group 18">
            <a:extLst>
              <a:ext uri="{FF2B5EF4-FFF2-40B4-BE49-F238E27FC236}">
                <a16:creationId xmlns:a16="http://schemas.microsoft.com/office/drawing/2014/main" id="{1654C7F9-AF92-42BD-A713-6B020F63B3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0" name="Rectangle 19">
              <a:extLst>
                <a:ext uri="{FF2B5EF4-FFF2-40B4-BE49-F238E27FC236}">
                  <a16:creationId xmlns:a16="http://schemas.microsoft.com/office/drawing/2014/main" id="{D4E3B121-1133-4B7A-BF30-80EF7C9F0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8C0F23FC-3B0D-4C62-B729-C43F56DC1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BD3E7D5-DDB0-FF4A-AAA5-2669F1598A41}"/>
              </a:ext>
            </a:extLst>
          </p:cNvPr>
          <p:cNvSpPr>
            <a:spLocks noGrp="1"/>
          </p:cNvSpPr>
          <p:nvPr>
            <p:ph type="title"/>
          </p:nvPr>
        </p:nvSpPr>
        <p:spPr>
          <a:xfrm>
            <a:off x="584200" y="2142067"/>
            <a:ext cx="3412067" cy="1651457"/>
          </a:xfrm>
        </p:spPr>
        <p:txBody>
          <a:bodyPr vert="horz" lIns="91440" tIns="45720" rIns="91440" bIns="45720" rtlCol="0" anchor="b">
            <a:normAutofit/>
          </a:bodyPr>
          <a:lstStyle/>
          <a:p>
            <a:r>
              <a:rPr lang="en-US" sz="3600" dirty="0">
                <a:solidFill>
                  <a:srgbClr val="FFFFFF"/>
                </a:solidFill>
              </a:rPr>
              <a:t>Questions?</a:t>
            </a:r>
          </a:p>
        </p:txBody>
      </p:sp>
    </p:spTree>
    <p:extLst>
      <p:ext uri="{BB962C8B-B14F-4D97-AF65-F5344CB8AC3E}">
        <p14:creationId xmlns:p14="http://schemas.microsoft.com/office/powerpoint/2010/main" val="250650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4">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A9873D-4BD6-5F48-93B0-3769C4BF1B1D}"/>
              </a:ext>
            </a:extLst>
          </p:cNvPr>
          <p:cNvSpPr>
            <a:spLocks noGrp="1"/>
          </p:cNvSpPr>
          <p:nvPr>
            <p:ph type="title"/>
          </p:nvPr>
        </p:nvSpPr>
        <p:spPr>
          <a:xfrm>
            <a:off x="746228" y="1073231"/>
            <a:ext cx="3054091" cy="4711539"/>
          </a:xfrm>
        </p:spPr>
        <p:txBody>
          <a:bodyPr anchor="ctr">
            <a:normAutofit/>
          </a:bodyPr>
          <a:lstStyle/>
          <a:p>
            <a:r>
              <a:rPr lang="en-US" sz="3200" dirty="0">
                <a:solidFill>
                  <a:schemeClr val="accent1"/>
                </a:solidFill>
              </a:rPr>
              <a:t>Summary</a:t>
            </a:r>
          </a:p>
        </p:txBody>
      </p:sp>
      <p:sp>
        <p:nvSpPr>
          <p:cNvPr id="25" name="Rectangle 16">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8">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0">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99767DF-CD39-2445-A26B-3A86EAF1910E}"/>
              </a:ext>
            </a:extLst>
          </p:cNvPr>
          <p:cNvSpPr>
            <a:spLocks noGrp="1"/>
          </p:cNvSpPr>
          <p:nvPr>
            <p:ph idx="1"/>
          </p:nvPr>
        </p:nvSpPr>
        <p:spPr>
          <a:xfrm>
            <a:off x="4702629" y="1073231"/>
            <a:ext cx="6599582" cy="4711539"/>
          </a:xfrm>
        </p:spPr>
        <p:txBody>
          <a:bodyPr>
            <a:normAutofit/>
          </a:bodyPr>
          <a:lstStyle/>
          <a:p>
            <a:r>
              <a:rPr lang="en-US" sz="2000" dirty="0">
                <a:solidFill>
                  <a:srgbClr val="FFFFFF"/>
                </a:solidFill>
              </a:rPr>
              <a:t>Crime rate per population in Cuyahoga County</a:t>
            </a:r>
          </a:p>
          <a:p>
            <a:r>
              <a:rPr lang="en-US" sz="2000" dirty="0">
                <a:solidFill>
                  <a:srgbClr val="FFFFFF"/>
                </a:solidFill>
              </a:rPr>
              <a:t>What city in Cuyahoga County holds the highest total crime?</a:t>
            </a:r>
          </a:p>
          <a:p>
            <a:r>
              <a:rPr lang="en-US" sz="2000" dirty="0">
                <a:solidFill>
                  <a:srgbClr val="FFFFFF"/>
                </a:solidFill>
              </a:rPr>
              <a:t>Crime in Cleveland, Ohio</a:t>
            </a:r>
          </a:p>
          <a:p>
            <a:pPr lvl="1"/>
            <a:r>
              <a:rPr lang="en-US" sz="2000" dirty="0">
                <a:solidFill>
                  <a:srgbClr val="FFFFFF"/>
                </a:solidFill>
              </a:rPr>
              <a:t>Effects of age </a:t>
            </a:r>
          </a:p>
          <a:p>
            <a:pPr lvl="1"/>
            <a:r>
              <a:rPr lang="en-US" sz="2000" dirty="0">
                <a:solidFill>
                  <a:srgbClr val="FFFFFF"/>
                </a:solidFill>
              </a:rPr>
              <a:t>Effects of race </a:t>
            </a:r>
          </a:p>
          <a:p>
            <a:r>
              <a:rPr lang="en-US" sz="2200" dirty="0">
                <a:solidFill>
                  <a:srgbClr val="FFFFFF"/>
                </a:solidFill>
              </a:rPr>
              <a:t>Data:</a:t>
            </a:r>
          </a:p>
          <a:p>
            <a:pPr lvl="1"/>
            <a:r>
              <a:rPr lang="en-US" sz="2000" dirty="0">
                <a:solidFill>
                  <a:srgbClr val="FFFFFF"/>
                </a:solidFill>
              </a:rPr>
              <a:t>2 API Keys</a:t>
            </a:r>
          </a:p>
          <a:p>
            <a:pPr lvl="1"/>
            <a:r>
              <a:rPr lang="en-US" sz="2000" dirty="0">
                <a:solidFill>
                  <a:srgbClr val="FFFFFF"/>
                </a:solidFill>
              </a:rPr>
              <a:t>CSV file</a:t>
            </a:r>
          </a:p>
          <a:p>
            <a:pPr marL="324000" lvl="1" indent="0">
              <a:buNone/>
            </a:pPr>
            <a:endParaRPr lang="en-US" sz="2000" dirty="0">
              <a:solidFill>
                <a:srgbClr val="FFFFFF"/>
              </a:solidFill>
            </a:endParaRPr>
          </a:p>
        </p:txBody>
      </p:sp>
    </p:spTree>
    <p:extLst>
      <p:ext uri="{BB962C8B-B14F-4D97-AF65-F5344CB8AC3E}">
        <p14:creationId xmlns:p14="http://schemas.microsoft.com/office/powerpoint/2010/main" val="281875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3591E-0A92-9C41-BEF0-8B4FFF2C4887}"/>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Questions and data</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2E0BC4-E795-0C4F-BA39-230502684E15}"/>
              </a:ext>
            </a:extLst>
          </p:cNvPr>
          <p:cNvSpPr>
            <a:spLocks noGrp="1"/>
          </p:cNvSpPr>
          <p:nvPr>
            <p:ph idx="1"/>
          </p:nvPr>
        </p:nvSpPr>
        <p:spPr>
          <a:xfrm>
            <a:off x="6755769" y="1033390"/>
            <a:ext cx="4855037" cy="4825409"/>
          </a:xfrm>
          <a:ln w="57150">
            <a:noFill/>
          </a:ln>
        </p:spPr>
        <p:txBody>
          <a:bodyPr anchor="ctr">
            <a:normAutofit/>
          </a:bodyPr>
          <a:lstStyle/>
          <a:p>
            <a:pPr>
              <a:lnSpc>
                <a:spcPct val="90000"/>
              </a:lnSpc>
            </a:pPr>
            <a:r>
              <a:rPr lang="en-US" sz="1700" dirty="0">
                <a:solidFill>
                  <a:schemeClr val="tx1"/>
                </a:solidFill>
              </a:rPr>
              <a:t>Crime rate per population in Cuyahoga County</a:t>
            </a:r>
          </a:p>
          <a:p>
            <a:pPr lvl="1">
              <a:lnSpc>
                <a:spcPct val="90000"/>
              </a:lnSpc>
            </a:pPr>
            <a:r>
              <a:rPr lang="en-US" sz="1700" dirty="0">
                <a:solidFill>
                  <a:schemeClr val="tx1"/>
                </a:solidFill>
              </a:rPr>
              <a:t>Office of Criminal Justice Services Website for Ohio</a:t>
            </a:r>
          </a:p>
          <a:p>
            <a:pPr>
              <a:lnSpc>
                <a:spcPct val="90000"/>
              </a:lnSpc>
            </a:pPr>
            <a:r>
              <a:rPr lang="en-US" sz="1700" dirty="0">
                <a:solidFill>
                  <a:schemeClr val="tx1"/>
                </a:solidFill>
              </a:rPr>
              <a:t>What city in Cuyahoga County holds the highest total crime?</a:t>
            </a:r>
          </a:p>
          <a:p>
            <a:pPr lvl="1">
              <a:lnSpc>
                <a:spcPct val="90000"/>
              </a:lnSpc>
            </a:pPr>
            <a:r>
              <a:rPr lang="en-US" sz="1700" dirty="0">
                <a:solidFill>
                  <a:schemeClr val="tx1"/>
                </a:solidFill>
              </a:rPr>
              <a:t>Effects of age on crime</a:t>
            </a:r>
          </a:p>
          <a:p>
            <a:pPr lvl="1">
              <a:lnSpc>
                <a:spcPct val="90000"/>
              </a:lnSpc>
            </a:pPr>
            <a:r>
              <a:rPr lang="en-US" sz="1700" dirty="0">
                <a:solidFill>
                  <a:schemeClr val="tx1"/>
                </a:solidFill>
              </a:rPr>
              <a:t>Effects of race on crime </a:t>
            </a:r>
          </a:p>
          <a:p>
            <a:pPr>
              <a:lnSpc>
                <a:spcPct val="90000"/>
              </a:lnSpc>
            </a:pPr>
            <a:r>
              <a:rPr lang="en-US" sz="1900" dirty="0">
                <a:solidFill>
                  <a:schemeClr val="tx1"/>
                </a:solidFill>
              </a:rPr>
              <a:t>FBI API Key</a:t>
            </a:r>
          </a:p>
          <a:p>
            <a:pPr lvl="1">
              <a:lnSpc>
                <a:spcPct val="90000"/>
              </a:lnSpc>
            </a:pPr>
            <a:r>
              <a:rPr lang="en-US" sz="1700" dirty="0">
                <a:solidFill>
                  <a:schemeClr val="tx1"/>
                </a:solidFill>
              </a:rPr>
              <a:t>Found on: </a:t>
            </a:r>
            <a:r>
              <a:rPr lang="en-US" sz="1700" dirty="0" err="1">
                <a:solidFill>
                  <a:schemeClr val="tx1"/>
                </a:solidFill>
              </a:rPr>
              <a:t>api.usa.gov</a:t>
            </a:r>
            <a:r>
              <a:rPr lang="en-US" sz="1700" dirty="0">
                <a:solidFill>
                  <a:schemeClr val="tx1"/>
                </a:solidFill>
              </a:rPr>
              <a:t>/crime/</a:t>
            </a:r>
            <a:r>
              <a:rPr lang="en-US" sz="1700" dirty="0" err="1">
                <a:solidFill>
                  <a:schemeClr val="tx1"/>
                </a:solidFill>
              </a:rPr>
              <a:t>fbi</a:t>
            </a:r>
            <a:endParaRPr lang="en-US" sz="1700" dirty="0">
              <a:solidFill>
                <a:schemeClr val="tx1"/>
              </a:solidFill>
            </a:endParaRPr>
          </a:p>
          <a:p>
            <a:pPr marL="0" indent="0">
              <a:lnSpc>
                <a:spcPct val="90000"/>
              </a:lnSpc>
              <a:buNone/>
            </a:pPr>
            <a:endParaRPr lang="en-US" sz="1700" dirty="0">
              <a:solidFill>
                <a:schemeClr val="accent2">
                  <a:lumMod val="50000"/>
                </a:schemeClr>
              </a:solidFill>
            </a:endParaRPr>
          </a:p>
        </p:txBody>
      </p:sp>
      <p:pic>
        <p:nvPicPr>
          <p:cNvPr id="9" name="Picture 8">
            <a:extLst>
              <a:ext uri="{FF2B5EF4-FFF2-40B4-BE49-F238E27FC236}">
                <a16:creationId xmlns:a16="http://schemas.microsoft.com/office/drawing/2014/main" id="{48788185-1011-3C45-85FF-46C3AE2BB6EE}"/>
              </a:ext>
            </a:extLst>
          </p:cNvPr>
          <p:cNvPicPr>
            <a:picLocks noChangeAspect="1"/>
          </p:cNvPicPr>
          <p:nvPr/>
        </p:nvPicPr>
        <p:blipFill>
          <a:blip r:embed="rId3"/>
          <a:stretch>
            <a:fillRect/>
          </a:stretch>
        </p:blipFill>
        <p:spPr>
          <a:xfrm>
            <a:off x="6575449" y="5556068"/>
            <a:ext cx="2053743" cy="817604"/>
          </a:xfrm>
          <a:prstGeom prst="rect">
            <a:avLst/>
          </a:prstGeom>
        </p:spPr>
      </p:pic>
      <p:pic>
        <p:nvPicPr>
          <p:cNvPr id="11" name="Picture 10">
            <a:extLst>
              <a:ext uri="{FF2B5EF4-FFF2-40B4-BE49-F238E27FC236}">
                <a16:creationId xmlns:a16="http://schemas.microsoft.com/office/drawing/2014/main" id="{42BC75BE-DC93-4B4A-BFC6-224D1A2B4A2B}"/>
              </a:ext>
            </a:extLst>
          </p:cNvPr>
          <p:cNvPicPr>
            <a:picLocks noChangeAspect="1"/>
          </p:cNvPicPr>
          <p:nvPr/>
        </p:nvPicPr>
        <p:blipFill>
          <a:blip r:embed="rId4"/>
          <a:stretch>
            <a:fillRect/>
          </a:stretch>
        </p:blipFill>
        <p:spPr>
          <a:xfrm>
            <a:off x="9730717" y="5540795"/>
            <a:ext cx="2305678" cy="856337"/>
          </a:xfrm>
          <a:prstGeom prst="rect">
            <a:avLst/>
          </a:prstGeom>
        </p:spPr>
      </p:pic>
      <p:sp>
        <p:nvSpPr>
          <p:cNvPr id="13" name="TextBox 12">
            <a:extLst>
              <a:ext uri="{FF2B5EF4-FFF2-40B4-BE49-F238E27FC236}">
                <a16:creationId xmlns:a16="http://schemas.microsoft.com/office/drawing/2014/main" id="{9EE0D576-187B-FE41-82CD-2C1C3685FCD3}"/>
              </a:ext>
            </a:extLst>
          </p:cNvPr>
          <p:cNvSpPr txBox="1"/>
          <p:nvPr/>
        </p:nvSpPr>
        <p:spPr>
          <a:xfrm>
            <a:off x="6489548" y="6319667"/>
            <a:ext cx="2160779" cy="215444"/>
          </a:xfrm>
          <a:prstGeom prst="rect">
            <a:avLst/>
          </a:prstGeom>
          <a:noFill/>
        </p:spPr>
        <p:txBody>
          <a:bodyPr wrap="square">
            <a:spAutoFit/>
          </a:bodyPr>
          <a:lstStyle/>
          <a:p>
            <a:r>
              <a:rPr lang="en-US" sz="800" dirty="0"/>
              <a:t>https://crime-data-</a:t>
            </a:r>
            <a:r>
              <a:rPr lang="en-US" sz="800" dirty="0" err="1"/>
              <a:t>explorer.fr.cloud.gov</a:t>
            </a:r>
            <a:r>
              <a:rPr lang="en-US" sz="800" dirty="0"/>
              <a:t>/api</a:t>
            </a:r>
          </a:p>
        </p:txBody>
      </p:sp>
      <p:sp>
        <p:nvSpPr>
          <p:cNvPr id="15" name="TextBox 14">
            <a:extLst>
              <a:ext uri="{FF2B5EF4-FFF2-40B4-BE49-F238E27FC236}">
                <a16:creationId xmlns:a16="http://schemas.microsoft.com/office/drawing/2014/main" id="{5E45EDCC-534D-C640-BC91-C25C28E9F956}"/>
              </a:ext>
            </a:extLst>
          </p:cNvPr>
          <p:cNvSpPr txBox="1"/>
          <p:nvPr/>
        </p:nvSpPr>
        <p:spPr>
          <a:xfrm rot="10800000" flipV="1">
            <a:off x="9699627" y="6314342"/>
            <a:ext cx="1904513" cy="215444"/>
          </a:xfrm>
          <a:prstGeom prst="rect">
            <a:avLst/>
          </a:prstGeom>
          <a:noFill/>
        </p:spPr>
        <p:txBody>
          <a:bodyPr wrap="square">
            <a:spAutoFit/>
          </a:bodyPr>
          <a:lstStyle/>
          <a:p>
            <a:r>
              <a:rPr lang="en-US" sz="800" dirty="0"/>
              <a:t>https://www.ocjs.ohio.gov/#gsc.tab=0</a:t>
            </a:r>
          </a:p>
        </p:txBody>
      </p:sp>
    </p:spTree>
    <p:extLst>
      <p:ext uri="{BB962C8B-B14F-4D97-AF65-F5344CB8AC3E}">
        <p14:creationId xmlns:p14="http://schemas.microsoft.com/office/powerpoint/2010/main" val="199099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C138-DEDD-C44F-80D9-C3F6DEFF8FEA}"/>
              </a:ext>
            </a:extLst>
          </p:cNvPr>
          <p:cNvSpPr>
            <a:spLocks noGrp="1"/>
          </p:cNvSpPr>
          <p:nvPr>
            <p:ph type="title"/>
          </p:nvPr>
        </p:nvSpPr>
        <p:spPr/>
        <p:txBody>
          <a:bodyPr/>
          <a:lstStyle/>
          <a:p>
            <a:br>
              <a:rPr lang="en-US" dirty="0"/>
            </a:br>
            <a:r>
              <a:rPr lang="en-US" dirty="0"/>
              <a:t>Data cleanup and Exploration</a:t>
            </a:r>
          </a:p>
        </p:txBody>
      </p:sp>
      <p:sp>
        <p:nvSpPr>
          <p:cNvPr id="3" name="Content Placeholder 2">
            <a:extLst>
              <a:ext uri="{FF2B5EF4-FFF2-40B4-BE49-F238E27FC236}">
                <a16:creationId xmlns:a16="http://schemas.microsoft.com/office/drawing/2014/main" id="{57CEE206-2005-F94A-8ACE-3774DA88B252}"/>
              </a:ext>
            </a:extLst>
          </p:cNvPr>
          <p:cNvSpPr>
            <a:spLocks noGrp="1"/>
          </p:cNvSpPr>
          <p:nvPr>
            <p:ph sz="half" idx="1"/>
          </p:nvPr>
        </p:nvSpPr>
        <p:spPr>
          <a:xfrm>
            <a:off x="581193" y="2228004"/>
            <a:ext cx="5422390" cy="1874439"/>
          </a:xfrm>
        </p:spPr>
        <p:txBody>
          <a:bodyPr>
            <a:normAutofit/>
          </a:bodyPr>
          <a:lstStyle/>
          <a:p>
            <a:r>
              <a:rPr lang="en-US" sz="2400" dirty="0">
                <a:solidFill>
                  <a:schemeClr val="tx1"/>
                </a:solidFill>
              </a:rPr>
              <a:t>FBI Key</a:t>
            </a:r>
          </a:p>
          <a:p>
            <a:pPr lvl="1">
              <a:lnSpc>
                <a:spcPct val="90000"/>
              </a:lnSpc>
            </a:pPr>
            <a:r>
              <a:rPr lang="en-US" dirty="0">
                <a:solidFill>
                  <a:schemeClr val="tx1"/>
                </a:solidFill>
              </a:rPr>
              <a:t>Exploration on website</a:t>
            </a:r>
          </a:p>
          <a:p>
            <a:pPr lvl="2">
              <a:lnSpc>
                <a:spcPct val="90000"/>
              </a:lnSpc>
            </a:pPr>
            <a:r>
              <a:rPr lang="en-US" sz="1600" dirty="0">
                <a:solidFill>
                  <a:schemeClr val="tx1"/>
                </a:solidFill>
              </a:rPr>
              <a:t>Race and age breakdown</a:t>
            </a:r>
          </a:p>
          <a:p>
            <a:pPr lvl="1">
              <a:lnSpc>
                <a:spcPct val="90000"/>
              </a:lnSpc>
            </a:pPr>
            <a:r>
              <a:rPr lang="en-US" dirty="0">
                <a:solidFill>
                  <a:schemeClr val="tx1"/>
                </a:solidFill>
              </a:rPr>
              <a:t>Append race into its own data frame</a:t>
            </a:r>
          </a:p>
          <a:p>
            <a:pPr lvl="1">
              <a:lnSpc>
                <a:spcPct val="90000"/>
              </a:lnSpc>
            </a:pPr>
            <a:r>
              <a:rPr lang="en-US" dirty="0">
                <a:solidFill>
                  <a:schemeClr val="tx1"/>
                </a:solidFill>
              </a:rPr>
              <a:t>Append age into its own data frame</a:t>
            </a:r>
          </a:p>
        </p:txBody>
      </p:sp>
      <p:sp>
        <p:nvSpPr>
          <p:cNvPr id="4" name="Content Placeholder 3">
            <a:extLst>
              <a:ext uri="{FF2B5EF4-FFF2-40B4-BE49-F238E27FC236}">
                <a16:creationId xmlns:a16="http://schemas.microsoft.com/office/drawing/2014/main" id="{3A0559B0-5C42-4C4E-9AF6-37BC173EB5D4}"/>
              </a:ext>
            </a:extLst>
          </p:cNvPr>
          <p:cNvSpPr>
            <a:spLocks noGrp="1"/>
          </p:cNvSpPr>
          <p:nvPr>
            <p:ph sz="half" idx="2"/>
          </p:nvPr>
        </p:nvSpPr>
        <p:spPr>
          <a:xfrm>
            <a:off x="6188417" y="2228003"/>
            <a:ext cx="5422392" cy="1200997"/>
          </a:xfrm>
        </p:spPr>
        <p:txBody>
          <a:bodyPr>
            <a:normAutofit/>
          </a:bodyPr>
          <a:lstStyle/>
          <a:p>
            <a:r>
              <a:rPr lang="en-US" sz="2400" dirty="0">
                <a:solidFill>
                  <a:schemeClr val="tx1"/>
                </a:solidFill>
              </a:rPr>
              <a:t>CSV File</a:t>
            </a:r>
          </a:p>
          <a:p>
            <a:pPr lvl="1">
              <a:lnSpc>
                <a:spcPct val="90000"/>
              </a:lnSpc>
            </a:pPr>
            <a:r>
              <a:rPr lang="en-US" sz="1400" dirty="0">
                <a:solidFill>
                  <a:schemeClr val="tx1"/>
                </a:solidFill>
              </a:rPr>
              <a:t>Read in the file and turned all the ”</a:t>
            </a:r>
            <a:r>
              <a:rPr lang="en-US" sz="1400" dirty="0" err="1">
                <a:solidFill>
                  <a:schemeClr val="tx1"/>
                </a:solidFill>
              </a:rPr>
              <a:t>NaN</a:t>
            </a:r>
            <a:r>
              <a:rPr lang="en-US" sz="1400" dirty="0">
                <a:solidFill>
                  <a:schemeClr val="tx1"/>
                </a:solidFill>
              </a:rPr>
              <a:t>” into ”0”</a:t>
            </a:r>
          </a:p>
          <a:p>
            <a:pPr lvl="1">
              <a:lnSpc>
                <a:spcPct val="90000"/>
              </a:lnSpc>
            </a:pPr>
            <a:r>
              <a:rPr lang="en-US" sz="1400" dirty="0">
                <a:solidFill>
                  <a:schemeClr val="tx1"/>
                </a:solidFill>
              </a:rPr>
              <a:t>Dropped rows:  population == 0</a:t>
            </a:r>
          </a:p>
          <a:p>
            <a:pPr marL="324000" lvl="1" indent="0">
              <a:lnSpc>
                <a:spcPct val="90000"/>
              </a:lnSpc>
              <a:buNone/>
            </a:pPr>
            <a:endParaRPr lang="en-US" sz="1400" dirty="0">
              <a:solidFill>
                <a:schemeClr val="tx1"/>
              </a:solidFill>
            </a:endParaRPr>
          </a:p>
        </p:txBody>
      </p:sp>
    </p:spTree>
    <p:extLst>
      <p:ext uri="{BB962C8B-B14F-4D97-AF65-F5344CB8AC3E}">
        <p14:creationId xmlns:p14="http://schemas.microsoft.com/office/powerpoint/2010/main" val="1012427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7F0D-BCFD-294E-819F-D7B4F0F6BB8F}"/>
              </a:ext>
            </a:extLst>
          </p:cNvPr>
          <p:cNvSpPr>
            <a:spLocks noGrp="1"/>
          </p:cNvSpPr>
          <p:nvPr>
            <p:ph type="title"/>
          </p:nvPr>
        </p:nvSpPr>
        <p:spPr/>
        <p:txBody>
          <a:bodyPr>
            <a:normAutofit/>
          </a:bodyPr>
          <a:lstStyle/>
          <a:p>
            <a:r>
              <a:rPr lang="en-US" sz="2400" dirty="0"/>
              <a:t>Data analysis – Crime Rate per population in Cuyahoga County</a:t>
            </a:r>
          </a:p>
        </p:txBody>
      </p:sp>
      <p:pic>
        <p:nvPicPr>
          <p:cNvPr id="7" name="Picture 6" descr="Crime totals not accounting for population. Cleveland is the hotspot for crime">
            <a:extLst>
              <a:ext uri="{FF2B5EF4-FFF2-40B4-BE49-F238E27FC236}">
                <a16:creationId xmlns:a16="http://schemas.microsoft.com/office/drawing/2014/main" id="{7B9B8FB1-8E60-954B-BA51-750C1FDF008F}"/>
              </a:ext>
            </a:extLst>
          </p:cNvPr>
          <p:cNvPicPr>
            <a:picLocks noChangeAspect="1"/>
          </p:cNvPicPr>
          <p:nvPr/>
        </p:nvPicPr>
        <p:blipFill>
          <a:blip r:embed="rId3"/>
          <a:stretch>
            <a:fillRect/>
          </a:stretch>
        </p:blipFill>
        <p:spPr>
          <a:xfrm>
            <a:off x="581193" y="1951947"/>
            <a:ext cx="6364708" cy="2125783"/>
          </a:xfrm>
          <a:prstGeom prst="rect">
            <a:avLst/>
          </a:prstGeom>
        </p:spPr>
      </p:pic>
      <p:pic>
        <p:nvPicPr>
          <p:cNvPr id="8" name="Picture 7">
            <a:extLst>
              <a:ext uri="{FF2B5EF4-FFF2-40B4-BE49-F238E27FC236}">
                <a16:creationId xmlns:a16="http://schemas.microsoft.com/office/drawing/2014/main" id="{18D0684B-BA28-524D-A48D-171CEA1B2C0A}"/>
              </a:ext>
            </a:extLst>
          </p:cNvPr>
          <p:cNvPicPr>
            <a:picLocks noChangeAspect="1"/>
          </p:cNvPicPr>
          <p:nvPr/>
        </p:nvPicPr>
        <p:blipFill rotWithShape="1">
          <a:blip r:embed="rId4"/>
          <a:srcRect b="28590"/>
          <a:stretch/>
        </p:blipFill>
        <p:spPr>
          <a:xfrm>
            <a:off x="581192" y="4155947"/>
            <a:ext cx="6364708" cy="2510944"/>
          </a:xfrm>
          <a:prstGeom prst="rect">
            <a:avLst/>
          </a:prstGeom>
        </p:spPr>
      </p:pic>
      <p:sp>
        <p:nvSpPr>
          <p:cNvPr id="10" name="Content Placeholder 2">
            <a:extLst>
              <a:ext uri="{FF2B5EF4-FFF2-40B4-BE49-F238E27FC236}">
                <a16:creationId xmlns:a16="http://schemas.microsoft.com/office/drawing/2014/main" id="{01AFDF44-3D64-E948-8D88-6EB5E67B913F}"/>
              </a:ext>
            </a:extLst>
          </p:cNvPr>
          <p:cNvSpPr>
            <a:spLocks noGrp="1"/>
          </p:cNvSpPr>
          <p:nvPr>
            <p:ph idx="1"/>
          </p:nvPr>
        </p:nvSpPr>
        <p:spPr>
          <a:xfrm>
            <a:off x="7142629" y="1985789"/>
            <a:ext cx="4621003" cy="1696525"/>
          </a:xfrm>
        </p:spPr>
        <p:txBody>
          <a:bodyPr>
            <a:normAutofit/>
          </a:bodyPr>
          <a:lstStyle/>
          <a:p>
            <a:r>
              <a:rPr lang="en-US" dirty="0">
                <a:solidFill>
                  <a:schemeClr val="tx1"/>
                </a:solidFill>
              </a:rPr>
              <a:t>Crime rate not accounting for population.</a:t>
            </a:r>
          </a:p>
        </p:txBody>
      </p:sp>
      <p:sp>
        <p:nvSpPr>
          <p:cNvPr id="11" name="Content Placeholder 2">
            <a:extLst>
              <a:ext uri="{FF2B5EF4-FFF2-40B4-BE49-F238E27FC236}">
                <a16:creationId xmlns:a16="http://schemas.microsoft.com/office/drawing/2014/main" id="{5623C74F-F4E0-0043-8B5C-51660D0126CC}"/>
              </a:ext>
            </a:extLst>
          </p:cNvPr>
          <p:cNvSpPr txBox="1">
            <a:spLocks/>
          </p:cNvSpPr>
          <p:nvPr/>
        </p:nvSpPr>
        <p:spPr>
          <a:xfrm>
            <a:off x="7282673" y="4472146"/>
            <a:ext cx="4621003" cy="169652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Crime rate per population.</a:t>
            </a:r>
          </a:p>
        </p:txBody>
      </p:sp>
    </p:spTree>
    <p:extLst>
      <p:ext uri="{BB962C8B-B14F-4D97-AF65-F5344CB8AC3E}">
        <p14:creationId xmlns:p14="http://schemas.microsoft.com/office/powerpoint/2010/main" val="226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FA07-9F25-204B-9103-35A91363177B}"/>
              </a:ext>
            </a:extLst>
          </p:cNvPr>
          <p:cNvSpPr>
            <a:spLocks noGrp="1"/>
          </p:cNvSpPr>
          <p:nvPr>
            <p:ph type="title"/>
          </p:nvPr>
        </p:nvSpPr>
        <p:spPr/>
        <p:txBody>
          <a:bodyPr/>
          <a:lstStyle/>
          <a:p>
            <a:r>
              <a:rPr lang="en-US" dirty="0"/>
              <a:t>Data analysis – effects of age on crime In Cleveland</a:t>
            </a:r>
          </a:p>
        </p:txBody>
      </p:sp>
      <p:pic>
        <p:nvPicPr>
          <p:cNvPr id="5" name="Content Placeholder 4" descr="A screenshot of a cell phone&#10;&#10;Description automatically generated">
            <a:extLst>
              <a:ext uri="{FF2B5EF4-FFF2-40B4-BE49-F238E27FC236}">
                <a16:creationId xmlns:a16="http://schemas.microsoft.com/office/drawing/2014/main" id="{19893AD8-7EF8-7148-925E-413DA90FFF01}"/>
              </a:ext>
            </a:extLst>
          </p:cNvPr>
          <p:cNvPicPr>
            <a:picLocks noGrp="1" noChangeAspect="1"/>
          </p:cNvPicPr>
          <p:nvPr>
            <p:ph idx="1"/>
          </p:nvPr>
        </p:nvPicPr>
        <p:blipFill>
          <a:blip r:embed="rId3"/>
          <a:stretch>
            <a:fillRect/>
          </a:stretch>
        </p:blipFill>
        <p:spPr>
          <a:xfrm>
            <a:off x="476572" y="1908972"/>
            <a:ext cx="11238856" cy="3233073"/>
          </a:xfrm>
        </p:spPr>
      </p:pic>
      <p:sp>
        <p:nvSpPr>
          <p:cNvPr id="6" name="Content Placeholder 2">
            <a:extLst>
              <a:ext uri="{FF2B5EF4-FFF2-40B4-BE49-F238E27FC236}">
                <a16:creationId xmlns:a16="http://schemas.microsoft.com/office/drawing/2014/main" id="{A72234C9-27D0-AB47-B8AC-4063B0B54786}"/>
              </a:ext>
            </a:extLst>
          </p:cNvPr>
          <p:cNvSpPr txBox="1">
            <a:spLocks/>
          </p:cNvSpPr>
          <p:nvPr/>
        </p:nvSpPr>
        <p:spPr>
          <a:xfrm>
            <a:off x="476572" y="5156581"/>
            <a:ext cx="11238856" cy="152842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None/>
            </a:pPr>
            <a:endParaRPr lang="en-US" dirty="0">
              <a:solidFill>
                <a:schemeClr val="tx1"/>
              </a:solidFill>
            </a:endParaRPr>
          </a:p>
          <a:p>
            <a:pPr>
              <a:lnSpc>
                <a:spcPct val="90000"/>
              </a:lnSpc>
            </a:pPr>
            <a:r>
              <a:rPr lang="en-US" dirty="0">
                <a:solidFill>
                  <a:schemeClr val="tx1"/>
                </a:solidFill>
              </a:rPr>
              <a:t>Property crime was the highest type of crime in Cleveland for every age group</a:t>
            </a:r>
          </a:p>
          <a:p>
            <a:pPr>
              <a:lnSpc>
                <a:spcPct val="90000"/>
              </a:lnSpc>
            </a:pPr>
            <a:r>
              <a:rPr lang="en-US" dirty="0">
                <a:solidFill>
                  <a:schemeClr val="tx1"/>
                </a:solidFill>
              </a:rPr>
              <a:t>Age range of 20-29 in general has the largest overall offenses per crime type</a:t>
            </a:r>
          </a:p>
          <a:p>
            <a:pPr>
              <a:lnSpc>
                <a:spcPct val="90000"/>
              </a:lnSpc>
            </a:pPr>
            <a:endParaRPr lang="en-US" dirty="0"/>
          </a:p>
        </p:txBody>
      </p:sp>
    </p:spTree>
    <p:extLst>
      <p:ext uri="{BB962C8B-B14F-4D97-AF65-F5344CB8AC3E}">
        <p14:creationId xmlns:p14="http://schemas.microsoft.com/office/powerpoint/2010/main" val="241425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3152-0455-704B-8C45-21334220F915}"/>
              </a:ext>
            </a:extLst>
          </p:cNvPr>
          <p:cNvSpPr>
            <a:spLocks noGrp="1"/>
          </p:cNvSpPr>
          <p:nvPr>
            <p:ph type="title"/>
          </p:nvPr>
        </p:nvSpPr>
        <p:spPr/>
        <p:txBody>
          <a:bodyPr/>
          <a:lstStyle/>
          <a:p>
            <a:r>
              <a:rPr lang="en-US" dirty="0"/>
              <a:t>Data analysis – effects of Race on crime In Cleveland</a:t>
            </a:r>
          </a:p>
        </p:txBody>
      </p:sp>
      <p:pic>
        <p:nvPicPr>
          <p:cNvPr id="5" name="Content Placeholder 4" descr="A screenshot of a cell phone&#10;&#10;Description automatically generated">
            <a:extLst>
              <a:ext uri="{FF2B5EF4-FFF2-40B4-BE49-F238E27FC236}">
                <a16:creationId xmlns:a16="http://schemas.microsoft.com/office/drawing/2014/main" id="{CF6A128D-99D3-B740-9786-F28563817A6A}"/>
              </a:ext>
            </a:extLst>
          </p:cNvPr>
          <p:cNvPicPr>
            <a:picLocks noGrp="1" noChangeAspect="1"/>
          </p:cNvPicPr>
          <p:nvPr>
            <p:ph idx="1"/>
          </p:nvPr>
        </p:nvPicPr>
        <p:blipFill>
          <a:blip r:embed="rId3"/>
          <a:stretch>
            <a:fillRect/>
          </a:stretch>
        </p:blipFill>
        <p:spPr>
          <a:xfrm>
            <a:off x="581192" y="2222607"/>
            <a:ext cx="6431521" cy="3782777"/>
          </a:xfrm>
        </p:spPr>
      </p:pic>
      <p:sp>
        <p:nvSpPr>
          <p:cNvPr id="6" name="Content Placeholder 2">
            <a:extLst>
              <a:ext uri="{FF2B5EF4-FFF2-40B4-BE49-F238E27FC236}">
                <a16:creationId xmlns:a16="http://schemas.microsoft.com/office/drawing/2014/main" id="{228443D4-C97B-4F40-96DC-3A9A4A45265A}"/>
              </a:ext>
            </a:extLst>
          </p:cNvPr>
          <p:cNvSpPr txBox="1">
            <a:spLocks/>
          </p:cNvSpPr>
          <p:nvPr/>
        </p:nvSpPr>
        <p:spPr>
          <a:xfrm>
            <a:off x="7142629" y="2222607"/>
            <a:ext cx="4621003" cy="378277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The Black race had the largest offenses per crime</a:t>
            </a:r>
          </a:p>
          <a:p>
            <a:r>
              <a:rPr lang="en-US" dirty="0">
                <a:solidFill>
                  <a:schemeClr val="tx1"/>
                </a:solidFill>
              </a:rPr>
              <a:t>Property Crime has the most offenses within each race</a:t>
            </a:r>
          </a:p>
        </p:txBody>
      </p:sp>
    </p:spTree>
    <p:extLst>
      <p:ext uri="{BB962C8B-B14F-4D97-AF65-F5344CB8AC3E}">
        <p14:creationId xmlns:p14="http://schemas.microsoft.com/office/powerpoint/2010/main" val="85003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A71B1-AC7E-9546-A5F3-5330353205D0}"/>
              </a:ext>
            </a:extLst>
          </p:cNvPr>
          <p:cNvSpPr>
            <a:spLocks noGrp="1"/>
          </p:cNvSpPr>
          <p:nvPr>
            <p:ph type="title"/>
          </p:nvPr>
        </p:nvSpPr>
        <p:spPr>
          <a:xfrm>
            <a:off x="746228" y="1073231"/>
            <a:ext cx="3054091" cy="4711539"/>
          </a:xfrm>
        </p:spPr>
        <p:txBody>
          <a:bodyPr anchor="ctr">
            <a:normAutofit/>
          </a:bodyPr>
          <a:lstStyle/>
          <a:p>
            <a:r>
              <a:rPr lang="en-US" sz="3200" dirty="0">
                <a:solidFill>
                  <a:schemeClr val="accent1"/>
                </a:solidFill>
              </a:rPr>
              <a:t>Discussion</a:t>
            </a: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6CDDF2D-334A-E74A-952E-8B7AD9FBF6E5}"/>
              </a:ext>
            </a:extLst>
          </p:cNvPr>
          <p:cNvSpPr>
            <a:spLocks noGrp="1"/>
          </p:cNvSpPr>
          <p:nvPr>
            <p:ph idx="1"/>
          </p:nvPr>
        </p:nvSpPr>
        <p:spPr>
          <a:xfrm>
            <a:off x="4702629" y="1073231"/>
            <a:ext cx="6599582" cy="4711539"/>
          </a:xfrm>
        </p:spPr>
        <p:txBody>
          <a:bodyPr>
            <a:normAutofit/>
          </a:bodyPr>
          <a:lstStyle/>
          <a:p>
            <a:r>
              <a:rPr lang="en-US" sz="2000" dirty="0">
                <a:solidFill>
                  <a:schemeClr val="bg1"/>
                </a:solidFill>
              </a:rPr>
              <a:t>What we found:</a:t>
            </a:r>
          </a:p>
          <a:p>
            <a:pPr lvl="1"/>
            <a:r>
              <a:rPr lang="en-US" sz="1800" dirty="0">
                <a:solidFill>
                  <a:schemeClr val="bg1"/>
                </a:solidFill>
              </a:rPr>
              <a:t>Cleveland would have the highest crime rate across the county</a:t>
            </a:r>
          </a:p>
          <a:p>
            <a:pPr lvl="1"/>
            <a:r>
              <a:rPr lang="en-US" sz="1800" dirty="0">
                <a:solidFill>
                  <a:schemeClr val="bg1"/>
                </a:solidFill>
              </a:rPr>
              <a:t>Property crime would have the highest offenses compared to the other types of crime</a:t>
            </a:r>
          </a:p>
          <a:p>
            <a:pPr lvl="1"/>
            <a:r>
              <a:rPr lang="en-US" sz="1800" dirty="0">
                <a:solidFill>
                  <a:schemeClr val="bg1"/>
                </a:solidFill>
              </a:rPr>
              <a:t>Crime results across the age groups</a:t>
            </a:r>
          </a:p>
          <a:p>
            <a:r>
              <a:rPr lang="en-US" sz="2000" dirty="0">
                <a:solidFill>
                  <a:schemeClr val="bg1"/>
                </a:solidFill>
              </a:rPr>
              <a:t>Conclude:</a:t>
            </a:r>
          </a:p>
          <a:p>
            <a:pPr lvl="1"/>
            <a:r>
              <a:rPr lang="en-US" sz="1800" dirty="0">
                <a:solidFill>
                  <a:schemeClr val="bg1"/>
                </a:solidFill>
              </a:rPr>
              <a:t>Population</a:t>
            </a:r>
          </a:p>
          <a:p>
            <a:pPr lvl="1"/>
            <a:r>
              <a:rPr lang="en-US" sz="1800" dirty="0">
                <a:solidFill>
                  <a:schemeClr val="bg1"/>
                </a:solidFill>
              </a:rPr>
              <a:t>Ages</a:t>
            </a:r>
          </a:p>
          <a:p>
            <a:pPr lvl="1"/>
            <a:r>
              <a:rPr lang="en-US" sz="1800" dirty="0">
                <a:solidFill>
                  <a:schemeClr val="bg1"/>
                </a:solidFill>
              </a:rPr>
              <a:t>Race</a:t>
            </a:r>
          </a:p>
        </p:txBody>
      </p:sp>
    </p:spTree>
    <p:extLst>
      <p:ext uri="{BB962C8B-B14F-4D97-AF65-F5344CB8AC3E}">
        <p14:creationId xmlns:p14="http://schemas.microsoft.com/office/powerpoint/2010/main" val="426502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5BF0E-7372-154E-8FC6-2937B9CDB863}"/>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886B938C-B3BF-3C4B-9D10-5E017B0BF9F3}"/>
              </a:ext>
            </a:extLst>
          </p:cNvPr>
          <p:cNvSpPr>
            <a:spLocks noGrp="1"/>
          </p:cNvSpPr>
          <p:nvPr>
            <p:ph sz="half" idx="1"/>
          </p:nvPr>
        </p:nvSpPr>
        <p:spPr>
          <a:xfrm>
            <a:off x="581193" y="2228003"/>
            <a:ext cx="5422390" cy="1528451"/>
          </a:xfrm>
        </p:spPr>
        <p:txBody>
          <a:bodyPr/>
          <a:lstStyle/>
          <a:p>
            <a:r>
              <a:rPr lang="en-US" dirty="0">
                <a:solidFill>
                  <a:schemeClr val="tx1"/>
                </a:solidFill>
              </a:rPr>
              <a:t>Limitations</a:t>
            </a:r>
          </a:p>
          <a:p>
            <a:pPr lvl="1"/>
            <a:r>
              <a:rPr lang="en-US" dirty="0">
                <a:solidFill>
                  <a:schemeClr val="tx1"/>
                </a:solidFill>
              </a:rPr>
              <a:t>Race</a:t>
            </a:r>
          </a:p>
          <a:p>
            <a:pPr lvl="1"/>
            <a:r>
              <a:rPr lang="en-US" dirty="0">
                <a:solidFill>
                  <a:schemeClr val="tx1"/>
                </a:solidFill>
              </a:rPr>
              <a:t>Accessible data</a:t>
            </a:r>
          </a:p>
          <a:p>
            <a:pPr lvl="1"/>
            <a:r>
              <a:rPr lang="en-US" dirty="0">
                <a:solidFill>
                  <a:schemeClr val="tx1"/>
                </a:solidFill>
              </a:rPr>
              <a:t>Dropped rows for population == 0</a:t>
            </a:r>
          </a:p>
        </p:txBody>
      </p:sp>
      <p:sp>
        <p:nvSpPr>
          <p:cNvPr id="4" name="Content Placeholder 3">
            <a:extLst>
              <a:ext uri="{FF2B5EF4-FFF2-40B4-BE49-F238E27FC236}">
                <a16:creationId xmlns:a16="http://schemas.microsoft.com/office/drawing/2014/main" id="{58644E95-F0CC-274C-96DE-82D0EDC3CF4C}"/>
              </a:ext>
            </a:extLst>
          </p:cNvPr>
          <p:cNvSpPr>
            <a:spLocks noGrp="1"/>
          </p:cNvSpPr>
          <p:nvPr>
            <p:ph sz="half" idx="2"/>
          </p:nvPr>
        </p:nvSpPr>
        <p:spPr/>
        <p:txBody>
          <a:bodyPr/>
          <a:lstStyle/>
          <a:p>
            <a:r>
              <a:rPr lang="en-US" dirty="0">
                <a:solidFill>
                  <a:schemeClr val="tx1"/>
                </a:solidFill>
              </a:rPr>
              <a:t>Future Directions</a:t>
            </a:r>
          </a:p>
          <a:p>
            <a:pPr lvl="1"/>
            <a:r>
              <a:rPr lang="en-US" dirty="0">
                <a:solidFill>
                  <a:schemeClr val="tx1"/>
                </a:solidFill>
              </a:rPr>
              <a:t>Break down race and age data for all reporting agencies within the county</a:t>
            </a:r>
          </a:p>
          <a:p>
            <a:pPr lvl="1"/>
            <a:r>
              <a:rPr lang="en-US" dirty="0">
                <a:solidFill>
                  <a:schemeClr val="tx1"/>
                </a:solidFill>
              </a:rPr>
              <a:t>Distance from Cleveland</a:t>
            </a:r>
          </a:p>
          <a:p>
            <a:pPr lvl="2"/>
            <a:r>
              <a:rPr lang="en-US" dirty="0">
                <a:solidFill>
                  <a:schemeClr val="tx1"/>
                </a:solidFill>
              </a:rPr>
              <a:t>East side versus west side</a:t>
            </a:r>
          </a:p>
        </p:txBody>
      </p:sp>
      <p:sp>
        <p:nvSpPr>
          <p:cNvPr id="5" name="Content Placeholder 2">
            <a:extLst>
              <a:ext uri="{FF2B5EF4-FFF2-40B4-BE49-F238E27FC236}">
                <a16:creationId xmlns:a16="http://schemas.microsoft.com/office/drawing/2014/main" id="{BDB97F0E-A1FE-B14B-B9DB-17007558FD70}"/>
              </a:ext>
            </a:extLst>
          </p:cNvPr>
          <p:cNvSpPr txBox="1">
            <a:spLocks/>
          </p:cNvSpPr>
          <p:nvPr/>
        </p:nvSpPr>
        <p:spPr>
          <a:xfrm>
            <a:off x="581193" y="4044526"/>
            <a:ext cx="5422390" cy="120099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Additional Questions</a:t>
            </a:r>
          </a:p>
          <a:p>
            <a:pPr lvl="1"/>
            <a:r>
              <a:rPr lang="en-US" dirty="0">
                <a:solidFill>
                  <a:schemeClr val="tx1"/>
                </a:solidFill>
              </a:rPr>
              <a:t>Effects per season</a:t>
            </a:r>
          </a:p>
          <a:p>
            <a:pPr lvl="1"/>
            <a:r>
              <a:rPr lang="en-US" dirty="0">
                <a:solidFill>
                  <a:schemeClr val="tx1"/>
                </a:solidFill>
              </a:rPr>
              <a:t>Effects based on weather</a:t>
            </a:r>
          </a:p>
        </p:txBody>
      </p:sp>
    </p:spTree>
    <p:extLst>
      <p:ext uri="{BB962C8B-B14F-4D97-AF65-F5344CB8AC3E}">
        <p14:creationId xmlns:p14="http://schemas.microsoft.com/office/powerpoint/2010/main" val="142378345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1019</Words>
  <Application>Microsoft Macintosh PowerPoint</Application>
  <PresentationFormat>Widescreen</PresentationFormat>
  <Paragraphs>169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Wingdings 2</vt:lpstr>
      <vt:lpstr>Dividend</vt:lpstr>
      <vt:lpstr>2017 Crime in Cuyahoga county</vt:lpstr>
      <vt:lpstr>Summary</vt:lpstr>
      <vt:lpstr>Questions and data</vt:lpstr>
      <vt:lpstr> Data cleanup and Exploration</vt:lpstr>
      <vt:lpstr>Data analysis – Crime Rate per population in Cuyahoga County</vt:lpstr>
      <vt:lpstr>Data analysis – effects of age on crime In Cleveland</vt:lpstr>
      <vt:lpstr>Data analysis – effects of Race on crime In Cleveland</vt:lpstr>
      <vt:lpstr>Discussion</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Crime in Cuyahoga county</dc:title>
  <dc:creator>Krissy Blanchard</dc:creator>
  <cp:lastModifiedBy>Krissy Blanchard</cp:lastModifiedBy>
  <cp:revision>11</cp:revision>
  <dcterms:created xsi:type="dcterms:W3CDTF">2020-09-14T14:09:48Z</dcterms:created>
  <dcterms:modified xsi:type="dcterms:W3CDTF">2020-09-15T00:31:25Z</dcterms:modified>
</cp:coreProperties>
</file>