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AD13-3BAE-DCD7-4658-413C36210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28EAD-5223-D377-5B2E-51D5FC77E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3CFD1-6DCE-3824-4071-EF29FBFD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C0CE-C7B5-4B2F-999C-579A817E8A68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29967-1580-3BFA-2F3D-3971D42F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1A04E-CDD4-DFEA-690A-DFF32E54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4FFA-8FC0-4DB8-A5BA-1885058EE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14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11AF-37F5-1AF1-E521-1B82FEF7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648D3-00DF-01B6-2221-0599615A7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21F1D-E4D5-8D95-A097-78EEBAE0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C0CE-C7B5-4B2F-999C-579A817E8A68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59859-FA3F-0F45-CEF0-9CDDBBBB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71FA-090A-A249-0CB9-859EDC55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4FFA-8FC0-4DB8-A5BA-1885058EE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82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FCED0-2CC9-2669-4349-6B1ED38A0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99D9C-B961-F5A4-B178-E1A2F9F9D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952E1-D252-4CF3-B493-23FA4D20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C0CE-C7B5-4B2F-999C-579A817E8A68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C12A3-ECC0-7E85-ED72-4B420BE9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12802-553F-8776-934C-E9E4ECFD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4FFA-8FC0-4DB8-A5BA-1885058EE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16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231F-6A2B-0F72-481B-870A0C29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2B80-9F45-0896-FB92-BFCFF8EF0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587FF-A506-8311-775F-9DD3004A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C0CE-C7B5-4B2F-999C-579A817E8A68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A119C-5E5F-580A-0B44-94869DA6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B3F7-8CE5-2148-E38C-F989AE1F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4FFA-8FC0-4DB8-A5BA-1885058EE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18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56AD-0EA8-1314-978A-D1DD3D43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C08F5-A5F6-9A9B-3F5E-2B343A96F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D63C-831E-E0F6-7342-08871C03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C0CE-C7B5-4B2F-999C-579A817E8A68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4712-0C05-FD56-914C-E63B2203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FD0AE-BF80-E726-9AC3-D88E3882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4FFA-8FC0-4DB8-A5BA-1885058EE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08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74E9-CD5C-8512-8A8C-A3EEE813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80D71-46F0-EC19-BC48-FC57EFEC4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1C7E0-DCC3-4073-8875-5DA430E90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FBAF7-4BC7-12D4-60F0-E129B7B3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C0CE-C7B5-4B2F-999C-579A817E8A68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01123-1F5F-4A52-B9D6-59CB7F1C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09819-BC46-E143-48AC-5A941213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4FFA-8FC0-4DB8-A5BA-1885058EE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07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46FE-0AB1-72EC-462D-AF4E2BBA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7A744-7FD0-B11C-B82B-83A61119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B7EFE-6409-231B-799A-0678F8FC8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C70CB-274E-EB94-02B0-5070E7739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04DF0-6B3F-BD78-B22B-1C15F0959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FE78A-AD25-7C8D-6266-476A3DB6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C0CE-C7B5-4B2F-999C-579A817E8A68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2A118-EECC-32A3-F940-7DED0D62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BA28B-31B4-2DB7-3FAD-7C488BD5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4FFA-8FC0-4DB8-A5BA-1885058EE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55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199E-2A36-0165-31B1-54B6E48C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B0E3F-86F1-9B86-9E00-E92B88CB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C0CE-C7B5-4B2F-999C-579A817E8A68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88E1C-B858-1EAB-9D5C-667228EF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06B32-B4D6-55B6-7B7D-D5DCF009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4FFA-8FC0-4DB8-A5BA-1885058EE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29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A9A89-61F6-76FF-1D0C-7D94C44B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C0CE-C7B5-4B2F-999C-579A817E8A68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E09BC-F94E-579F-0935-34B7C6E8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57FE3-ABC6-0B75-94EB-CA9E06E3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4FFA-8FC0-4DB8-A5BA-1885058EE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44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3384-839D-EA66-B14B-F327F5FD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6E21-C3EF-A0DC-15BA-FE006D474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F1598-B48A-51B7-170E-C9D4B8502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AC04-5B94-D2E8-C184-D6640A97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C0CE-C7B5-4B2F-999C-579A817E8A68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2FF6C-FEEF-5607-F649-17244587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74983-C861-3099-F2EE-2513D7EE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4FFA-8FC0-4DB8-A5BA-1885058EE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9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601F-F6F9-96AE-3643-E6502EBD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92E0C-36CC-2823-2E87-7B0C06C05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3A6C1-C804-5750-A621-B57349C32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FE51F-9C47-6D42-7C9F-AA72BC9A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C0CE-C7B5-4B2F-999C-579A817E8A68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75D8C-CB1F-5CC6-6324-B248BEFF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9D383-FB31-6ED1-EFA1-7D9577A8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4FFA-8FC0-4DB8-A5BA-1885058EE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51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37AAA-E2E4-BA1C-A2F4-7ACB067C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51596-BB77-4C65-9E48-8855395F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B395A-8080-C5D2-1B53-934A14D99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C0CE-C7B5-4B2F-999C-579A817E8A68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29239-B0E9-3FEE-2F6A-27F37C574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F7EDE-0797-E28B-6034-6A3C96991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4FFA-8FC0-4DB8-A5BA-1885058EE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55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od_and_Drug_Administration#cite_note-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C7B6DA-04E1-9188-86B4-90616E3F33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33A188-EA2C-429B-592E-21DDD32D502C}"/>
              </a:ext>
            </a:extLst>
          </p:cNvPr>
          <p:cNvSpPr txBox="1"/>
          <p:nvPr/>
        </p:nvSpPr>
        <p:spPr>
          <a:xfrm>
            <a:off x="4262534" y="759672"/>
            <a:ext cx="366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 ANALYSIS OF FDA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BD7B6-3DE0-69B7-4E3D-0422C4453255}"/>
              </a:ext>
            </a:extLst>
          </p:cNvPr>
          <p:cNvSpPr txBox="1"/>
          <p:nvPr/>
        </p:nvSpPr>
        <p:spPr>
          <a:xfrm>
            <a:off x="7781731" y="5728996"/>
            <a:ext cx="324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Dr.</a:t>
            </a:r>
            <a:r>
              <a:rPr lang="en-IN" dirty="0"/>
              <a:t> JUNAID MUHAMMED SHAIK</a:t>
            </a:r>
          </a:p>
        </p:txBody>
      </p:sp>
    </p:spTree>
    <p:extLst>
      <p:ext uri="{BB962C8B-B14F-4D97-AF65-F5344CB8AC3E}">
        <p14:creationId xmlns:p14="http://schemas.microsoft.com/office/powerpoint/2010/main" val="356855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71E08FC-3C92-C468-B8A6-E83C12DCC51E}"/>
              </a:ext>
            </a:extLst>
          </p:cNvPr>
          <p:cNvSpPr/>
          <p:nvPr/>
        </p:nvSpPr>
        <p:spPr>
          <a:xfrm>
            <a:off x="2621902" y="1623527"/>
            <a:ext cx="7343192" cy="3200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lgerian" panose="04020705040A02060702" pitchFamily="82" charset="0"/>
              </a:rPr>
              <a:t>THANK YOU</a:t>
            </a:r>
            <a:endParaRPr lang="en-IN" sz="7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4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2692D6-6DA2-B12C-D649-2C6FB90975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C94F7A-D110-4992-F6A8-7B2DFC2D0B46}"/>
              </a:ext>
            </a:extLst>
          </p:cNvPr>
          <p:cNvSpPr/>
          <p:nvPr/>
        </p:nvSpPr>
        <p:spPr>
          <a:xfrm>
            <a:off x="401217" y="270587"/>
            <a:ext cx="3834882" cy="839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941AF-958E-1DAA-8781-1913BDB186C9}"/>
              </a:ext>
            </a:extLst>
          </p:cNvPr>
          <p:cNvSpPr txBox="1"/>
          <p:nvPr/>
        </p:nvSpPr>
        <p:spPr>
          <a:xfrm>
            <a:off x="475861" y="1688841"/>
            <a:ext cx="9050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The United States Food and Drug Administration (FDA or US FDA) is a 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federal agency</a:t>
            </a:r>
            <a:r>
              <a:rPr lang="en-US" b="1" i="0" dirty="0">
                <a:effectLst/>
                <a:latin typeface="Arial" panose="020B0604020202020204" pitchFamily="34" charset="0"/>
              </a:rPr>
              <a:t> of the 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Department of Health and Human Services</a:t>
            </a:r>
            <a:r>
              <a:rPr lang="en-US" b="1" i="0" dirty="0">
                <a:effectLst/>
                <a:latin typeface="Arial" panose="020B0604020202020204" pitchFamily="34" charset="0"/>
              </a:rPr>
              <a:t>. The FDA is responsible for protecting and promoting 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public health</a:t>
            </a:r>
            <a:r>
              <a:rPr lang="en-US" b="1" i="0" dirty="0">
                <a:effectLst/>
                <a:latin typeface="Arial" panose="020B0604020202020204" pitchFamily="34" charset="0"/>
              </a:rPr>
              <a:t> through the control and supervision of 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food safety</a:t>
            </a:r>
            <a:r>
              <a:rPr lang="en-US" b="1" i="0" dirty="0">
                <a:effectLst/>
                <a:latin typeface="Arial" panose="020B0604020202020204" pitchFamily="34" charset="0"/>
              </a:rPr>
              <a:t>, 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tobacco</a:t>
            </a:r>
            <a:r>
              <a:rPr lang="en-US" b="1" i="0" dirty="0">
                <a:effectLst/>
                <a:latin typeface="Arial" panose="020B0604020202020204" pitchFamily="34" charset="0"/>
              </a:rPr>
              <a:t> products, 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caffeine</a:t>
            </a:r>
            <a:r>
              <a:rPr lang="en-US" b="1" i="0" dirty="0">
                <a:effectLst/>
                <a:latin typeface="Arial" panose="020B0604020202020204" pitchFamily="34" charset="0"/>
              </a:rPr>
              <a:t> products, 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dietary supplements</a:t>
            </a:r>
            <a:r>
              <a:rPr lang="en-US" b="1" i="0" dirty="0">
                <a:effectLst/>
                <a:latin typeface="Arial" panose="020B0604020202020204" pitchFamily="34" charset="0"/>
              </a:rPr>
              <a:t>, 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prescription</a:t>
            </a:r>
            <a:r>
              <a:rPr lang="en-US" b="1" i="0" dirty="0">
                <a:effectLst/>
                <a:latin typeface="Arial" panose="020B0604020202020204" pitchFamily="34" charset="0"/>
              </a:rPr>
              <a:t> and 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over-the-counter</a:t>
            </a:r>
            <a:r>
              <a:rPr lang="en-US" b="1" i="0" dirty="0">
                <a:effectLst/>
                <a:latin typeface="Arial" panose="020B0604020202020204" pitchFamily="34" charset="0"/>
              </a:rPr>
              <a:t> 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pharmaceutical drugs</a:t>
            </a:r>
            <a:r>
              <a:rPr lang="en-US" b="1" i="0" dirty="0">
                <a:effectLst/>
                <a:latin typeface="Arial" panose="020B0604020202020204" pitchFamily="34" charset="0"/>
              </a:rPr>
              <a:t> (medications), 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vaccines</a:t>
            </a:r>
            <a:r>
              <a:rPr lang="en-US" b="1" i="0" dirty="0">
                <a:effectLst/>
                <a:latin typeface="Arial" panose="020B0604020202020204" pitchFamily="34" charset="0"/>
              </a:rPr>
              <a:t>, 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biopharmaceuticals</a:t>
            </a:r>
            <a:r>
              <a:rPr lang="en-US" b="1" i="0" dirty="0">
                <a:effectLst/>
                <a:latin typeface="Arial" panose="020B0604020202020204" pitchFamily="34" charset="0"/>
              </a:rPr>
              <a:t>, 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blood transfusions</a:t>
            </a:r>
            <a:r>
              <a:rPr lang="en-US" b="1" i="0" dirty="0">
                <a:effectLst/>
                <a:latin typeface="Arial" panose="020B0604020202020204" pitchFamily="34" charset="0"/>
              </a:rPr>
              <a:t>, 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medical devices</a:t>
            </a:r>
            <a:r>
              <a:rPr lang="en-US" b="1" i="0" dirty="0">
                <a:effectLst/>
                <a:latin typeface="Arial" panose="020B0604020202020204" pitchFamily="34" charset="0"/>
              </a:rPr>
              <a:t>, 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electromagnetic radiation</a:t>
            </a:r>
            <a:r>
              <a:rPr lang="en-US" b="1" i="0" dirty="0">
                <a:effectLst/>
                <a:latin typeface="Arial" panose="020B0604020202020204" pitchFamily="34" charset="0"/>
              </a:rPr>
              <a:t> emitting devices (ERED), cosmetics, 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animal foods &amp; feed</a:t>
            </a:r>
            <a:r>
              <a:rPr lang="en-US" b="1" i="0" u="none" strike="noStrike" baseline="30000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r>
              <a:rPr lang="en-US" b="1" i="0" dirty="0">
                <a:effectLst/>
                <a:latin typeface="Arial" panose="020B0604020202020204" pitchFamily="34" charset="0"/>
              </a:rPr>
              <a:t> and 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veterinary products</a:t>
            </a:r>
            <a:r>
              <a:rPr lang="en-US" b="1" i="0" dirty="0">
                <a:effectLst/>
                <a:latin typeface="Arial" panose="020B0604020202020204" pitchFamily="34" charset="0"/>
              </a:rPr>
              <a:t>.</a:t>
            </a:r>
            <a:r>
              <a:rPr lang="en-IN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E3E7F6-CDB1-F150-3E8F-D456740F37BE}"/>
              </a:ext>
            </a:extLst>
          </p:cNvPr>
          <p:cNvSpPr txBox="1"/>
          <p:nvPr/>
        </p:nvSpPr>
        <p:spPr>
          <a:xfrm>
            <a:off x="821094" y="4618653"/>
            <a:ext cx="6988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the data given, first the required objectives are achieved using </a:t>
            </a:r>
            <a:r>
              <a:rPr lang="en-IN" dirty="0" err="1"/>
              <a:t>sql</a:t>
            </a:r>
            <a:r>
              <a:rPr lang="en-IN" dirty="0"/>
              <a:t>, then the visualizations are generated using </a:t>
            </a:r>
            <a:r>
              <a:rPr lang="en-IN" dirty="0" err="1"/>
              <a:t>powerbi</a:t>
            </a:r>
            <a:r>
              <a:rPr lang="en-IN" dirty="0"/>
              <a:t>, using these the following ppt is created.</a:t>
            </a:r>
          </a:p>
        </p:txBody>
      </p:sp>
    </p:spTree>
    <p:extLst>
      <p:ext uri="{BB962C8B-B14F-4D97-AF65-F5344CB8AC3E}">
        <p14:creationId xmlns:p14="http://schemas.microsoft.com/office/powerpoint/2010/main" val="68927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03572E-0048-27E7-71E2-0D2792149D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4312"/>
            <a:ext cx="11430000" cy="6429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CC28D3-3C44-370B-B109-F8C7C63E50E6}"/>
              </a:ext>
            </a:extLst>
          </p:cNvPr>
          <p:cNvSpPr txBox="1"/>
          <p:nvPr/>
        </p:nvSpPr>
        <p:spPr>
          <a:xfrm>
            <a:off x="615820" y="662473"/>
            <a:ext cx="6102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data contains information of multiple drugs, their sponsor applicants ,approval year, and its product market status, starting from the year 1939 to 2016.</a:t>
            </a:r>
          </a:p>
          <a:p>
            <a:endParaRPr lang="en-IN" dirty="0"/>
          </a:p>
          <a:p>
            <a:r>
              <a:rPr lang="en-IN" dirty="0"/>
              <a:t>Now, lets get into detail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8C034-2214-F952-3CD1-2BD375D2932F}"/>
              </a:ext>
            </a:extLst>
          </p:cNvPr>
          <p:cNvSpPr txBox="1"/>
          <p:nvPr/>
        </p:nvSpPr>
        <p:spPr>
          <a:xfrm>
            <a:off x="822472" y="5556725"/>
            <a:ext cx="5688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the above image we can understand that years 2000,2001,2002 are top 3 in terms of number of drugs approval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130192-B28F-1E33-2BD1-7B7FB1277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20" y="2108718"/>
            <a:ext cx="10235682" cy="32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8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FAE14-488D-A03E-3B7A-356C63D82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50" y="1902075"/>
            <a:ext cx="5098107" cy="3053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603256-B703-354D-FE6F-4CD424B4794C}"/>
              </a:ext>
            </a:extLst>
          </p:cNvPr>
          <p:cNvSpPr txBox="1"/>
          <p:nvPr/>
        </p:nvSpPr>
        <p:spPr>
          <a:xfrm>
            <a:off x="6176866" y="2323323"/>
            <a:ext cx="5903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this image it is clear that the majority of drugs which are being approved belong to the product market category 1, followed by category 2.</a:t>
            </a:r>
          </a:p>
          <a:p>
            <a:endParaRPr lang="en-IN" dirty="0"/>
          </a:p>
          <a:p>
            <a:r>
              <a:rPr lang="en-IN" dirty="0"/>
              <a:t>So with this we can draw the conclusion </a:t>
            </a:r>
            <a:r>
              <a:rPr lang="en-IN" dirty="0" err="1"/>
              <a:t>that,the</a:t>
            </a:r>
            <a:r>
              <a:rPr lang="en-IN" dirty="0"/>
              <a:t> higher the product market status, the higher are its chances of getting approved by the FDA.</a:t>
            </a:r>
          </a:p>
        </p:txBody>
      </p:sp>
    </p:spTree>
    <p:extLst>
      <p:ext uri="{BB962C8B-B14F-4D97-AF65-F5344CB8AC3E}">
        <p14:creationId xmlns:p14="http://schemas.microsoft.com/office/powerpoint/2010/main" val="317794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560D82-D6A3-2F36-FD3A-802E451ED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36" y="937608"/>
            <a:ext cx="3810927" cy="4455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1A628C-1FE8-008A-5C7B-62D9A346EC43}"/>
              </a:ext>
            </a:extLst>
          </p:cNvPr>
          <p:cNvSpPr txBox="1"/>
          <p:nvPr/>
        </p:nvSpPr>
        <p:spPr>
          <a:xfrm>
            <a:off x="5169159" y="2062065"/>
            <a:ext cx="594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Each application before entering into the approval process of FDA, it is sponsored by some pharmaceutical company, this company does the required R &amp; D of the application and submits the final format for the approval of FDA .</a:t>
            </a:r>
          </a:p>
          <a:p>
            <a:endParaRPr lang="en-IN" dirty="0"/>
          </a:p>
          <a:p>
            <a:r>
              <a:rPr lang="en-IN" dirty="0"/>
              <a:t>Here are some of the most successful pharmaceutical companies with highest approval rates.</a:t>
            </a:r>
          </a:p>
        </p:txBody>
      </p:sp>
    </p:spTree>
    <p:extLst>
      <p:ext uri="{BB962C8B-B14F-4D97-AF65-F5344CB8AC3E}">
        <p14:creationId xmlns:p14="http://schemas.microsoft.com/office/powerpoint/2010/main" val="224300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82BC77-011E-ABAE-B82F-BAAEE0E37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53" y="739119"/>
            <a:ext cx="6245757" cy="3879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09E203-CB38-733E-6872-6EC4B6F3BA9F}"/>
              </a:ext>
            </a:extLst>
          </p:cNvPr>
          <p:cNvSpPr txBox="1"/>
          <p:nvPr/>
        </p:nvSpPr>
        <p:spPr>
          <a:xfrm>
            <a:off x="7772400" y="1296955"/>
            <a:ext cx="42360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graph talks about the number of successfully approved drugs over the years, </a:t>
            </a:r>
          </a:p>
          <a:p>
            <a:endParaRPr lang="en-IN" dirty="0"/>
          </a:p>
          <a:p>
            <a:r>
              <a:rPr lang="en-IN" dirty="0"/>
              <a:t>There is a gradual increase in the number of approved drugs from the late 1970’s to the early 2000’s.</a:t>
            </a:r>
          </a:p>
          <a:p>
            <a:endParaRPr lang="en-IN" dirty="0"/>
          </a:p>
          <a:p>
            <a:r>
              <a:rPr lang="en-IN" dirty="0"/>
              <a:t>After the year 2002 we can see a dip in the number of approved drugs.</a:t>
            </a:r>
          </a:p>
        </p:txBody>
      </p:sp>
    </p:spTree>
    <p:extLst>
      <p:ext uri="{BB962C8B-B14F-4D97-AF65-F5344CB8AC3E}">
        <p14:creationId xmlns:p14="http://schemas.microsoft.com/office/powerpoint/2010/main" val="176610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6C114E-D976-79E3-3317-1F7983D4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49" y="1360460"/>
            <a:ext cx="7258890" cy="36500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90555C-7E97-0A56-C82B-5E8BA98C9C36}"/>
              </a:ext>
            </a:extLst>
          </p:cNvPr>
          <p:cNvSpPr txBox="1"/>
          <p:nvPr/>
        </p:nvSpPr>
        <p:spPr>
          <a:xfrm>
            <a:off x="8817429" y="1836321"/>
            <a:ext cx="2565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Let’s talk about the best selling dosage form , here is a chart showing us the highest number of products selling in the market and in which dosage form they are available, clearly 10mg is the most preferred dosage form.</a:t>
            </a:r>
          </a:p>
        </p:txBody>
      </p:sp>
    </p:spTree>
    <p:extLst>
      <p:ext uri="{BB962C8B-B14F-4D97-AF65-F5344CB8AC3E}">
        <p14:creationId xmlns:p14="http://schemas.microsoft.com/office/powerpoint/2010/main" val="318253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2E73B9-FA87-B087-4026-7EFB64240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86" y="754265"/>
            <a:ext cx="5958030" cy="34613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3535B9-E7FB-3E89-3B0A-C8EFB4CAA9AE}"/>
              </a:ext>
            </a:extLst>
          </p:cNvPr>
          <p:cNvSpPr txBox="1"/>
          <p:nvPr/>
        </p:nvSpPr>
        <p:spPr>
          <a:xfrm>
            <a:off x="7725747" y="1884784"/>
            <a:ext cx="3722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Each drug application has its won defined therapeutic evaluation code, and the most successful therapeutic evaluation code is: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C7B81-4D50-FBBF-D9B9-4FAD21E74138}"/>
              </a:ext>
            </a:extLst>
          </p:cNvPr>
          <p:cNvSpPr txBox="1"/>
          <p:nvPr/>
        </p:nvSpPr>
        <p:spPr>
          <a:xfrm>
            <a:off x="6960637" y="3015448"/>
            <a:ext cx="47586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﻿At 57031, AB had the highest Sum of total approvals and was 14,868.77% higher than AO, which had the lowest Sum of total approvals at 381.﻿﻿ ﻿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5B1BBF-5EFA-4A08-6177-AFAC7479535A}"/>
              </a:ext>
            </a:extLst>
          </p:cNvPr>
          <p:cNvSpPr txBox="1"/>
          <p:nvPr/>
        </p:nvSpPr>
        <p:spPr>
          <a:xfrm>
            <a:off x="2078393" y="4945798"/>
            <a:ext cx="7196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﻿</a:t>
            </a:r>
            <a:r>
              <a:rPr lang="en-US" b="0" i="0" dirty="0">
                <a:effectLst/>
                <a:latin typeface="Arial" panose="020B0604020202020204" pitchFamily="34" charset="0"/>
              </a:rPr>
              <a:t>Across all 10 therapeutic code, Sum of total approvals ranged from 381 to 57031.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32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AABDCE-5AD6-1910-68BF-4CFC56C77F69}"/>
              </a:ext>
            </a:extLst>
          </p:cNvPr>
          <p:cNvSpPr/>
          <p:nvPr/>
        </p:nvSpPr>
        <p:spPr>
          <a:xfrm>
            <a:off x="578498" y="223935"/>
            <a:ext cx="3816221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509BB-0F15-4787-84D4-A3E53CCF61BA}"/>
              </a:ext>
            </a:extLst>
          </p:cNvPr>
          <p:cNvSpPr txBox="1"/>
          <p:nvPr/>
        </p:nvSpPr>
        <p:spPr>
          <a:xfrm>
            <a:off x="578498" y="1455576"/>
            <a:ext cx="10310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The top three 3 years in terms of approval are 2000,2001,2002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The bottom 3 years in terms of approval are 1943,1944,1945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The highest approved sponsor applicant is ‘Watson labs’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Product market status and approval status are directly proportional to each other.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There is a clear gradually increasing pattern in terms of approval from the late 1970’s to the early 2000’s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After 2002 there is a sharp decline in the number of drugs getting approved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The most preferred dosage form is 10mg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The most successful therapeutic evaluation code is “AB”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43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557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Dr.junaid muhammed shaik</dc:creator>
  <cp:lastModifiedBy>Dr.junaid muhammed shaik</cp:lastModifiedBy>
  <cp:revision>2</cp:revision>
  <dcterms:created xsi:type="dcterms:W3CDTF">2023-12-09T13:13:11Z</dcterms:created>
  <dcterms:modified xsi:type="dcterms:W3CDTF">2023-12-09T17:27:49Z</dcterms:modified>
</cp:coreProperties>
</file>