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44b274d3ac5db4f8/Desktop/first%20project%20work-junai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44b274d3ac5db4f8/Desktop/first%20project%20work-junai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44b274d3ac5db4f8/Desktop/first%20project%20work-junai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44b274d3ac5db4f8/Desktop/first%20project%20work-junai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44b274d3ac5db4f8/Desktop/first%20project%20work-junai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44b274d3ac5db4f8/Desktop/first%20project%20work-junai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44b274d3ac5db4f8/Desktop/first%20project%20work-junaid.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[first project work-junaid.xlsx]reason!PivotTable2</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Reason</a:t>
            </a:r>
            <a:r>
              <a:rPr lang="en-US" baseline="0"/>
              <a:t> for calling </a:t>
            </a:r>
            <a:endParaRPr lang="en-US"/>
          </a:p>
        </c:rich>
      </c:tx>
      <c:layout>
        <c:manualLayout>
          <c:xMode val="edge"/>
          <c:yMode val="edge"/>
          <c:x val="0.29240266841644796"/>
          <c:y val="0.1100904053659959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pivotFmt>
    </c:pivotFmts>
    <c:plotArea>
      <c:layout>
        <c:manualLayout>
          <c:layoutTarget val="inner"/>
          <c:xMode val="edge"/>
          <c:yMode val="edge"/>
          <c:x val="0.31462248468941384"/>
          <c:y val="0.25501093613298331"/>
          <c:w val="0.34052734033245846"/>
          <c:h val="0.5675455672207641"/>
        </c:manualLayout>
      </c:layout>
      <c:doughnutChart>
        <c:varyColors val="1"/>
        <c:ser>
          <c:idx val="0"/>
          <c:order val="0"/>
          <c:tx>
            <c:strRef>
              <c:f>reason!$B$3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B86-49C3-ABF8-5F02276149BC}"/>
              </c:ext>
            </c:extLst>
          </c:dPt>
          <c:dPt>
            <c:idx val="1"/>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B86-49C3-ABF8-5F02276149BC}"/>
              </c:ext>
            </c:extLst>
          </c:dPt>
          <c:dPt>
            <c:idx val="2"/>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7B86-49C3-ABF8-5F02276149BC}"/>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reason!$A$4:$A$7</c:f>
              <c:strCache>
                <c:ptCount val="3"/>
                <c:pt idx="0">
                  <c:v>Billing Question</c:v>
                </c:pt>
                <c:pt idx="1">
                  <c:v>Payments</c:v>
                </c:pt>
                <c:pt idx="2">
                  <c:v>Service Outage</c:v>
                </c:pt>
              </c:strCache>
            </c:strRef>
          </c:cat>
          <c:val>
            <c:numRef>
              <c:f>reason!$B$4:$B$7</c:f>
              <c:numCache>
                <c:formatCode>0.00%</c:formatCode>
                <c:ptCount val="3"/>
                <c:pt idx="0">
                  <c:v>0.71224310130232837</c:v>
                </c:pt>
                <c:pt idx="1">
                  <c:v>0.14416684375094865</c:v>
                </c:pt>
                <c:pt idx="2">
                  <c:v>0.14359005494672292</c:v>
                </c:pt>
              </c:numCache>
            </c:numRef>
          </c:val>
          <c:extLst>
            <c:ext xmlns:c16="http://schemas.microsoft.com/office/drawing/2014/chart" uri="{C3380CC4-5D6E-409C-BE32-E72D297353CC}">
              <c16:uniqueId val="{00000006-7B86-49C3-ABF8-5F02276149BC}"/>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2294945319335083"/>
          <c:y val="0.84803149606299233"/>
          <c:w val="0.60661657917760281"/>
          <c:h val="0.1001173811606882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[first project work-junaid.xlsx]sentiment vs reason!PivotTable1</c:name>
    <c:fmtId val="-1"/>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Sentiment</a:t>
            </a:r>
            <a:r>
              <a:rPr lang="en-IN" baseline="0"/>
              <a:t> vs </a:t>
            </a:r>
            <a:r>
              <a:rPr lang="en-IN" sz="1800" baseline="0"/>
              <a:t>reason</a:t>
            </a:r>
            <a:r>
              <a:rPr lang="en-IN" baseline="0"/>
              <a:t> of calling</a:t>
            </a:r>
            <a:endParaRPr lang="en-IN"/>
          </a:p>
        </c:rich>
      </c:tx>
      <c:layout>
        <c:manualLayout>
          <c:xMode val="edge"/>
          <c:yMode val="edge"/>
          <c:x val="0.19419116914183196"/>
          <c:y val="3.0421568444087006E-2"/>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6"/>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6"/>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566098541479783"/>
          <c:y val="0.15650089463282649"/>
          <c:w val="0.77612148481439824"/>
          <c:h val="0.6265474628171479"/>
        </c:manualLayout>
      </c:layout>
      <c:barChart>
        <c:barDir val="col"/>
        <c:grouping val="clustered"/>
        <c:varyColors val="0"/>
        <c:ser>
          <c:idx val="0"/>
          <c:order val="0"/>
          <c:tx>
            <c:strRef>
              <c:f>'sentiment vs reason'!$B$3:$B$4</c:f>
              <c:strCache>
                <c:ptCount val="1"/>
                <c:pt idx="0">
                  <c:v>Billing Question</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'sentiment vs reason'!$A$5:$A$10</c:f>
              <c:strCache>
                <c:ptCount val="5"/>
                <c:pt idx="0">
                  <c:v>Very Negative</c:v>
                </c:pt>
                <c:pt idx="1">
                  <c:v>Negative</c:v>
                </c:pt>
                <c:pt idx="2">
                  <c:v>Neutral</c:v>
                </c:pt>
                <c:pt idx="3">
                  <c:v>Positive</c:v>
                </c:pt>
                <c:pt idx="4">
                  <c:v>Very Positive</c:v>
                </c:pt>
              </c:strCache>
            </c:strRef>
          </c:cat>
          <c:val>
            <c:numRef>
              <c:f>'sentiment vs reason'!$B$5:$B$10</c:f>
              <c:numCache>
                <c:formatCode>0.00%</c:formatCode>
                <c:ptCount val="5"/>
                <c:pt idx="0">
                  <c:v>0.13053641358792994</c:v>
                </c:pt>
                <c:pt idx="1">
                  <c:v>0.23885127956042621</c:v>
                </c:pt>
                <c:pt idx="2">
                  <c:v>0.1891867277860417</c:v>
                </c:pt>
                <c:pt idx="3">
                  <c:v>8.424152272244316E-2</c:v>
                </c:pt>
                <c:pt idx="4">
                  <c:v>6.9427157645487389E-2</c:v>
                </c:pt>
              </c:numCache>
            </c:numRef>
          </c:val>
          <c:extLst>
            <c:ext xmlns:c16="http://schemas.microsoft.com/office/drawing/2014/chart" uri="{C3380CC4-5D6E-409C-BE32-E72D297353CC}">
              <c16:uniqueId val="{00000000-4698-4B09-B186-1538D80269D6}"/>
            </c:ext>
          </c:extLst>
        </c:ser>
        <c:ser>
          <c:idx val="1"/>
          <c:order val="1"/>
          <c:tx>
            <c:strRef>
              <c:f>'sentiment vs reason'!$C$3:$C$4</c:f>
              <c:strCache>
                <c:ptCount val="1"/>
                <c:pt idx="0">
                  <c:v>Payments</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'sentiment vs reason'!$A$5:$A$10</c:f>
              <c:strCache>
                <c:ptCount val="5"/>
                <c:pt idx="0">
                  <c:v>Very Negative</c:v>
                </c:pt>
                <c:pt idx="1">
                  <c:v>Negative</c:v>
                </c:pt>
                <c:pt idx="2">
                  <c:v>Neutral</c:v>
                </c:pt>
                <c:pt idx="3">
                  <c:v>Positive</c:v>
                </c:pt>
                <c:pt idx="4">
                  <c:v>Very Positive</c:v>
                </c:pt>
              </c:strCache>
            </c:strRef>
          </c:cat>
          <c:val>
            <c:numRef>
              <c:f>'sentiment vs reason'!$C$5:$C$10</c:f>
              <c:numCache>
                <c:formatCode>0.00%</c:formatCode>
                <c:ptCount val="5"/>
                <c:pt idx="0">
                  <c:v>2.7230503020551897E-2</c:v>
                </c:pt>
                <c:pt idx="1">
                  <c:v>4.8359187638505205E-2</c:v>
                </c:pt>
                <c:pt idx="2">
                  <c:v>3.7582344191129595E-2</c:v>
                </c:pt>
                <c:pt idx="3">
                  <c:v>1.6757232628031936E-2</c:v>
                </c:pt>
                <c:pt idx="4">
                  <c:v>1.4237576272730033E-2</c:v>
                </c:pt>
              </c:numCache>
            </c:numRef>
          </c:val>
          <c:extLst>
            <c:ext xmlns:c16="http://schemas.microsoft.com/office/drawing/2014/chart" uri="{C3380CC4-5D6E-409C-BE32-E72D297353CC}">
              <c16:uniqueId val="{00000001-4698-4B09-B186-1538D80269D6}"/>
            </c:ext>
          </c:extLst>
        </c:ser>
        <c:ser>
          <c:idx val="2"/>
          <c:order val="2"/>
          <c:tx>
            <c:strRef>
              <c:f>'sentiment vs reason'!$D$3:$D$4</c:f>
              <c:strCache>
                <c:ptCount val="1"/>
                <c:pt idx="0">
                  <c:v>Service Outage</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'sentiment vs reason'!$A$5:$A$10</c:f>
              <c:strCache>
                <c:ptCount val="5"/>
                <c:pt idx="0">
                  <c:v>Very Negative</c:v>
                </c:pt>
                <c:pt idx="1">
                  <c:v>Negative</c:v>
                </c:pt>
                <c:pt idx="2">
                  <c:v>Neutral</c:v>
                </c:pt>
                <c:pt idx="3">
                  <c:v>Positive</c:v>
                </c:pt>
                <c:pt idx="4">
                  <c:v>Very Positive</c:v>
                </c:pt>
              </c:strCache>
            </c:strRef>
          </c:cat>
          <c:val>
            <c:numRef>
              <c:f>'sentiment vs reason'!$D$5:$D$10</c:f>
              <c:numCache>
                <c:formatCode>0.00%</c:formatCode>
                <c:ptCount val="5"/>
                <c:pt idx="0">
                  <c:v>2.5166206247533469E-2</c:v>
                </c:pt>
                <c:pt idx="1">
                  <c:v>4.8632403387875292E-2</c:v>
                </c:pt>
                <c:pt idx="2">
                  <c:v>3.8978780243465593E-2</c:v>
                </c:pt>
                <c:pt idx="3">
                  <c:v>1.8244740596824627E-2</c:v>
                </c:pt>
                <c:pt idx="4">
                  <c:v>1.2567924471023952E-2</c:v>
                </c:pt>
              </c:numCache>
            </c:numRef>
          </c:val>
          <c:extLst>
            <c:ext xmlns:c16="http://schemas.microsoft.com/office/drawing/2014/chart" uri="{C3380CC4-5D6E-409C-BE32-E72D297353CC}">
              <c16:uniqueId val="{00000002-4698-4B09-B186-1538D80269D6}"/>
            </c:ext>
          </c:extLst>
        </c:ser>
        <c:dLbls>
          <c:dLblPos val="outEnd"/>
          <c:showLegendKey val="0"/>
          <c:showVal val="1"/>
          <c:showCatName val="0"/>
          <c:showSerName val="0"/>
          <c:showPercent val="0"/>
          <c:showBubbleSize val="0"/>
        </c:dLbls>
        <c:gapWidth val="444"/>
        <c:overlap val="-90"/>
        <c:axId val="1638865247"/>
        <c:axId val="1173866975"/>
      </c:barChart>
      <c:catAx>
        <c:axId val="163886524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173866975"/>
        <c:crosses val="autoZero"/>
        <c:auto val="1"/>
        <c:lblAlgn val="ctr"/>
        <c:lblOffset val="100"/>
        <c:noMultiLvlLbl val="0"/>
      </c:catAx>
      <c:valAx>
        <c:axId val="1173866975"/>
        <c:scaling>
          <c:orientation val="minMax"/>
        </c:scaling>
        <c:delete val="1"/>
        <c:axPos val="l"/>
        <c:numFmt formatCode="0.00%" sourceLinked="1"/>
        <c:majorTickMark val="none"/>
        <c:minorTickMark val="none"/>
        <c:tickLblPos val="nextTo"/>
        <c:crossAx val="1638865247"/>
        <c:crosses val="autoZero"/>
        <c:crossBetween val="between"/>
      </c:valAx>
      <c:spPr>
        <a:noFill/>
        <a:ln>
          <a:noFill/>
        </a:ln>
        <a:effectLst/>
      </c:spPr>
    </c:plotArea>
    <c:legend>
      <c:legendPos val="r"/>
      <c:layout>
        <c:manualLayout>
          <c:xMode val="edge"/>
          <c:yMode val="edge"/>
          <c:x val="0.24848782351573137"/>
          <c:y val="0.90569853055778959"/>
          <c:w val="0.69849828897970034"/>
          <c:h val="9.430146944221046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[first project work-junaid.xlsx]states with callers!PivotTable5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rgbClr val="00B050"/>
                </a:solidFill>
              </a:rPr>
              <a:t>Top</a:t>
            </a:r>
            <a:r>
              <a:rPr lang="en-US" b="1" baseline="0">
                <a:solidFill>
                  <a:srgbClr val="00B050"/>
                </a:solidFill>
              </a:rPr>
              <a:t> Ten States with Highest No. of callers</a:t>
            </a:r>
            <a:endParaRPr lang="en-US" b="1">
              <a:solidFill>
                <a:srgbClr val="00B05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5334623797025374"/>
          <c:y val="0.19486111111111112"/>
          <c:w val="0.60074628171478572"/>
          <c:h val="0.71162839020122481"/>
        </c:manualLayout>
      </c:layout>
      <c:barChart>
        <c:barDir val="bar"/>
        <c:grouping val="clustered"/>
        <c:varyColors val="0"/>
        <c:ser>
          <c:idx val="0"/>
          <c:order val="0"/>
          <c:tx>
            <c:strRef>
              <c:f>'states with callers'!$B$3</c:f>
              <c:strCache>
                <c:ptCount val="1"/>
                <c:pt idx="0">
                  <c:v>Total</c:v>
                </c:pt>
              </c:strCache>
            </c:strRef>
          </c:tx>
          <c:spPr>
            <a:solidFill>
              <a:schemeClr val="accent1"/>
            </a:solidFill>
            <a:ln>
              <a:noFill/>
            </a:ln>
            <a:effectLst/>
          </c:spPr>
          <c:invertIfNegative val="0"/>
          <c:cat>
            <c:strRef>
              <c:f>'states with callers'!$A$4:$A$13</c:f>
              <c:strCache>
                <c:ptCount val="10"/>
                <c:pt idx="0">
                  <c:v>California</c:v>
                </c:pt>
                <c:pt idx="1">
                  <c:v>Texas</c:v>
                </c:pt>
                <c:pt idx="2">
                  <c:v>Florida</c:v>
                </c:pt>
                <c:pt idx="3">
                  <c:v>New York</c:v>
                </c:pt>
                <c:pt idx="4">
                  <c:v>Virginia</c:v>
                </c:pt>
                <c:pt idx="5">
                  <c:v>Ohio</c:v>
                </c:pt>
                <c:pt idx="6">
                  <c:v>District of Columbia</c:v>
                </c:pt>
                <c:pt idx="7">
                  <c:v>Pennsylvania</c:v>
                </c:pt>
                <c:pt idx="8">
                  <c:v>Georgia</c:v>
                </c:pt>
                <c:pt idx="9">
                  <c:v>Illinois</c:v>
                </c:pt>
              </c:strCache>
            </c:strRef>
          </c:cat>
          <c:val>
            <c:numRef>
              <c:f>'states with callers'!$B$4:$B$13</c:f>
              <c:numCache>
                <c:formatCode>General</c:formatCode>
                <c:ptCount val="10"/>
                <c:pt idx="0">
                  <c:v>3631</c:v>
                </c:pt>
                <c:pt idx="1">
                  <c:v>3572</c:v>
                </c:pt>
                <c:pt idx="2">
                  <c:v>2834</c:v>
                </c:pt>
                <c:pt idx="3">
                  <c:v>1786</c:v>
                </c:pt>
                <c:pt idx="4">
                  <c:v>1164</c:v>
                </c:pt>
                <c:pt idx="5">
                  <c:v>1160</c:v>
                </c:pt>
                <c:pt idx="6">
                  <c:v>1110</c:v>
                </c:pt>
                <c:pt idx="7">
                  <c:v>1017</c:v>
                </c:pt>
                <c:pt idx="8">
                  <c:v>926</c:v>
                </c:pt>
                <c:pt idx="9">
                  <c:v>848</c:v>
                </c:pt>
              </c:numCache>
            </c:numRef>
          </c:val>
          <c:extLst>
            <c:ext xmlns:c16="http://schemas.microsoft.com/office/drawing/2014/chart" uri="{C3380CC4-5D6E-409C-BE32-E72D297353CC}">
              <c16:uniqueId val="{00000000-EE67-4F8F-BFCD-5549E8FB76D8}"/>
            </c:ext>
          </c:extLst>
        </c:ser>
        <c:dLbls>
          <c:showLegendKey val="0"/>
          <c:showVal val="0"/>
          <c:showCatName val="0"/>
          <c:showSerName val="0"/>
          <c:showPercent val="0"/>
          <c:showBubbleSize val="0"/>
        </c:dLbls>
        <c:gapWidth val="219"/>
        <c:axId val="247319743"/>
        <c:axId val="2097051855"/>
      </c:barChart>
      <c:catAx>
        <c:axId val="247319743"/>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7051855"/>
        <c:crosses val="autoZero"/>
        <c:auto val="1"/>
        <c:lblAlgn val="ctr"/>
        <c:lblOffset val="100"/>
        <c:noMultiLvlLbl val="0"/>
      </c:catAx>
      <c:valAx>
        <c:axId val="2097051855"/>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73197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200"/>
              <a:t>TOP 5 CITIES WITH HIGHEST NEGATIVE</a:t>
            </a:r>
            <a:r>
              <a:rPr lang="en-IN" sz="1200" baseline="0"/>
              <a:t> AND VERY NEGTIVE CALLERS</a:t>
            </a:r>
            <a:endParaRPr lang="en-IN" sz="1200"/>
          </a:p>
        </c:rich>
      </c:tx>
      <c:layout>
        <c:manualLayout>
          <c:xMode val="edge"/>
          <c:yMode val="edge"/>
          <c:x val="0.15135404949381326"/>
          <c:y val="3.5587188612099648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c:spPr>
            <c:extLst>
              <c:ext xmlns:c16="http://schemas.microsoft.com/office/drawing/2014/chart" uri="{C3380CC4-5D6E-409C-BE32-E72D297353CC}">
                <c16:uniqueId val="{00000001-9E11-4EAF-9A3E-9978409790C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c:spPr>
            <c:extLst>
              <c:ext xmlns:c16="http://schemas.microsoft.com/office/drawing/2014/chart" uri="{C3380CC4-5D6E-409C-BE32-E72D297353CC}">
                <c16:uniqueId val="{00000003-9E11-4EAF-9A3E-9978409790C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c:spPr>
            <c:extLst>
              <c:ext xmlns:c16="http://schemas.microsoft.com/office/drawing/2014/chart" uri="{C3380CC4-5D6E-409C-BE32-E72D297353CC}">
                <c16:uniqueId val="{00000005-9E11-4EAF-9A3E-9978409790C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c:spPr>
            <c:extLst>
              <c:ext xmlns:c16="http://schemas.microsoft.com/office/drawing/2014/chart" uri="{C3380CC4-5D6E-409C-BE32-E72D297353CC}">
                <c16:uniqueId val="{00000007-9E11-4EAF-9A3E-9978409790C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c:spPr>
            <c:extLst>
              <c:ext xmlns:c16="http://schemas.microsoft.com/office/drawing/2014/chart" uri="{C3380CC4-5D6E-409C-BE32-E72D297353CC}">
                <c16:uniqueId val="{00000009-9E11-4EAF-9A3E-9978409790CF}"/>
              </c:ext>
            </c:extLst>
          </c:dPt>
          <c:dLbls>
            <c:dLbl>
              <c:idx val="0"/>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E11-4EAF-9A3E-9978409790CF}"/>
                </c:ext>
              </c:extLst>
            </c:dLbl>
            <c:dLbl>
              <c:idx val="1"/>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E11-4EAF-9A3E-9978409790CF}"/>
                </c:ext>
              </c:extLst>
            </c:dLbl>
            <c:dLbl>
              <c:idx val="2"/>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E11-4EAF-9A3E-9978409790CF}"/>
                </c:ext>
              </c:extLst>
            </c:dLbl>
            <c:dLbl>
              <c:idx val="3"/>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E11-4EAF-9A3E-9978409790CF}"/>
                </c:ext>
              </c:extLst>
            </c:dLbl>
            <c:dLbl>
              <c:idx val="4"/>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E11-4EAF-9A3E-9978409790C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0"/>
            <c:showBubbleSize val="0"/>
            <c:extLst>
              <c:ext xmlns:c15="http://schemas.microsoft.com/office/drawing/2012/chart" uri="{CE6537A1-D6FC-4f65-9D91-7224C49458BB}"/>
            </c:extLst>
          </c:dLbls>
          <c:cat>
            <c:strRef>
              <c:f>'[first project work-junaid.xlsx]cities with negative callers'!$A$15:$A$19</c:f>
              <c:strCache>
                <c:ptCount val="5"/>
                <c:pt idx="0">
                  <c:v>Washington</c:v>
                </c:pt>
                <c:pt idx="1">
                  <c:v>Houston</c:v>
                </c:pt>
                <c:pt idx="2">
                  <c:v>New York City</c:v>
                </c:pt>
                <c:pt idx="3">
                  <c:v>El Paso</c:v>
                </c:pt>
                <c:pt idx="4">
                  <c:v>Dallas</c:v>
                </c:pt>
              </c:strCache>
            </c:strRef>
          </c:cat>
          <c:val>
            <c:numRef>
              <c:f>'[first project work-junaid.xlsx]cities with negative callers'!$B$15:$B$19</c:f>
              <c:numCache>
                <c:formatCode>General</c:formatCode>
                <c:ptCount val="5"/>
                <c:pt idx="0">
                  <c:v>395</c:v>
                </c:pt>
                <c:pt idx="1">
                  <c:v>217</c:v>
                </c:pt>
                <c:pt idx="2">
                  <c:v>195</c:v>
                </c:pt>
                <c:pt idx="3">
                  <c:v>189</c:v>
                </c:pt>
                <c:pt idx="4">
                  <c:v>168</c:v>
                </c:pt>
              </c:numCache>
            </c:numRef>
          </c:val>
          <c:extLst>
            <c:ext xmlns:c16="http://schemas.microsoft.com/office/drawing/2014/chart" uri="{C3380CC4-5D6E-409C-BE32-E72D297353CC}">
              <c16:uniqueId val="{0000000A-9E11-4EAF-9A3E-9978409790CF}"/>
            </c:ext>
          </c:extLst>
        </c:ser>
        <c:dLbls>
          <c:dLblPos val="inEnd"/>
          <c:showLegendKey val="0"/>
          <c:showVal val="1"/>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[first project work-junaid.xlsx]call duration vs reason !PivotTable10</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u="sng">
                <a:solidFill>
                  <a:schemeClr val="tx1">
                    <a:lumMod val="95000"/>
                    <a:lumOff val="5000"/>
                  </a:schemeClr>
                </a:solidFill>
              </a:rPr>
              <a:t>Call</a:t>
            </a:r>
            <a:r>
              <a:rPr lang="en-IN" b="1" u="sng" baseline="0">
                <a:solidFill>
                  <a:schemeClr val="tx1">
                    <a:lumMod val="95000"/>
                    <a:lumOff val="5000"/>
                  </a:schemeClr>
                </a:solidFill>
              </a:rPr>
              <a:t> Duration vs Reason for calling </a:t>
            </a:r>
            <a:endParaRPr lang="en-IN" b="1" u="sng">
              <a:solidFill>
                <a:schemeClr val="tx1">
                  <a:lumMod val="95000"/>
                  <a:lumOff val="5000"/>
                </a:schemeClr>
              </a:solidFill>
            </a:endParaRPr>
          </a:p>
        </c:rich>
      </c:tx>
      <c:layout>
        <c:manualLayout>
          <c:xMode val="edge"/>
          <c:yMode val="edge"/>
          <c:x val="0.18878205128205125"/>
          <c:y val="9.2592592592592587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623301340291043"/>
          <c:y val="0.12037037037037036"/>
          <c:w val="0.87933167932410816"/>
          <c:h val="0.79537839020122481"/>
        </c:manualLayout>
      </c:layout>
      <c:barChart>
        <c:barDir val="col"/>
        <c:grouping val="clustered"/>
        <c:varyColors val="0"/>
        <c:ser>
          <c:idx val="0"/>
          <c:order val="0"/>
          <c:tx>
            <c:strRef>
              <c:f>'call duration vs reason '!$B$3:$B$4</c:f>
              <c:strCache>
                <c:ptCount val="1"/>
                <c:pt idx="0">
                  <c:v>High</c:v>
                </c:pt>
              </c:strCache>
            </c:strRef>
          </c:tx>
          <c:spPr>
            <a:solidFill>
              <a:schemeClr val="accent1"/>
            </a:solidFill>
            <a:ln w="19050">
              <a:solidFill>
                <a:schemeClr val="lt1"/>
              </a:solidFill>
            </a:ln>
            <a:effectLst/>
          </c:spPr>
          <c:invertIfNegative val="0"/>
          <c:cat>
            <c:strRef>
              <c:f>'call duration vs reason '!$A$5:$A$8</c:f>
              <c:strCache>
                <c:ptCount val="3"/>
                <c:pt idx="0">
                  <c:v>Billing Question</c:v>
                </c:pt>
                <c:pt idx="1">
                  <c:v>Payments</c:v>
                </c:pt>
                <c:pt idx="2">
                  <c:v>Service Outage</c:v>
                </c:pt>
              </c:strCache>
            </c:strRef>
          </c:cat>
          <c:val>
            <c:numRef>
              <c:f>'call duration vs reason '!$B$5:$B$8</c:f>
              <c:numCache>
                <c:formatCode>0.00%</c:formatCode>
                <c:ptCount val="3"/>
                <c:pt idx="0">
                  <c:v>0.259038887708327</c:v>
                </c:pt>
                <c:pt idx="1">
                  <c:v>5.321635651619562E-2</c:v>
                </c:pt>
                <c:pt idx="2">
                  <c:v>5.2366351962599797E-2</c:v>
                </c:pt>
              </c:numCache>
            </c:numRef>
          </c:val>
          <c:extLst>
            <c:ext xmlns:c16="http://schemas.microsoft.com/office/drawing/2014/chart" uri="{C3380CC4-5D6E-409C-BE32-E72D297353CC}">
              <c16:uniqueId val="{00000000-CD01-43C0-944E-A66AA32A2D0F}"/>
            </c:ext>
          </c:extLst>
        </c:ser>
        <c:ser>
          <c:idx val="1"/>
          <c:order val="1"/>
          <c:tx>
            <c:strRef>
              <c:f>'call duration vs reason '!$C$3:$C$4</c:f>
              <c:strCache>
                <c:ptCount val="1"/>
                <c:pt idx="0">
                  <c:v>Medium</c:v>
                </c:pt>
              </c:strCache>
            </c:strRef>
          </c:tx>
          <c:spPr>
            <a:solidFill>
              <a:schemeClr val="accent2"/>
            </a:solidFill>
            <a:ln w="19050">
              <a:solidFill>
                <a:schemeClr val="lt1"/>
              </a:solidFill>
            </a:ln>
            <a:effectLst/>
          </c:spPr>
          <c:invertIfNegative val="0"/>
          <c:cat>
            <c:strRef>
              <c:f>'call duration vs reason '!$A$5:$A$8</c:f>
              <c:strCache>
                <c:ptCount val="3"/>
                <c:pt idx="0">
                  <c:v>Billing Question</c:v>
                </c:pt>
                <c:pt idx="1">
                  <c:v>Payments</c:v>
                </c:pt>
                <c:pt idx="2">
                  <c:v>Service Outage</c:v>
                </c:pt>
              </c:strCache>
            </c:strRef>
          </c:cat>
          <c:val>
            <c:numRef>
              <c:f>'call duration vs reason '!$C$5:$C$8</c:f>
              <c:numCache>
                <c:formatCode>0.00%</c:formatCode>
                <c:ptCount val="3"/>
                <c:pt idx="0">
                  <c:v>0.27898363741234328</c:v>
                </c:pt>
                <c:pt idx="1">
                  <c:v>5.6859233174463432E-2</c:v>
                </c:pt>
                <c:pt idx="2">
                  <c:v>5.6586017425093352E-2</c:v>
                </c:pt>
              </c:numCache>
            </c:numRef>
          </c:val>
          <c:extLst>
            <c:ext xmlns:c16="http://schemas.microsoft.com/office/drawing/2014/chart" uri="{C3380CC4-5D6E-409C-BE32-E72D297353CC}">
              <c16:uniqueId val="{00000001-CD01-43C0-944E-A66AA32A2D0F}"/>
            </c:ext>
          </c:extLst>
        </c:ser>
        <c:ser>
          <c:idx val="2"/>
          <c:order val="2"/>
          <c:tx>
            <c:strRef>
              <c:f>'call duration vs reason '!$D$3:$D$4</c:f>
              <c:strCache>
                <c:ptCount val="1"/>
                <c:pt idx="0">
                  <c:v>Short</c:v>
                </c:pt>
              </c:strCache>
            </c:strRef>
          </c:tx>
          <c:spPr>
            <a:solidFill>
              <a:schemeClr val="accent3"/>
            </a:solidFill>
            <a:ln w="19050">
              <a:solidFill>
                <a:schemeClr val="lt1"/>
              </a:solidFill>
            </a:ln>
            <a:effectLst/>
          </c:spPr>
          <c:invertIfNegative val="0"/>
          <c:cat>
            <c:strRef>
              <c:f>'call duration vs reason '!$A$5:$A$8</c:f>
              <c:strCache>
                <c:ptCount val="3"/>
                <c:pt idx="0">
                  <c:v>Billing Question</c:v>
                </c:pt>
                <c:pt idx="1">
                  <c:v>Payments</c:v>
                </c:pt>
                <c:pt idx="2">
                  <c:v>Service Outage</c:v>
                </c:pt>
              </c:strCache>
            </c:strRef>
          </c:cat>
          <c:val>
            <c:numRef>
              <c:f>'call duration vs reason '!$D$5:$D$8</c:f>
              <c:numCache>
                <c:formatCode>0.00%</c:formatCode>
                <c:ptCount val="3"/>
                <c:pt idx="0">
                  <c:v>0.17422057618165812</c:v>
                </c:pt>
                <c:pt idx="1">
                  <c:v>3.4091254060289608E-2</c:v>
                </c:pt>
                <c:pt idx="2">
                  <c:v>3.4637685559029782E-2</c:v>
                </c:pt>
              </c:numCache>
            </c:numRef>
          </c:val>
          <c:extLst>
            <c:ext xmlns:c16="http://schemas.microsoft.com/office/drawing/2014/chart" uri="{C3380CC4-5D6E-409C-BE32-E72D297353CC}">
              <c16:uniqueId val="{00000002-CD01-43C0-944E-A66AA32A2D0F}"/>
            </c:ext>
          </c:extLst>
        </c:ser>
        <c:dLbls>
          <c:showLegendKey val="0"/>
          <c:showVal val="0"/>
          <c:showCatName val="0"/>
          <c:showSerName val="0"/>
          <c:showPercent val="0"/>
          <c:showBubbleSize val="0"/>
        </c:dLbls>
        <c:gapWidth val="150"/>
        <c:axId val="1610289823"/>
        <c:axId val="1191376959"/>
      </c:barChart>
      <c:catAx>
        <c:axId val="161028982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1376959"/>
        <c:crosses val="autoZero"/>
        <c:auto val="1"/>
        <c:lblAlgn val="ctr"/>
        <c:lblOffset val="100"/>
        <c:noMultiLvlLbl val="0"/>
      </c:catAx>
      <c:valAx>
        <c:axId val="1191376959"/>
        <c:scaling>
          <c:orientation val="minMax"/>
        </c:scaling>
        <c:delete val="0"/>
        <c:axPos val="l"/>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0289823"/>
        <c:crosses val="autoZero"/>
        <c:crossBetween val="between"/>
      </c:valAx>
      <c:spPr>
        <a:noFill/>
        <a:ln>
          <a:noFill/>
        </a:ln>
        <a:effectLst/>
      </c:spPr>
    </c:plotArea>
    <c:legend>
      <c:legendPos val="r"/>
      <c:layout>
        <c:manualLayout>
          <c:xMode val="edge"/>
          <c:yMode val="edge"/>
          <c:x val="0.68250341673267167"/>
          <c:y val="8.019830854476542E-3"/>
          <c:w val="0.31256561679790024"/>
          <c:h val="9.085812190142897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[first project work-junaid.xlsx]response time vs sentiment !PivotTable6</c:name>
    <c:fmtId val="-1"/>
  </c:pivotSource>
  <c:chart>
    <c:autoTitleDeleted val="0"/>
    <c:pivotFmts>
      <c:pivotFmt>
        <c:idx val="0"/>
        <c:spPr>
          <a:gradFill rotWithShape="1">
            <a:gsLst>
              <a:gs pos="0">
                <a:schemeClr val="accent1">
                  <a:tint val="94000"/>
                  <a:satMod val="100000"/>
                  <a:lumMod val="108000"/>
                </a:schemeClr>
              </a:gs>
              <a:gs pos="50000">
                <a:schemeClr val="accent1">
                  <a:tint val="98000"/>
                  <a:shade val="100000"/>
                  <a:satMod val="100000"/>
                  <a:lumMod val="100000"/>
                </a:schemeClr>
              </a:gs>
              <a:gs pos="100000">
                <a:schemeClr val="accent1">
                  <a:shade val="72000"/>
                  <a:satMod val="12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94000"/>
                  <a:satMod val="100000"/>
                  <a:lumMod val="108000"/>
                </a:schemeClr>
              </a:gs>
              <a:gs pos="50000">
                <a:schemeClr val="accent1">
                  <a:tint val="98000"/>
                  <a:shade val="100000"/>
                  <a:satMod val="100000"/>
                  <a:lumMod val="100000"/>
                </a:schemeClr>
              </a:gs>
              <a:gs pos="100000">
                <a:schemeClr val="accent1">
                  <a:shade val="72000"/>
                  <a:satMod val="12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94000"/>
                  <a:satMod val="100000"/>
                  <a:lumMod val="108000"/>
                </a:schemeClr>
              </a:gs>
              <a:gs pos="50000">
                <a:schemeClr val="accent1">
                  <a:tint val="98000"/>
                  <a:shade val="100000"/>
                  <a:satMod val="100000"/>
                  <a:lumMod val="100000"/>
                </a:schemeClr>
              </a:gs>
              <a:gs pos="100000">
                <a:schemeClr val="accent1">
                  <a:shade val="72000"/>
                  <a:satMod val="12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tint val="94000"/>
                  <a:satMod val="100000"/>
                  <a:lumMod val="108000"/>
                </a:schemeClr>
              </a:gs>
              <a:gs pos="50000">
                <a:schemeClr val="accent1">
                  <a:tint val="98000"/>
                  <a:shade val="100000"/>
                  <a:satMod val="100000"/>
                  <a:lumMod val="100000"/>
                </a:schemeClr>
              </a:gs>
              <a:gs pos="100000">
                <a:schemeClr val="accent1">
                  <a:shade val="72000"/>
                  <a:satMod val="12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94000"/>
                  <a:satMod val="100000"/>
                  <a:lumMod val="108000"/>
                </a:schemeClr>
              </a:gs>
              <a:gs pos="50000">
                <a:schemeClr val="accent1">
                  <a:tint val="98000"/>
                  <a:shade val="100000"/>
                  <a:satMod val="100000"/>
                  <a:lumMod val="100000"/>
                </a:schemeClr>
              </a:gs>
              <a:gs pos="100000">
                <a:schemeClr val="accent1">
                  <a:shade val="72000"/>
                  <a:satMod val="12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94000"/>
                  <a:satMod val="100000"/>
                  <a:lumMod val="108000"/>
                </a:schemeClr>
              </a:gs>
              <a:gs pos="50000">
                <a:schemeClr val="accent1">
                  <a:tint val="98000"/>
                  <a:shade val="100000"/>
                  <a:satMod val="100000"/>
                  <a:lumMod val="100000"/>
                </a:schemeClr>
              </a:gs>
              <a:gs pos="100000">
                <a:schemeClr val="accent1">
                  <a:shade val="72000"/>
                  <a:satMod val="12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tint val="94000"/>
                  <a:satMod val="100000"/>
                  <a:lumMod val="108000"/>
                </a:schemeClr>
              </a:gs>
              <a:gs pos="50000">
                <a:schemeClr val="accent1">
                  <a:tint val="98000"/>
                  <a:shade val="100000"/>
                  <a:satMod val="100000"/>
                  <a:lumMod val="100000"/>
                </a:schemeClr>
              </a:gs>
              <a:gs pos="100000">
                <a:schemeClr val="accent1">
                  <a:shade val="72000"/>
                  <a:satMod val="12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tint val="94000"/>
                  <a:satMod val="100000"/>
                  <a:lumMod val="108000"/>
                </a:schemeClr>
              </a:gs>
              <a:gs pos="50000">
                <a:schemeClr val="accent1">
                  <a:tint val="98000"/>
                  <a:shade val="100000"/>
                  <a:satMod val="100000"/>
                  <a:lumMod val="100000"/>
                </a:schemeClr>
              </a:gs>
              <a:gs pos="100000">
                <a:schemeClr val="accent1">
                  <a:shade val="72000"/>
                  <a:satMod val="12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tint val="94000"/>
                  <a:satMod val="100000"/>
                  <a:lumMod val="108000"/>
                </a:schemeClr>
              </a:gs>
              <a:gs pos="50000">
                <a:schemeClr val="accent1">
                  <a:tint val="98000"/>
                  <a:shade val="100000"/>
                  <a:satMod val="100000"/>
                  <a:lumMod val="100000"/>
                </a:schemeClr>
              </a:gs>
              <a:gs pos="100000">
                <a:schemeClr val="accent1">
                  <a:shade val="72000"/>
                  <a:satMod val="12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609492563429571"/>
          <c:y val="0.14712744240303297"/>
          <c:w val="0.64293285214348206"/>
          <c:h val="0.6076742490522018"/>
        </c:manualLayout>
      </c:layout>
      <c:barChart>
        <c:barDir val="col"/>
        <c:grouping val="clustered"/>
        <c:varyColors val="0"/>
        <c:ser>
          <c:idx val="0"/>
          <c:order val="0"/>
          <c:tx>
            <c:strRef>
              <c:f>'response time vs sentiment '!$B$3:$B$4</c:f>
              <c:strCache>
                <c:ptCount val="1"/>
                <c:pt idx="0">
                  <c:v>Above SLA</c:v>
                </c:pt>
              </c:strCache>
            </c:strRef>
          </c:tx>
          <c:spPr>
            <a:gradFill rotWithShape="1">
              <a:gsLst>
                <a:gs pos="0">
                  <a:schemeClr val="accent1">
                    <a:tint val="94000"/>
                    <a:satMod val="100000"/>
                    <a:lumMod val="108000"/>
                  </a:schemeClr>
                </a:gs>
                <a:gs pos="50000">
                  <a:schemeClr val="accent1">
                    <a:tint val="98000"/>
                    <a:shade val="100000"/>
                    <a:satMod val="100000"/>
                    <a:lumMod val="100000"/>
                  </a:schemeClr>
                </a:gs>
                <a:gs pos="100000">
                  <a:schemeClr val="accent1">
                    <a:shade val="72000"/>
                    <a:satMod val="12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cat>
            <c:strRef>
              <c:f>'response time vs sentiment '!$A$5:$A$9</c:f>
              <c:strCache>
                <c:ptCount val="5"/>
                <c:pt idx="0">
                  <c:v>Very Negative</c:v>
                </c:pt>
                <c:pt idx="1">
                  <c:v>Negative</c:v>
                </c:pt>
                <c:pt idx="2">
                  <c:v>Neutral</c:v>
                </c:pt>
                <c:pt idx="3">
                  <c:v>Positive</c:v>
                </c:pt>
                <c:pt idx="4">
                  <c:v>Very Positive</c:v>
                </c:pt>
              </c:strCache>
            </c:strRef>
          </c:cat>
          <c:val>
            <c:numRef>
              <c:f>'response time vs sentiment '!$B$5:$B$9</c:f>
              <c:numCache>
                <c:formatCode>0.00%</c:formatCode>
                <c:ptCount val="5"/>
                <c:pt idx="0">
                  <c:v>2.3253696001942867E-2</c:v>
                </c:pt>
                <c:pt idx="1">
                  <c:v>4.2682371512704535E-2</c:v>
                </c:pt>
                <c:pt idx="2">
                  <c:v>3.2664460702468048E-2</c:v>
                </c:pt>
                <c:pt idx="3">
                  <c:v>1.5785798852493853E-2</c:v>
                </c:pt>
                <c:pt idx="4">
                  <c:v>1.214292219422604E-2</c:v>
                </c:pt>
              </c:numCache>
            </c:numRef>
          </c:val>
          <c:extLst>
            <c:ext xmlns:c16="http://schemas.microsoft.com/office/drawing/2014/chart" uri="{C3380CC4-5D6E-409C-BE32-E72D297353CC}">
              <c16:uniqueId val="{00000000-4538-49DC-BD0D-69F7EB687C45}"/>
            </c:ext>
          </c:extLst>
        </c:ser>
        <c:ser>
          <c:idx val="1"/>
          <c:order val="1"/>
          <c:tx>
            <c:strRef>
              <c:f>'response time vs sentiment '!$C$3:$C$4</c:f>
              <c:strCache>
                <c:ptCount val="1"/>
                <c:pt idx="0">
                  <c:v>Below SLA</c:v>
                </c:pt>
              </c:strCache>
            </c:strRef>
          </c:tx>
          <c:spPr>
            <a:gradFill rotWithShape="1">
              <a:gsLst>
                <a:gs pos="0">
                  <a:schemeClr val="accent3">
                    <a:tint val="94000"/>
                    <a:satMod val="100000"/>
                    <a:lumMod val="108000"/>
                  </a:schemeClr>
                </a:gs>
                <a:gs pos="50000">
                  <a:schemeClr val="accent3">
                    <a:tint val="98000"/>
                    <a:shade val="100000"/>
                    <a:satMod val="100000"/>
                    <a:lumMod val="100000"/>
                  </a:schemeClr>
                </a:gs>
                <a:gs pos="100000">
                  <a:schemeClr val="accent3">
                    <a:shade val="72000"/>
                    <a:satMod val="12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cat>
            <c:strRef>
              <c:f>'response time vs sentiment '!$A$5:$A$9</c:f>
              <c:strCache>
                <c:ptCount val="5"/>
                <c:pt idx="0">
                  <c:v>Very Negative</c:v>
                </c:pt>
                <c:pt idx="1">
                  <c:v>Negative</c:v>
                </c:pt>
                <c:pt idx="2">
                  <c:v>Neutral</c:v>
                </c:pt>
                <c:pt idx="3">
                  <c:v>Positive</c:v>
                </c:pt>
                <c:pt idx="4">
                  <c:v>Very Positive</c:v>
                </c:pt>
              </c:strCache>
            </c:strRef>
          </c:cat>
          <c:val>
            <c:numRef>
              <c:f>'response time vs sentiment '!$C$5:$C$9</c:f>
              <c:numCache>
                <c:formatCode>0.00%</c:formatCode>
                <c:ptCount val="5"/>
                <c:pt idx="0">
                  <c:v>4.4685953674751831E-2</c:v>
                </c:pt>
                <c:pt idx="1">
                  <c:v>8.3330803557876199E-2</c:v>
                </c:pt>
                <c:pt idx="2">
                  <c:v>6.5844995598190709E-2</c:v>
                </c:pt>
                <c:pt idx="3">
                  <c:v>2.9719802070368236E-2</c:v>
                </c:pt>
                <c:pt idx="4">
                  <c:v>2.3769770195197475E-2</c:v>
                </c:pt>
              </c:numCache>
            </c:numRef>
          </c:val>
          <c:extLst>
            <c:ext xmlns:c16="http://schemas.microsoft.com/office/drawing/2014/chart" uri="{C3380CC4-5D6E-409C-BE32-E72D297353CC}">
              <c16:uniqueId val="{00000001-4538-49DC-BD0D-69F7EB687C45}"/>
            </c:ext>
          </c:extLst>
        </c:ser>
        <c:ser>
          <c:idx val="2"/>
          <c:order val="2"/>
          <c:tx>
            <c:strRef>
              <c:f>'response time vs sentiment '!$D$3:$D$4</c:f>
              <c:strCache>
                <c:ptCount val="1"/>
                <c:pt idx="0">
                  <c:v>Within SLA</c:v>
                </c:pt>
              </c:strCache>
            </c:strRef>
          </c:tx>
          <c:spPr>
            <a:gradFill rotWithShape="1">
              <a:gsLst>
                <a:gs pos="0">
                  <a:schemeClr val="accent5">
                    <a:tint val="94000"/>
                    <a:satMod val="100000"/>
                    <a:lumMod val="108000"/>
                  </a:schemeClr>
                </a:gs>
                <a:gs pos="50000">
                  <a:schemeClr val="accent5">
                    <a:tint val="98000"/>
                    <a:shade val="100000"/>
                    <a:satMod val="100000"/>
                    <a:lumMod val="100000"/>
                  </a:schemeClr>
                </a:gs>
                <a:gs pos="100000">
                  <a:schemeClr val="accent5">
                    <a:shade val="72000"/>
                    <a:satMod val="12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cat>
            <c:strRef>
              <c:f>'response time vs sentiment '!$A$5:$A$9</c:f>
              <c:strCache>
                <c:ptCount val="5"/>
                <c:pt idx="0">
                  <c:v>Very Negative</c:v>
                </c:pt>
                <c:pt idx="1">
                  <c:v>Negative</c:v>
                </c:pt>
                <c:pt idx="2">
                  <c:v>Neutral</c:v>
                </c:pt>
                <c:pt idx="3">
                  <c:v>Positive</c:v>
                </c:pt>
                <c:pt idx="4">
                  <c:v>Very Positive</c:v>
                </c:pt>
              </c:strCache>
            </c:strRef>
          </c:cat>
          <c:val>
            <c:numRef>
              <c:f>'response time vs sentiment '!$D$5:$D$9</c:f>
              <c:numCache>
                <c:formatCode>0.00%</c:formatCode>
                <c:ptCount val="5"/>
                <c:pt idx="0">
                  <c:v>0.1149934731793206</c:v>
                </c:pt>
                <c:pt idx="1">
                  <c:v>0.20982969551622599</c:v>
                </c:pt>
                <c:pt idx="2">
                  <c:v>0.16723839591997813</c:v>
                </c:pt>
                <c:pt idx="3">
                  <c:v>7.373789502443763E-2</c:v>
                </c:pt>
                <c:pt idx="4">
                  <c:v>6.0319965999817857E-2</c:v>
                </c:pt>
              </c:numCache>
            </c:numRef>
          </c:val>
          <c:extLst>
            <c:ext xmlns:c16="http://schemas.microsoft.com/office/drawing/2014/chart" uri="{C3380CC4-5D6E-409C-BE32-E72D297353CC}">
              <c16:uniqueId val="{00000002-4538-49DC-BD0D-69F7EB687C45}"/>
            </c:ext>
          </c:extLst>
        </c:ser>
        <c:dLbls>
          <c:showLegendKey val="0"/>
          <c:showVal val="0"/>
          <c:showCatName val="0"/>
          <c:showSerName val="0"/>
          <c:showPercent val="0"/>
          <c:showBubbleSize val="0"/>
        </c:dLbls>
        <c:gapWidth val="100"/>
        <c:overlap val="-24"/>
        <c:axId val="2079124271"/>
        <c:axId val="1877074111"/>
      </c:barChart>
      <c:catAx>
        <c:axId val="207912427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77074111"/>
        <c:crosses val="autoZero"/>
        <c:auto val="1"/>
        <c:lblAlgn val="ctr"/>
        <c:lblOffset val="100"/>
        <c:noMultiLvlLbl val="0"/>
      </c:catAx>
      <c:valAx>
        <c:axId val="1877074111"/>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791242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[first project work-junaid.xlsx]call centre vs no. of calls !PivotTable1</c:name>
    <c:fmtId val="-1"/>
  </c:pivotSource>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'call centre vs no. of calls '!$B$3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cat>
            <c:strRef>
              <c:f>'call centre vs no. of calls '!$A$4:$A$8</c:f>
              <c:strCache>
                <c:ptCount val="4"/>
                <c:pt idx="0">
                  <c:v>Los Angeles,California</c:v>
                </c:pt>
                <c:pt idx="1">
                  <c:v>Baltimore,Maryland</c:v>
                </c:pt>
                <c:pt idx="2">
                  <c:v>Chicago,Illinois</c:v>
                </c:pt>
                <c:pt idx="3">
                  <c:v>Denver,Colorado</c:v>
                </c:pt>
              </c:strCache>
            </c:strRef>
          </c:cat>
          <c:val>
            <c:numRef>
              <c:f>'call centre vs no. of calls '!$B$4:$B$8</c:f>
              <c:numCache>
                <c:formatCode>General</c:formatCode>
                <c:ptCount val="4"/>
                <c:pt idx="0">
                  <c:v>13734</c:v>
                </c:pt>
                <c:pt idx="1">
                  <c:v>11012</c:v>
                </c:pt>
                <c:pt idx="2">
                  <c:v>5419</c:v>
                </c:pt>
                <c:pt idx="3">
                  <c:v>2776</c:v>
                </c:pt>
              </c:numCache>
            </c:numRef>
          </c:val>
          <c:extLst>
            <c:ext xmlns:c16="http://schemas.microsoft.com/office/drawing/2014/chart" uri="{C3380CC4-5D6E-409C-BE32-E72D297353CC}">
              <c16:uniqueId val="{00000000-52BE-4113-887A-940B2DF7F5AA}"/>
            </c:ext>
          </c:extLst>
        </c:ser>
        <c:dLbls>
          <c:showLegendKey val="0"/>
          <c:showVal val="0"/>
          <c:showCatName val="0"/>
          <c:showSerName val="0"/>
          <c:showPercent val="0"/>
          <c:showBubbleSize val="0"/>
        </c:dLbls>
        <c:gapWidth val="100"/>
        <c:overlap val="-24"/>
        <c:axId val="104254527"/>
        <c:axId val="111854095"/>
      </c:barChart>
      <c:catAx>
        <c:axId val="10425452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1854095"/>
        <c:crosses val="autoZero"/>
        <c:auto val="1"/>
        <c:lblAlgn val="ctr"/>
        <c:lblOffset val="100"/>
        <c:noMultiLvlLbl val="0"/>
      </c:catAx>
      <c:valAx>
        <c:axId val="11185409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42545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495BBC-20C5-4F53-92DB-A82E7F9302E9}"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IN"/>
        </a:p>
      </dgm:t>
    </dgm:pt>
    <dgm:pt modelId="{2EF3FD69-C4B0-4D81-8E9F-301B89868519}">
      <dgm:prSet/>
      <dgm:spPr/>
      <dgm:t>
        <a:bodyPr/>
        <a:lstStyle/>
        <a:p>
          <a:r>
            <a:rPr lang="en-IN" baseline="0"/>
            <a:t>INTRODUCTION</a:t>
          </a:r>
          <a:endParaRPr lang="en-IN"/>
        </a:p>
      </dgm:t>
    </dgm:pt>
    <dgm:pt modelId="{F4A2739B-ADCA-438F-877C-28B0600743F4}" type="parTrans" cxnId="{36A66997-2299-4D43-8646-A612DB574A03}">
      <dgm:prSet/>
      <dgm:spPr/>
      <dgm:t>
        <a:bodyPr/>
        <a:lstStyle/>
        <a:p>
          <a:endParaRPr lang="en-IN"/>
        </a:p>
      </dgm:t>
    </dgm:pt>
    <dgm:pt modelId="{118A6DD5-0D77-4533-B4AC-C0A7E42F4923}" type="sibTrans" cxnId="{36A66997-2299-4D43-8646-A612DB574A03}">
      <dgm:prSet/>
      <dgm:spPr/>
      <dgm:t>
        <a:bodyPr/>
        <a:lstStyle/>
        <a:p>
          <a:endParaRPr lang="en-IN"/>
        </a:p>
      </dgm:t>
    </dgm:pt>
    <dgm:pt modelId="{62FE702D-3042-4E51-8B87-9DAF629F3FB9}">
      <dgm:prSet/>
      <dgm:spPr/>
      <dgm:t>
        <a:bodyPr/>
        <a:lstStyle/>
        <a:p>
          <a:r>
            <a:rPr lang="en-IN" baseline="0"/>
            <a:t>PROBLEMS FACED BY CUSTOMERS </a:t>
          </a:r>
          <a:endParaRPr lang="en-IN"/>
        </a:p>
      </dgm:t>
    </dgm:pt>
    <dgm:pt modelId="{4D188CD5-5531-4123-AA90-A31A2B404222}" type="parTrans" cxnId="{D9975B47-DA8D-4B24-9C93-0FD0965E9FB0}">
      <dgm:prSet/>
      <dgm:spPr/>
      <dgm:t>
        <a:bodyPr/>
        <a:lstStyle/>
        <a:p>
          <a:endParaRPr lang="en-IN"/>
        </a:p>
      </dgm:t>
    </dgm:pt>
    <dgm:pt modelId="{2BC198AC-EEF7-4EC6-A3BE-7FF6C92BE561}" type="sibTrans" cxnId="{D9975B47-DA8D-4B24-9C93-0FD0965E9FB0}">
      <dgm:prSet/>
      <dgm:spPr/>
      <dgm:t>
        <a:bodyPr/>
        <a:lstStyle/>
        <a:p>
          <a:endParaRPr lang="en-IN"/>
        </a:p>
      </dgm:t>
    </dgm:pt>
    <dgm:pt modelId="{ABCED4E6-2DA8-4073-8F73-29AEFFF0D553}">
      <dgm:prSet/>
      <dgm:spPr/>
      <dgm:t>
        <a:bodyPr/>
        <a:lstStyle/>
        <a:p>
          <a:r>
            <a:rPr lang="en-IN" baseline="0"/>
            <a:t>RESOLUTION</a:t>
          </a:r>
          <a:endParaRPr lang="en-IN"/>
        </a:p>
      </dgm:t>
    </dgm:pt>
    <dgm:pt modelId="{D29DFFF8-81D7-442A-A26B-D32EFD97143F}" type="parTrans" cxnId="{44B1D9CE-A718-4FEC-A941-56E9198D8917}">
      <dgm:prSet/>
      <dgm:spPr/>
      <dgm:t>
        <a:bodyPr/>
        <a:lstStyle/>
        <a:p>
          <a:endParaRPr lang="en-IN"/>
        </a:p>
      </dgm:t>
    </dgm:pt>
    <dgm:pt modelId="{68671BE2-7008-40FB-ABA2-7F17B85C67EE}" type="sibTrans" cxnId="{44B1D9CE-A718-4FEC-A941-56E9198D8917}">
      <dgm:prSet/>
      <dgm:spPr/>
      <dgm:t>
        <a:bodyPr/>
        <a:lstStyle/>
        <a:p>
          <a:endParaRPr lang="en-IN"/>
        </a:p>
      </dgm:t>
    </dgm:pt>
    <dgm:pt modelId="{9AED0657-DCD7-4DBE-B812-F66BC271D6CE}">
      <dgm:prSet/>
      <dgm:spPr/>
      <dgm:t>
        <a:bodyPr/>
        <a:lstStyle/>
        <a:p>
          <a:r>
            <a:rPr lang="en-IN" baseline="0"/>
            <a:t>CONCLUSION</a:t>
          </a:r>
          <a:endParaRPr lang="en-IN"/>
        </a:p>
      </dgm:t>
    </dgm:pt>
    <dgm:pt modelId="{507208BA-5A3E-48E7-A559-F4FA42E74706}" type="parTrans" cxnId="{048908EE-74F1-41A0-9A75-2374B63F42CB}">
      <dgm:prSet/>
      <dgm:spPr/>
      <dgm:t>
        <a:bodyPr/>
        <a:lstStyle/>
        <a:p>
          <a:endParaRPr lang="en-IN"/>
        </a:p>
      </dgm:t>
    </dgm:pt>
    <dgm:pt modelId="{4762F21E-B47B-47B8-93FA-C555AA37173A}" type="sibTrans" cxnId="{048908EE-74F1-41A0-9A75-2374B63F42CB}">
      <dgm:prSet/>
      <dgm:spPr/>
      <dgm:t>
        <a:bodyPr/>
        <a:lstStyle/>
        <a:p>
          <a:endParaRPr lang="en-IN"/>
        </a:p>
      </dgm:t>
    </dgm:pt>
    <dgm:pt modelId="{AD6DC0AD-9367-4240-A6FA-D68BE4A8771B}" type="pres">
      <dgm:prSet presAssocID="{2F495BBC-20C5-4F53-92DB-A82E7F9302E9}" presName="CompostProcess" presStyleCnt="0">
        <dgm:presLayoutVars>
          <dgm:dir/>
          <dgm:resizeHandles val="exact"/>
        </dgm:presLayoutVars>
      </dgm:prSet>
      <dgm:spPr/>
    </dgm:pt>
    <dgm:pt modelId="{4B1F7B35-3123-4275-AF52-A62D92CC4FFC}" type="pres">
      <dgm:prSet presAssocID="{2F495BBC-20C5-4F53-92DB-A82E7F9302E9}" presName="arrow" presStyleLbl="bgShp" presStyleIdx="0" presStyleCnt="1"/>
      <dgm:spPr/>
    </dgm:pt>
    <dgm:pt modelId="{87E97AF1-F39E-4BFC-8340-CD483F7A81C3}" type="pres">
      <dgm:prSet presAssocID="{2F495BBC-20C5-4F53-92DB-A82E7F9302E9}" presName="linearProcess" presStyleCnt="0"/>
      <dgm:spPr/>
    </dgm:pt>
    <dgm:pt modelId="{9A5BE75A-DFB1-4D9D-A03B-A7BE0E35610F}" type="pres">
      <dgm:prSet presAssocID="{2EF3FD69-C4B0-4D81-8E9F-301B89868519}" presName="textNode" presStyleLbl="node1" presStyleIdx="0" presStyleCnt="4">
        <dgm:presLayoutVars>
          <dgm:bulletEnabled val="1"/>
        </dgm:presLayoutVars>
      </dgm:prSet>
      <dgm:spPr/>
    </dgm:pt>
    <dgm:pt modelId="{A743C519-E97B-4D2A-97D2-CFC4B16EDA6E}" type="pres">
      <dgm:prSet presAssocID="{118A6DD5-0D77-4533-B4AC-C0A7E42F4923}" presName="sibTrans" presStyleCnt="0"/>
      <dgm:spPr/>
    </dgm:pt>
    <dgm:pt modelId="{BCE46280-22F5-432C-B843-1E6F9209D509}" type="pres">
      <dgm:prSet presAssocID="{62FE702D-3042-4E51-8B87-9DAF629F3FB9}" presName="textNode" presStyleLbl="node1" presStyleIdx="1" presStyleCnt="4">
        <dgm:presLayoutVars>
          <dgm:bulletEnabled val="1"/>
        </dgm:presLayoutVars>
      </dgm:prSet>
      <dgm:spPr/>
    </dgm:pt>
    <dgm:pt modelId="{8E399080-9B20-4156-92F3-D5473CFF9765}" type="pres">
      <dgm:prSet presAssocID="{2BC198AC-EEF7-4EC6-A3BE-7FF6C92BE561}" presName="sibTrans" presStyleCnt="0"/>
      <dgm:spPr/>
    </dgm:pt>
    <dgm:pt modelId="{91B6DC13-29B2-4270-8F31-2D834423C6DD}" type="pres">
      <dgm:prSet presAssocID="{ABCED4E6-2DA8-4073-8F73-29AEFFF0D553}" presName="textNode" presStyleLbl="node1" presStyleIdx="2" presStyleCnt="4">
        <dgm:presLayoutVars>
          <dgm:bulletEnabled val="1"/>
        </dgm:presLayoutVars>
      </dgm:prSet>
      <dgm:spPr/>
    </dgm:pt>
    <dgm:pt modelId="{97E3448D-B3CA-4548-9216-8BC6B4A23229}" type="pres">
      <dgm:prSet presAssocID="{68671BE2-7008-40FB-ABA2-7F17B85C67EE}" presName="sibTrans" presStyleCnt="0"/>
      <dgm:spPr/>
    </dgm:pt>
    <dgm:pt modelId="{D147BD4B-A058-41E3-BB81-CD0FF217B43D}" type="pres">
      <dgm:prSet presAssocID="{9AED0657-DCD7-4DBE-B812-F66BC271D6CE}" presName="textNode" presStyleLbl="node1" presStyleIdx="3" presStyleCnt="4">
        <dgm:presLayoutVars>
          <dgm:bulletEnabled val="1"/>
        </dgm:presLayoutVars>
      </dgm:prSet>
      <dgm:spPr/>
    </dgm:pt>
  </dgm:ptLst>
  <dgm:cxnLst>
    <dgm:cxn modelId="{2A03480B-33F8-49D7-B144-7069AE464BD0}" type="presOf" srcId="{ABCED4E6-2DA8-4073-8F73-29AEFFF0D553}" destId="{91B6DC13-29B2-4270-8F31-2D834423C6DD}" srcOrd="0" destOrd="0" presId="urn:microsoft.com/office/officeart/2005/8/layout/hProcess9"/>
    <dgm:cxn modelId="{E3A0FD3C-E895-4C1D-AB5D-EC32D7512646}" type="presOf" srcId="{2F495BBC-20C5-4F53-92DB-A82E7F9302E9}" destId="{AD6DC0AD-9367-4240-A6FA-D68BE4A8771B}" srcOrd="0" destOrd="0" presId="urn:microsoft.com/office/officeart/2005/8/layout/hProcess9"/>
    <dgm:cxn modelId="{D9975B47-DA8D-4B24-9C93-0FD0965E9FB0}" srcId="{2F495BBC-20C5-4F53-92DB-A82E7F9302E9}" destId="{62FE702D-3042-4E51-8B87-9DAF629F3FB9}" srcOrd="1" destOrd="0" parTransId="{4D188CD5-5531-4123-AA90-A31A2B404222}" sibTransId="{2BC198AC-EEF7-4EC6-A3BE-7FF6C92BE561}"/>
    <dgm:cxn modelId="{36A66997-2299-4D43-8646-A612DB574A03}" srcId="{2F495BBC-20C5-4F53-92DB-A82E7F9302E9}" destId="{2EF3FD69-C4B0-4D81-8E9F-301B89868519}" srcOrd="0" destOrd="0" parTransId="{F4A2739B-ADCA-438F-877C-28B0600743F4}" sibTransId="{118A6DD5-0D77-4533-B4AC-C0A7E42F4923}"/>
    <dgm:cxn modelId="{44B1D9CE-A718-4FEC-A941-56E9198D8917}" srcId="{2F495BBC-20C5-4F53-92DB-A82E7F9302E9}" destId="{ABCED4E6-2DA8-4073-8F73-29AEFFF0D553}" srcOrd="2" destOrd="0" parTransId="{D29DFFF8-81D7-442A-A26B-D32EFD97143F}" sibTransId="{68671BE2-7008-40FB-ABA2-7F17B85C67EE}"/>
    <dgm:cxn modelId="{59A7DED0-A460-47F4-A294-963538246451}" type="presOf" srcId="{9AED0657-DCD7-4DBE-B812-F66BC271D6CE}" destId="{D147BD4B-A058-41E3-BB81-CD0FF217B43D}" srcOrd="0" destOrd="0" presId="urn:microsoft.com/office/officeart/2005/8/layout/hProcess9"/>
    <dgm:cxn modelId="{EA34DDE3-8AD2-4C6A-942D-5ABD25D6CD8D}" type="presOf" srcId="{62FE702D-3042-4E51-8B87-9DAF629F3FB9}" destId="{BCE46280-22F5-432C-B843-1E6F9209D509}" srcOrd="0" destOrd="0" presId="urn:microsoft.com/office/officeart/2005/8/layout/hProcess9"/>
    <dgm:cxn modelId="{048908EE-74F1-41A0-9A75-2374B63F42CB}" srcId="{2F495BBC-20C5-4F53-92DB-A82E7F9302E9}" destId="{9AED0657-DCD7-4DBE-B812-F66BC271D6CE}" srcOrd="3" destOrd="0" parTransId="{507208BA-5A3E-48E7-A559-F4FA42E74706}" sibTransId="{4762F21E-B47B-47B8-93FA-C555AA37173A}"/>
    <dgm:cxn modelId="{006CFBF0-7E57-446D-ABA6-5D268EEDF218}" type="presOf" srcId="{2EF3FD69-C4B0-4D81-8E9F-301B89868519}" destId="{9A5BE75A-DFB1-4D9D-A03B-A7BE0E35610F}" srcOrd="0" destOrd="0" presId="urn:microsoft.com/office/officeart/2005/8/layout/hProcess9"/>
    <dgm:cxn modelId="{BFCF000F-F6F6-41E3-AE74-135FB6DB0CB8}" type="presParOf" srcId="{AD6DC0AD-9367-4240-A6FA-D68BE4A8771B}" destId="{4B1F7B35-3123-4275-AF52-A62D92CC4FFC}" srcOrd="0" destOrd="0" presId="urn:microsoft.com/office/officeart/2005/8/layout/hProcess9"/>
    <dgm:cxn modelId="{DF22613C-FB17-46AC-A731-491ED16011DA}" type="presParOf" srcId="{AD6DC0AD-9367-4240-A6FA-D68BE4A8771B}" destId="{87E97AF1-F39E-4BFC-8340-CD483F7A81C3}" srcOrd="1" destOrd="0" presId="urn:microsoft.com/office/officeart/2005/8/layout/hProcess9"/>
    <dgm:cxn modelId="{D59F3079-72E3-40AE-89B6-AD768FA4653F}" type="presParOf" srcId="{87E97AF1-F39E-4BFC-8340-CD483F7A81C3}" destId="{9A5BE75A-DFB1-4D9D-A03B-A7BE0E35610F}" srcOrd="0" destOrd="0" presId="urn:microsoft.com/office/officeart/2005/8/layout/hProcess9"/>
    <dgm:cxn modelId="{657F29F5-5057-4719-A83E-9EB3BCFE119C}" type="presParOf" srcId="{87E97AF1-F39E-4BFC-8340-CD483F7A81C3}" destId="{A743C519-E97B-4D2A-97D2-CFC4B16EDA6E}" srcOrd="1" destOrd="0" presId="urn:microsoft.com/office/officeart/2005/8/layout/hProcess9"/>
    <dgm:cxn modelId="{7AF5D6A5-DE0A-4F39-9D93-86CB8F151D98}" type="presParOf" srcId="{87E97AF1-F39E-4BFC-8340-CD483F7A81C3}" destId="{BCE46280-22F5-432C-B843-1E6F9209D509}" srcOrd="2" destOrd="0" presId="urn:microsoft.com/office/officeart/2005/8/layout/hProcess9"/>
    <dgm:cxn modelId="{4AB9749B-0BB0-4AEE-8CA5-BDDCD8374DE7}" type="presParOf" srcId="{87E97AF1-F39E-4BFC-8340-CD483F7A81C3}" destId="{8E399080-9B20-4156-92F3-D5473CFF9765}" srcOrd="3" destOrd="0" presId="urn:microsoft.com/office/officeart/2005/8/layout/hProcess9"/>
    <dgm:cxn modelId="{FADFF55A-0A72-42D1-8C97-446EA8E0F602}" type="presParOf" srcId="{87E97AF1-F39E-4BFC-8340-CD483F7A81C3}" destId="{91B6DC13-29B2-4270-8F31-2D834423C6DD}" srcOrd="4" destOrd="0" presId="urn:microsoft.com/office/officeart/2005/8/layout/hProcess9"/>
    <dgm:cxn modelId="{08FCE3B7-4BD8-47D8-B8BC-6E5A285576DE}" type="presParOf" srcId="{87E97AF1-F39E-4BFC-8340-CD483F7A81C3}" destId="{97E3448D-B3CA-4548-9216-8BC6B4A23229}" srcOrd="5" destOrd="0" presId="urn:microsoft.com/office/officeart/2005/8/layout/hProcess9"/>
    <dgm:cxn modelId="{67EF310A-BB93-4B7A-AFAE-D6CBC3876A8C}" type="presParOf" srcId="{87E97AF1-F39E-4BFC-8340-CD483F7A81C3}" destId="{D147BD4B-A058-41E3-BB81-CD0FF217B43D}"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BC8B37-2315-417B-9819-CF804E793F0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15E83858-AF23-4C20-869E-D2C7932BF7A2}">
      <dgm:prSet/>
      <dgm:spPr/>
      <dgm:t>
        <a:bodyPr/>
        <a:lstStyle/>
        <a:p>
          <a:r>
            <a:rPr lang="en-IN" baseline="0"/>
            <a:t>Satisfaction with the services provided by the company</a:t>
          </a:r>
          <a:endParaRPr lang="en-IN"/>
        </a:p>
      </dgm:t>
    </dgm:pt>
    <dgm:pt modelId="{192FCD90-7E3F-4841-A116-6FA96E2A740A}" type="parTrans" cxnId="{82CBE344-CA7D-47C3-AC7F-18C542F45E5F}">
      <dgm:prSet/>
      <dgm:spPr/>
      <dgm:t>
        <a:bodyPr/>
        <a:lstStyle/>
        <a:p>
          <a:endParaRPr lang="en-IN"/>
        </a:p>
      </dgm:t>
    </dgm:pt>
    <dgm:pt modelId="{B4FE0253-E657-43C6-9F4D-78B3EE6BDA73}" type="sibTrans" cxnId="{82CBE344-CA7D-47C3-AC7F-18C542F45E5F}">
      <dgm:prSet/>
      <dgm:spPr/>
      <dgm:t>
        <a:bodyPr/>
        <a:lstStyle/>
        <a:p>
          <a:endParaRPr lang="en-IN"/>
        </a:p>
      </dgm:t>
    </dgm:pt>
    <dgm:pt modelId="{C01BB92B-46D1-44EB-90CA-21CD04F1F669}">
      <dgm:prSet/>
      <dgm:spPr/>
      <dgm:t>
        <a:bodyPr/>
        <a:lstStyle/>
        <a:p>
          <a:r>
            <a:rPr lang="en-IN" baseline="0"/>
            <a:t>Early resolution of problems</a:t>
          </a:r>
          <a:endParaRPr lang="en-IN"/>
        </a:p>
      </dgm:t>
    </dgm:pt>
    <dgm:pt modelId="{5DE7D793-3704-4EF8-AFE8-F40A9E5030BF}" type="parTrans" cxnId="{7FD70632-9700-49C4-B25E-9447FA90E948}">
      <dgm:prSet/>
      <dgm:spPr/>
      <dgm:t>
        <a:bodyPr/>
        <a:lstStyle/>
        <a:p>
          <a:endParaRPr lang="en-IN"/>
        </a:p>
      </dgm:t>
    </dgm:pt>
    <dgm:pt modelId="{F67622E2-46A9-412A-B003-5F1501202758}" type="sibTrans" cxnId="{7FD70632-9700-49C4-B25E-9447FA90E948}">
      <dgm:prSet/>
      <dgm:spPr/>
      <dgm:t>
        <a:bodyPr/>
        <a:lstStyle/>
        <a:p>
          <a:endParaRPr lang="en-IN"/>
        </a:p>
      </dgm:t>
    </dgm:pt>
    <dgm:pt modelId="{23646C10-E3EB-4038-AEA8-A91D780BBB37}" type="pres">
      <dgm:prSet presAssocID="{FFBC8B37-2315-417B-9819-CF804E793F0A}" presName="linear" presStyleCnt="0">
        <dgm:presLayoutVars>
          <dgm:animLvl val="lvl"/>
          <dgm:resizeHandles val="exact"/>
        </dgm:presLayoutVars>
      </dgm:prSet>
      <dgm:spPr/>
    </dgm:pt>
    <dgm:pt modelId="{00E7FEA8-F483-4955-81E8-98A1E8499E15}" type="pres">
      <dgm:prSet presAssocID="{15E83858-AF23-4C20-869E-D2C7932BF7A2}" presName="parentText" presStyleLbl="node1" presStyleIdx="0" presStyleCnt="2">
        <dgm:presLayoutVars>
          <dgm:chMax val="0"/>
          <dgm:bulletEnabled val="1"/>
        </dgm:presLayoutVars>
      </dgm:prSet>
      <dgm:spPr/>
    </dgm:pt>
    <dgm:pt modelId="{31CC9D52-1DBC-4837-AD83-A453BBDFEB9F}" type="pres">
      <dgm:prSet presAssocID="{B4FE0253-E657-43C6-9F4D-78B3EE6BDA73}" presName="spacer" presStyleCnt="0"/>
      <dgm:spPr/>
    </dgm:pt>
    <dgm:pt modelId="{613A4C63-8AED-4DAE-AABC-4488EAD78F02}" type="pres">
      <dgm:prSet presAssocID="{C01BB92B-46D1-44EB-90CA-21CD04F1F669}" presName="parentText" presStyleLbl="node1" presStyleIdx="1" presStyleCnt="2">
        <dgm:presLayoutVars>
          <dgm:chMax val="0"/>
          <dgm:bulletEnabled val="1"/>
        </dgm:presLayoutVars>
      </dgm:prSet>
      <dgm:spPr/>
    </dgm:pt>
  </dgm:ptLst>
  <dgm:cxnLst>
    <dgm:cxn modelId="{7FD70632-9700-49C4-B25E-9447FA90E948}" srcId="{FFBC8B37-2315-417B-9819-CF804E793F0A}" destId="{C01BB92B-46D1-44EB-90CA-21CD04F1F669}" srcOrd="1" destOrd="0" parTransId="{5DE7D793-3704-4EF8-AFE8-F40A9E5030BF}" sibTransId="{F67622E2-46A9-412A-B003-5F1501202758}"/>
    <dgm:cxn modelId="{82CBE344-CA7D-47C3-AC7F-18C542F45E5F}" srcId="{FFBC8B37-2315-417B-9819-CF804E793F0A}" destId="{15E83858-AF23-4C20-869E-D2C7932BF7A2}" srcOrd="0" destOrd="0" parTransId="{192FCD90-7E3F-4841-A116-6FA96E2A740A}" sibTransId="{B4FE0253-E657-43C6-9F4D-78B3EE6BDA73}"/>
    <dgm:cxn modelId="{17A4CEAB-CCD7-4EB2-A130-BA8820E0C241}" type="presOf" srcId="{15E83858-AF23-4C20-869E-D2C7932BF7A2}" destId="{00E7FEA8-F483-4955-81E8-98A1E8499E15}" srcOrd="0" destOrd="0" presId="urn:microsoft.com/office/officeart/2005/8/layout/vList2"/>
    <dgm:cxn modelId="{153493DF-69B4-44B5-B554-6845DD0E7182}" type="presOf" srcId="{FFBC8B37-2315-417B-9819-CF804E793F0A}" destId="{23646C10-E3EB-4038-AEA8-A91D780BBB37}" srcOrd="0" destOrd="0" presId="urn:microsoft.com/office/officeart/2005/8/layout/vList2"/>
    <dgm:cxn modelId="{90CC87EF-BA5C-42B8-B8AF-FDDED9EF0E28}" type="presOf" srcId="{C01BB92B-46D1-44EB-90CA-21CD04F1F669}" destId="{613A4C63-8AED-4DAE-AABC-4488EAD78F02}" srcOrd="0" destOrd="0" presId="urn:microsoft.com/office/officeart/2005/8/layout/vList2"/>
    <dgm:cxn modelId="{0129728A-38EA-4001-8897-B862F5A829B6}" type="presParOf" srcId="{23646C10-E3EB-4038-AEA8-A91D780BBB37}" destId="{00E7FEA8-F483-4955-81E8-98A1E8499E15}" srcOrd="0" destOrd="0" presId="urn:microsoft.com/office/officeart/2005/8/layout/vList2"/>
    <dgm:cxn modelId="{79B3CD21-D017-46F9-BED6-110694ED2C6A}" type="presParOf" srcId="{23646C10-E3EB-4038-AEA8-A91D780BBB37}" destId="{31CC9D52-1DBC-4837-AD83-A453BBDFEB9F}" srcOrd="1" destOrd="0" presId="urn:microsoft.com/office/officeart/2005/8/layout/vList2"/>
    <dgm:cxn modelId="{DF1EA516-9E07-4E2B-A96E-CD45E1328C64}" type="presParOf" srcId="{23646C10-E3EB-4038-AEA8-A91D780BBB37}" destId="{613A4C63-8AED-4DAE-AABC-4488EAD78F0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A65C9B-FF13-463B-B9E3-FB4D170B47D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ED14DC90-4926-4C0D-A1B5-0032FEC3A86E}">
      <dgm:prSet/>
      <dgm:spPr/>
      <dgm:t>
        <a:bodyPr/>
        <a:lstStyle/>
        <a:p>
          <a:r>
            <a:rPr lang="en-IN"/>
            <a:t>By analysing the data and looking at the charts mentioned earlier we can draw following conclusions.</a:t>
          </a:r>
        </a:p>
      </dgm:t>
    </dgm:pt>
    <dgm:pt modelId="{4BC0A5EC-45CA-445C-80B4-33A6B97EBA4F}" type="parTrans" cxnId="{694A23DB-24CB-4273-A7FB-144F57B1C48D}">
      <dgm:prSet/>
      <dgm:spPr/>
      <dgm:t>
        <a:bodyPr/>
        <a:lstStyle/>
        <a:p>
          <a:endParaRPr lang="en-IN"/>
        </a:p>
      </dgm:t>
    </dgm:pt>
    <dgm:pt modelId="{486B4F63-94DA-44B2-9AA1-1460242BA89B}" type="sibTrans" cxnId="{694A23DB-24CB-4273-A7FB-144F57B1C48D}">
      <dgm:prSet/>
      <dgm:spPr/>
      <dgm:t>
        <a:bodyPr/>
        <a:lstStyle/>
        <a:p>
          <a:endParaRPr lang="en-IN"/>
        </a:p>
      </dgm:t>
    </dgm:pt>
    <dgm:pt modelId="{9CEE8B8C-8B9C-4A87-A0F4-C7F2380AC144}">
      <dgm:prSet/>
      <dgm:spPr/>
      <dgm:t>
        <a:bodyPr/>
        <a:lstStyle/>
        <a:p>
          <a:r>
            <a:rPr lang="en-IN" dirty="0"/>
            <a:t>Billing questions need to be minimised by giving clear, legit, easy to understand bills at the end of each month, and a section of FAQ’s must be added in the official website for easy reference of customers.</a:t>
          </a:r>
        </a:p>
      </dgm:t>
    </dgm:pt>
    <dgm:pt modelId="{58F820DC-D507-47FD-9126-5EC681B6AE22}" type="parTrans" cxnId="{55E82CB9-D473-462E-AB10-77CC464E1760}">
      <dgm:prSet/>
      <dgm:spPr/>
      <dgm:t>
        <a:bodyPr/>
        <a:lstStyle/>
        <a:p>
          <a:endParaRPr lang="en-IN"/>
        </a:p>
      </dgm:t>
    </dgm:pt>
    <dgm:pt modelId="{73656324-5B92-4E9F-B128-D6F144D0A6B8}" type="sibTrans" cxnId="{55E82CB9-D473-462E-AB10-77CC464E1760}">
      <dgm:prSet/>
      <dgm:spPr/>
      <dgm:t>
        <a:bodyPr/>
        <a:lstStyle/>
        <a:p>
          <a:endParaRPr lang="en-IN"/>
        </a:p>
      </dgm:t>
    </dgm:pt>
    <dgm:pt modelId="{B0D9C929-B28C-4A51-8DB1-75DD7E222BDF}">
      <dgm:prSet/>
      <dgm:spPr/>
      <dgm:t>
        <a:bodyPr/>
        <a:lstStyle/>
        <a:p>
          <a:r>
            <a:rPr lang="en-IN" dirty="0"/>
            <a:t>Customers with negative and very negative sentiment needs special focus, and detailed understanding of their problems is needed, hence a detailed feedback must be taken.</a:t>
          </a:r>
        </a:p>
      </dgm:t>
    </dgm:pt>
    <dgm:pt modelId="{5C50DC5B-F23A-4DF9-A9A9-8992DBDC3FDB}" type="parTrans" cxnId="{7957D549-457E-47E4-9F16-45FFF4CF7138}">
      <dgm:prSet/>
      <dgm:spPr/>
      <dgm:t>
        <a:bodyPr/>
        <a:lstStyle/>
        <a:p>
          <a:endParaRPr lang="en-IN"/>
        </a:p>
      </dgm:t>
    </dgm:pt>
    <dgm:pt modelId="{768C8511-4B8C-42D7-8B54-A431A7FABAF4}" type="sibTrans" cxnId="{7957D549-457E-47E4-9F16-45FFF4CF7138}">
      <dgm:prSet/>
      <dgm:spPr/>
      <dgm:t>
        <a:bodyPr/>
        <a:lstStyle/>
        <a:p>
          <a:endParaRPr lang="en-IN"/>
        </a:p>
      </dgm:t>
    </dgm:pt>
    <dgm:pt modelId="{F5753EBC-C399-4668-9924-1A50750F2367}">
      <dgm:prSet/>
      <dgm:spPr/>
      <dgm:t>
        <a:bodyPr/>
        <a:lstStyle/>
        <a:p>
          <a:r>
            <a:rPr lang="en-IN"/>
            <a:t>States with higher number of callers should have increased man power in order to cater the needs of all the customers in a time bound fashion.</a:t>
          </a:r>
        </a:p>
      </dgm:t>
    </dgm:pt>
    <dgm:pt modelId="{F96FC549-6350-4F38-819A-2C521A61A837}" type="parTrans" cxnId="{C3A33024-578A-43A8-A099-C901A7AA70E7}">
      <dgm:prSet/>
      <dgm:spPr/>
      <dgm:t>
        <a:bodyPr/>
        <a:lstStyle/>
        <a:p>
          <a:endParaRPr lang="en-IN"/>
        </a:p>
      </dgm:t>
    </dgm:pt>
    <dgm:pt modelId="{F15B352E-DB69-476D-81A3-85C0970ABADC}" type="sibTrans" cxnId="{C3A33024-578A-43A8-A099-C901A7AA70E7}">
      <dgm:prSet/>
      <dgm:spPr/>
      <dgm:t>
        <a:bodyPr/>
        <a:lstStyle/>
        <a:p>
          <a:endParaRPr lang="en-IN"/>
        </a:p>
      </dgm:t>
    </dgm:pt>
    <dgm:pt modelId="{42E52C06-E7D3-481F-88DF-3BB6B149A662}">
      <dgm:prSet/>
      <dgm:spPr/>
      <dgm:t>
        <a:bodyPr/>
        <a:lstStyle/>
        <a:p>
          <a:r>
            <a:rPr lang="en-IN"/>
            <a:t>Call centres with higher traffic,needs to divert the calls to other lower traffic centres so that customers valuable time can be saved and all the employees can be protected from over work burden.</a:t>
          </a:r>
        </a:p>
      </dgm:t>
    </dgm:pt>
    <dgm:pt modelId="{AEF8F017-54FE-4771-97E8-4990049E103A}" type="parTrans" cxnId="{CFC9D337-6135-4620-8C97-6E86B9E86425}">
      <dgm:prSet/>
      <dgm:spPr/>
      <dgm:t>
        <a:bodyPr/>
        <a:lstStyle/>
        <a:p>
          <a:endParaRPr lang="en-IN"/>
        </a:p>
      </dgm:t>
    </dgm:pt>
    <dgm:pt modelId="{5E475867-3929-43A2-B42F-EE253BD1906A}" type="sibTrans" cxnId="{CFC9D337-6135-4620-8C97-6E86B9E86425}">
      <dgm:prSet/>
      <dgm:spPr/>
      <dgm:t>
        <a:bodyPr/>
        <a:lstStyle/>
        <a:p>
          <a:endParaRPr lang="en-IN"/>
        </a:p>
      </dgm:t>
    </dgm:pt>
    <dgm:pt modelId="{B2C9E509-BEEB-482F-897C-87CB37F81626}">
      <dgm:prSet/>
      <dgm:spPr/>
      <dgm:t>
        <a:bodyPr/>
        <a:lstStyle/>
        <a:p>
          <a:r>
            <a:rPr lang="en-IN"/>
            <a:t>Cities with highest negative callers needs special focus, and improvement in quality of services provided.</a:t>
          </a:r>
        </a:p>
      </dgm:t>
    </dgm:pt>
    <dgm:pt modelId="{61B2B96E-78DD-466E-B063-1503934152A8}" type="parTrans" cxnId="{5F628C9E-18C4-4908-B1E6-709CBAAE6DC3}">
      <dgm:prSet/>
      <dgm:spPr/>
      <dgm:t>
        <a:bodyPr/>
        <a:lstStyle/>
        <a:p>
          <a:endParaRPr lang="en-IN"/>
        </a:p>
      </dgm:t>
    </dgm:pt>
    <dgm:pt modelId="{B910E205-EC8F-4E00-A7CC-E29086C7A5A0}" type="sibTrans" cxnId="{5F628C9E-18C4-4908-B1E6-709CBAAE6DC3}">
      <dgm:prSet/>
      <dgm:spPr/>
      <dgm:t>
        <a:bodyPr/>
        <a:lstStyle/>
        <a:p>
          <a:endParaRPr lang="en-IN"/>
        </a:p>
      </dgm:t>
    </dgm:pt>
    <dgm:pt modelId="{4BEAE68C-39B4-49E1-868C-FF7AFB1DF7B2}" type="pres">
      <dgm:prSet presAssocID="{C7A65C9B-FF13-463B-B9E3-FB4D170B47DD}" presName="linear" presStyleCnt="0">
        <dgm:presLayoutVars>
          <dgm:animLvl val="lvl"/>
          <dgm:resizeHandles val="exact"/>
        </dgm:presLayoutVars>
      </dgm:prSet>
      <dgm:spPr/>
    </dgm:pt>
    <dgm:pt modelId="{D3DF0A36-77AA-4A66-B4A4-8DD8EF017FF4}" type="pres">
      <dgm:prSet presAssocID="{ED14DC90-4926-4C0D-A1B5-0032FEC3A86E}" presName="parentText" presStyleLbl="node1" presStyleIdx="0" presStyleCnt="1">
        <dgm:presLayoutVars>
          <dgm:chMax val="0"/>
          <dgm:bulletEnabled val="1"/>
        </dgm:presLayoutVars>
      </dgm:prSet>
      <dgm:spPr/>
    </dgm:pt>
    <dgm:pt modelId="{CF3B3BC7-63E6-41AA-93E3-D60122827FD6}" type="pres">
      <dgm:prSet presAssocID="{ED14DC90-4926-4C0D-A1B5-0032FEC3A86E}" presName="childText" presStyleLbl="revTx" presStyleIdx="0" presStyleCnt="1">
        <dgm:presLayoutVars>
          <dgm:bulletEnabled val="1"/>
        </dgm:presLayoutVars>
      </dgm:prSet>
      <dgm:spPr/>
    </dgm:pt>
  </dgm:ptLst>
  <dgm:cxnLst>
    <dgm:cxn modelId="{C3A33024-578A-43A8-A099-C901A7AA70E7}" srcId="{ED14DC90-4926-4C0D-A1B5-0032FEC3A86E}" destId="{F5753EBC-C399-4668-9924-1A50750F2367}" srcOrd="2" destOrd="0" parTransId="{F96FC549-6350-4F38-819A-2C521A61A837}" sibTransId="{F15B352E-DB69-476D-81A3-85C0970ABADC}"/>
    <dgm:cxn modelId="{75012227-C045-4AE7-BC4F-1041F0025065}" type="presOf" srcId="{F5753EBC-C399-4668-9924-1A50750F2367}" destId="{CF3B3BC7-63E6-41AA-93E3-D60122827FD6}" srcOrd="0" destOrd="2" presId="urn:microsoft.com/office/officeart/2005/8/layout/vList2"/>
    <dgm:cxn modelId="{CFC9D337-6135-4620-8C97-6E86B9E86425}" srcId="{ED14DC90-4926-4C0D-A1B5-0032FEC3A86E}" destId="{42E52C06-E7D3-481F-88DF-3BB6B149A662}" srcOrd="3" destOrd="0" parTransId="{AEF8F017-54FE-4771-97E8-4990049E103A}" sibTransId="{5E475867-3929-43A2-B42F-EE253BD1906A}"/>
    <dgm:cxn modelId="{7957D549-457E-47E4-9F16-45FFF4CF7138}" srcId="{ED14DC90-4926-4C0D-A1B5-0032FEC3A86E}" destId="{B0D9C929-B28C-4A51-8DB1-75DD7E222BDF}" srcOrd="1" destOrd="0" parTransId="{5C50DC5B-F23A-4DF9-A9A9-8992DBDC3FDB}" sibTransId="{768C8511-4B8C-42D7-8B54-A431A7FABAF4}"/>
    <dgm:cxn modelId="{753A0D4A-A0B9-438A-9E8B-CA93198FC64B}" type="presOf" srcId="{ED14DC90-4926-4C0D-A1B5-0032FEC3A86E}" destId="{D3DF0A36-77AA-4A66-B4A4-8DD8EF017FF4}" srcOrd="0" destOrd="0" presId="urn:microsoft.com/office/officeart/2005/8/layout/vList2"/>
    <dgm:cxn modelId="{68C5326D-E050-4B10-B6A3-06BCA05025F0}" type="presOf" srcId="{42E52C06-E7D3-481F-88DF-3BB6B149A662}" destId="{CF3B3BC7-63E6-41AA-93E3-D60122827FD6}" srcOrd="0" destOrd="3" presId="urn:microsoft.com/office/officeart/2005/8/layout/vList2"/>
    <dgm:cxn modelId="{5D75E279-37FF-49F3-AE97-36C3EFCB39F4}" type="presOf" srcId="{9CEE8B8C-8B9C-4A87-A0F4-C7F2380AC144}" destId="{CF3B3BC7-63E6-41AA-93E3-D60122827FD6}" srcOrd="0" destOrd="0" presId="urn:microsoft.com/office/officeart/2005/8/layout/vList2"/>
    <dgm:cxn modelId="{D982C686-1617-4654-A6DA-925F1378AC70}" type="presOf" srcId="{B0D9C929-B28C-4A51-8DB1-75DD7E222BDF}" destId="{CF3B3BC7-63E6-41AA-93E3-D60122827FD6}" srcOrd="0" destOrd="1" presId="urn:microsoft.com/office/officeart/2005/8/layout/vList2"/>
    <dgm:cxn modelId="{5F628C9E-18C4-4908-B1E6-709CBAAE6DC3}" srcId="{ED14DC90-4926-4C0D-A1B5-0032FEC3A86E}" destId="{B2C9E509-BEEB-482F-897C-87CB37F81626}" srcOrd="4" destOrd="0" parTransId="{61B2B96E-78DD-466E-B063-1503934152A8}" sibTransId="{B910E205-EC8F-4E00-A7CC-E29086C7A5A0}"/>
    <dgm:cxn modelId="{55E82CB9-D473-462E-AB10-77CC464E1760}" srcId="{ED14DC90-4926-4C0D-A1B5-0032FEC3A86E}" destId="{9CEE8B8C-8B9C-4A87-A0F4-C7F2380AC144}" srcOrd="0" destOrd="0" parTransId="{58F820DC-D507-47FD-9126-5EC681B6AE22}" sibTransId="{73656324-5B92-4E9F-B128-D6F144D0A6B8}"/>
    <dgm:cxn modelId="{83E102C1-0F78-44E9-A10A-453F5B9239BC}" type="presOf" srcId="{B2C9E509-BEEB-482F-897C-87CB37F81626}" destId="{CF3B3BC7-63E6-41AA-93E3-D60122827FD6}" srcOrd="0" destOrd="4" presId="urn:microsoft.com/office/officeart/2005/8/layout/vList2"/>
    <dgm:cxn modelId="{694A23DB-24CB-4273-A7FB-144F57B1C48D}" srcId="{C7A65C9B-FF13-463B-B9E3-FB4D170B47DD}" destId="{ED14DC90-4926-4C0D-A1B5-0032FEC3A86E}" srcOrd="0" destOrd="0" parTransId="{4BC0A5EC-45CA-445C-80B4-33A6B97EBA4F}" sibTransId="{486B4F63-94DA-44B2-9AA1-1460242BA89B}"/>
    <dgm:cxn modelId="{21BB18E4-09BB-48AC-91BD-1678CC683F3E}" type="presOf" srcId="{C7A65C9B-FF13-463B-B9E3-FB4D170B47DD}" destId="{4BEAE68C-39B4-49E1-868C-FF7AFB1DF7B2}" srcOrd="0" destOrd="0" presId="urn:microsoft.com/office/officeart/2005/8/layout/vList2"/>
    <dgm:cxn modelId="{CA3C4096-7948-44AE-9836-B8D816B9F0EC}" type="presParOf" srcId="{4BEAE68C-39B4-49E1-868C-FF7AFB1DF7B2}" destId="{D3DF0A36-77AA-4A66-B4A4-8DD8EF017FF4}" srcOrd="0" destOrd="0" presId="urn:microsoft.com/office/officeart/2005/8/layout/vList2"/>
    <dgm:cxn modelId="{C0FD9626-9D84-4842-AC5B-5D55AF16BCD4}" type="presParOf" srcId="{4BEAE68C-39B4-49E1-868C-FF7AFB1DF7B2}" destId="{CF3B3BC7-63E6-41AA-93E3-D60122827FD6}"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1F7B35-3123-4275-AF52-A62D92CC4FFC}">
      <dsp:nvSpPr>
        <dsp:cNvPr id="0" name=""/>
        <dsp:cNvSpPr/>
      </dsp:nvSpPr>
      <dsp:spPr>
        <a:xfrm>
          <a:off x="777286" y="0"/>
          <a:ext cx="8809252" cy="342410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5BE75A-DFB1-4D9D-A03B-A7BE0E35610F}">
      <dsp:nvSpPr>
        <dsp:cNvPr id="0" name=""/>
        <dsp:cNvSpPr/>
      </dsp:nvSpPr>
      <dsp:spPr>
        <a:xfrm>
          <a:off x="5186" y="1027232"/>
          <a:ext cx="2494807" cy="13696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baseline="0"/>
            <a:t>INTRODUCTION</a:t>
          </a:r>
          <a:endParaRPr lang="en-IN" sz="2600" kern="1200"/>
        </a:p>
      </dsp:txBody>
      <dsp:txXfrm>
        <a:off x="72046" y="1094092"/>
        <a:ext cx="2361087" cy="1235922"/>
      </dsp:txXfrm>
    </dsp:sp>
    <dsp:sp modelId="{BCE46280-22F5-432C-B843-1E6F9209D509}">
      <dsp:nvSpPr>
        <dsp:cNvPr id="0" name=""/>
        <dsp:cNvSpPr/>
      </dsp:nvSpPr>
      <dsp:spPr>
        <a:xfrm>
          <a:off x="2624735" y="1027232"/>
          <a:ext cx="2494807" cy="13696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baseline="0"/>
            <a:t>PROBLEMS FACED BY CUSTOMERS </a:t>
          </a:r>
          <a:endParaRPr lang="en-IN" sz="2600" kern="1200"/>
        </a:p>
      </dsp:txBody>
      <dsp:txXfrm>
        <a:off x="2691595" y="1094092"/>
        <a:ext cx="2361087" cy="1235922"/>
      </dsp:txXfrm>
    </dsp:sp>
    <dsp:sp modelId="{91B6DC13-29B2-4270-8F31-2D834423C6DD}">
      <dsp:nvSpPr>
        <dsp:cNvPr id="0" name=""/>
        <dsp:cNvSpPr/>
      </dsp:nvSpPr>
      <dsp:spPr>
        <a:xfrm>
          <a:off x="5244283" y="1027232"/>
          <a:ext cx="2494807" cy="13696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baseline="0"/>
            <a:t>RESOLUTION</a:t>
          </a:r>
          <a:endParaRPr lang="en-IN" sz="2600" kern="1200"/>
        </a:p>
      </dsp:txBody>
      <dsp:txXfrm>
        <a:off x="5311143" y="1094092"/>
        <a:ext cx="2361087" cy="1235922"/>
      </dsp:txXfrm>
    </dsp:sp>
    <dsp:sp modelId="{D147BD4B-A058-41E3-BB81-CD0FF217B43D}">
      <dsp:nvSpPr>
        <dsp:cNvPr id="0" name=""/>
        <dsp:cNvSpPr/>
      </dsp:nvSpPr>
      <dsp:spPr>
        <a:xfrm>
          <a:off x="7863831" y="1027232"/>
          <a:ext cx="2494807" cy="13696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baseline="0"/>
            <a:t>CONCLUSION</a:t>
          </a:r>
          <a:endParaRPr lang="en-IN" sz="2600" kern="1200"/>
        </a:p>
      </dsp:txBody>
      <dsp:txXfrm>
        <a:off x="7930691" y="1094092"/>
        <a:ext cx="2361087" cy="12359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E7FEA8-F483-4955-81E8-98A1E8499E15}">
      <dsp:nvSpPr>
        <dsp:cNvPr id="0" name=""/>
        <dsp:cNvSpPr/>
      </dsp:nvSpPr>
      <dsp:spPr>
        <a:xfrm>
          <a:off x="0" y="15103"/>
          <a:ext cx="10363826" cy="16321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IN" sz="4500" kern="1200" baseline="0"/>
            <a:t>Satisfaction with the services provided by the company</a:t>
          </a:r>
          <a:endParaRPr lang="en-IN" sz="4500" kern="1200"/>
        </a:p>
      </dsp:txBody>
      <dsp:txXfrm>
        <a:off x="79675" y="94778"/>
        <a:ext cx="10204476" cy="1472800"/>
      </dsp:txXfrm>
    </dsp:sp>
    <dsp:sp modelId="{613A4C63-8AED-4DAE-AABC-4488EAD78F02}">
      <dsp:nvSpPr>
        <dsp:cNvPr id="0" name=""/>
        <dsp:cNvSpPr/>
      </dsp:nvSpPr>
      <dsp:spPr>
        <a:xfrm>
          <a:off x="0" y="1776853"/>
          <a:ext cx="10363826" cy="16321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IN" sz="4500" kern="1200" baseline="0"/>
            <a:t>Early resolution of problems</a:t>
          </a:r>
          <a:endParaRPr lang="en-IN" sz="4500" kern="1200"/>
        </a:p>
      </dsp:txBody>
      <dsp:txXfrm>
        <a:off x="79675" y="1856528"/>
        <a:ext cx="10204476" cy="1472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DF0A36-77AA-4A66-B4A4-8DD8EF017FF4}">
      <dsp:nvSpPr>
        <dsp:cNvPr id="0" name=""/>
        <dsp:cNvSpPr/>
      </dsp:nvSpPr>
      <dsp:spPr>
        <a:xfrm>
          <a:off x="0" y="6713"/>
          <a:ext cx="9714102" cy="9792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By analysing the data and looking at the charts mentioned earlier we can draw following conclusions.</a:t>
          </a:r>
        </a:p>
      </dsp:txBody>
      <dsp:txXfrm>
        <a:off x="47805" y="54518"/>
        <a:ext cx="9618492" cy="883680"/>
      </dsp:txXfrm>
    </dsp:sp>
    <dsp:sp modelId="{CF3B3BC7-63E6-41AA-93E3-D60122827FD6}">
      <dsp:nvSpPr>
        <dsp:cNvPr id="0" name=""/>
        <dsp:cNvSpPr/>
      </dsp:nvSpPr>
      <dsp:spPr>
        <a:xfrm>
          <a:off x="0" y="986004"/>
          <a:ext cx="9714102" cy="3800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42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IN" sz="2100" kern="1200" dirty="0"/>
            <a:t>Billing questions need to be minimised by giving clear, legit, easy to understand bills at the end of each month, and a section of FAQ’s must be added in the official website for easy reference of customers.</a:t>
          </a:r>
        </a:p>
        <a:p>
          <a:pPr marL="228600" lvl="1" indent="-228600" algn="l" defTabSz="933450">
            <a:lnSpc>
              <a:spcPct val="90000"/>
            </a:lnSpc>
            <a:spcBef>
              <a:spcPct val="0"/>
            </a:spcBef>
            <a:spcAft>
              <a:spcPct val="20000"/>
            </a:spcAft>
            <a:buChar char="•"/>
          </a:pPr>
          <a:r>
            <a:rPr lang="en-IN" sz="2100" kern="1200" dirty="0"/>
            <a:t>Customers with negative and very negative sentiment needs special focus, and detailed understanding of their problems is needed, hence a detailed feedback must be taken.</a:t>
          </a:r>
        </a:p>
        <a:p>
          <a:pPr marL="228600" lvl="1" indent="-228600" algn="l" defTabSz="933450">
            <a:lnSpc>
              <a:spcPct val="90000"/>
            </a:lnSpc>
            <a:spcBef>
              <a:spcPct val="0"/>
            </a:spcBef>
            <a:spcAft>
              <a:spcPct val="20000"/>
            </a:spcAft>
            <a:buChar char="•"/>
          </a:pPr>
          <a:r>
            <a:rPr lang="en-IN" sz="2100" kern="1200"/>
            <a:t>States with higher number of callers should have increased man power in order to cater the needs of all the customers in a time bound fashion.</a:t>
          </a:r>
        </a:p>
        <a:p>
          <a:pPr marL="228600" lvl="1" indent="-228600" algn="l" defTabSz="933450">
            <a:lnSpc>
              <a:spcPct val="90000"/>
            </a:lnSpc>
            <a:spcBef>
              <a:spcPct val="0"/>
            </a:spcBef>
            <a:spcAft>
              <a:spcPct val="20000"/>
            </a:spcAft>
            <a:buChar char="•"/>
          </a:pPr>
          <a:r>
            <a:rPr lang="en-IN" sz="2100" kern="1200"/>
            <a:t>Call centres with higher traffic,needs to divert the calls to other lower traffic centres so that customers valuable time can be saved and all the employees can be protected from over work burden.</a:t>
          </a:r>
        </a:p>
        <a:p>
          <a:pPr marL="228600" lvl="1" indent="-228600" algn="l" defTabSz="933450">
            <a:lnSpc>
              <a:spcPct val="90000"/>
            </a:lnSpc>
            <a:spcBef>
              <a:spcPct val="0"/>
            </a:spcBef>
            <a:spcAft>
              <a:spcPct val="20000"/>
            </a:spcAft>
            <a:buChar char="•"/>
          </a:pPr>
          <a:r>
            <a:rPr lang="en-IN" sz="2100" kern="1200"/>
            <a:t>Cities with highest negative callers needs special focus, and improvement in quality of services provided.</a:t>
          </a:r>
        </a:p>
      </dsp:txBody>
      <dsp:txXfrm>
        <a:off x="0" y="986004"/>
        <a:ext cx="9714102" cy="380052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AEF282-C6EF-4616-A73B-72D086D6BA98}"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31C9B-D278-4639-BE40-0EAEFFDF3B8A}" type="slidenum">
              <a:rPr lang="en-IN" smtClean="0"/>
              <a:t>‹#›</a:t>
            </a:fld>
            <a:endParaRPr lang="en-IN"/>
          </a:p>
        </p:txBody>
      </p:sp>
    </p:spTree>
    <p:extLst>
      <p:ext uri="{BB962C8B-B14F-4D97-AF65-F5344CB8AC3E}">
        <p14:creationId xmlns:p14="http://schemas.microsoft.com/office/powerpoint/2010/main" val="275163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AEF282-C6EF-4616-A73B-72D086D6BA98}" type="datetimeFigureOut">
              <a:rPr lang="en-IN" smtClean="0"/>
              <a:t>26-08-2023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631C9B-D278-4639-BE40-0EAEFFDF3B8A}" type="slidenum">
              <a:rPr lang="en-IN" smtClean="0"/>
              <a:t>‹#›</a:t>
            </a:fld>
            <a:endParaRPr lang="en-IN"/>
          </a:p>
        </p:txBody>
      </p:sp>
    </p:spTree>
    <p:extLst>
      <p:ext uri="{BB962C8B-B14F-4D97-AF65-F5344CB8AC3E}">
        <p14:creationId xmlns:p14="http://schemas.microsoft.com/office/powerpoint/2010/main" val="1542777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AEF282-C6EF-4616-A73B-72D086D6BA98}" type="datetimeFigureOut">
              <a:rPr lang="en-IN" smtClean="0"/>
              <a:t>26-08-2023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631C9B-D278-4639-BE40-0EAEFFDF3B8A}" type="slidenum">
              <a:rPr lang="en-IN" smtClean="0"/>
              <a:t>‹#›</a:t>
            </a:fld>
            <a:endParaRPr lang="en-IN"/>
          </a:p>
        </p:txBody>
      </p:sp>
    </p:spTree>
    <p:extLst>
      <p:ext uri="{BB962C8B-B14F-4D97-AF65-F5344CB8AC3E}">
        <p14:creationId xmlns:p14="http://schemas.microsoft.com/office/powerpoint/2010/main" val="2824309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AEF282-C6EF-4616-A73B-72D086D6BA98}" type="datetimeFigureOut">
              <a:rPr lang="en-IN" smtClean="0"/>
              <a:t>26-08-2023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631C9B-D278-4639-BE40-0EAEFFDF3B8A}"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62293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AEF282-C6EF-4616-A73B-72D086D6BA98}" type="datetimeFigureOut">
              <a:rPr lang="en-IN" smtClean="0"/>
              <a:t>26-08-2023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631C9B-D278-4639-BE40-0EAEFFDF3B8A}" type="slidenum">
              <a:rPr lang="en-IN" smtClean="0"/>
              <a:t>‹#›</a:t>
            </a:fld>
            <a:endParaRPr lang="en-IN"/>
          </a:p>
        </p:txBody>
      </p:sp>
    </p:spTree>
    <p:extLst>
      <p:ext uri="{BB962C8B-B14F-4D97-AF65-F5344CB8AC3E}">
        <p14:creationId xmlns:p14="http://schemas.microsoft.com/office/powerpoint/2010/main" val="662433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CAEF282-C6EF-4616-A73B-72D086D6BA98}" type="datetimeFigureOut">
              <a:rPr lang="en-IN" smtClean="0"/>
              <a:t>26-08-2023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631C9B-D278-4639-BE40-0EAEFFDF3B8A}" type="slidenum">
              <a:rPr lang="en-IN" smtClean="0"/>
              <a:t>‹#›</a:t>
            </a:fld>
            <a:endParaRPr lang="en-IN"/>
          </a:p>
        </p:txBody>
      </p:sp>
    </p:spTree>
    <p:extLst>
      <p:ext uri="{BB962C8B-B14F-4D97-AF65-F5344CB8AC3E}">
        <p14:creationId xmlns:p14="http://schemas.microsoft.com/office/powerpoint/2010/main" val="414654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CAEF282-C6EF-4616-A73B-72D086D6BA98}" type="datetimeFigureOut">
              <a:rPr lang="en-IN" smtClean="0"/>
              <a:t>26-08-2023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631C9B-D278-4639-BE40-0EAEFFDF3B8A}" type="slidenum">
              <a:rPr lang="en-IN" smtClean="0"/>
              <a:t>‹#›</a:t>
            </a:fld>
            <a:endParaRPr lang="en-IN"/>
          </a:p>
        </p:txBody>
      </p:sp>
    </p:spTree>
    <p:extLst>
      <p:ext uri="{BB962C8B-B14F-4D97-AF65-F5344CB8AC3E}">
        <p14:creationId xmlns:p14="http://schemas.microsoft.com/office/powerpoint/2010/main" val="2868857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AEF282-C6EF-4616-A73B-72D086D6BA98}"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31C9B-D278-4639-BE40-0EAEFFDF3B8A}" type="slidenum">
              <a:rPr lang="en-IN" smtClean="0"/>
              <a:t>‹#›</a:t>
            </a:fld>
            <a:endParaRPr lang="en-IN"/>
          </a:p>
        </p:txBody>
      </p:sp>
    </p:spTree>
    <p:extLst>
      <p:ext uri="{BB962C8B-B14F-4D97-AF65-F5344CB8AC3E}">
        <p14:creationId xmlns:p14="http://schemas.microsoft.com/office/powerpoint/2010/main" val="34682246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AEF282-C6EF-4616-A73B-72D086D6BA98}"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31C9B-D278-4639-BE40-0EAEFFDF3B8A}" type="slidenum">
              <a:rPr lang="en-IN" smtClean="0"/>
              <a:t>‹#›</a:t>
            </a:fld>
            <a:endParaRPr lang="en-IN"/>
          </a:p>
        </p:txBody>
      </p:sp>
    </p:spTree>
    <p:extLst>
      <p:ext uri="{BB962C8B-B14F-4D97-AF65-F5344CB8AC3E}">
        <p14:creationId xmlns:p14="http://schemas.microsoft.com/office/powerpoint/2010/main" val="365321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AEF282-C6EF-4616-A73B-72D086D6BA98}"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31C9B-D278-4639-BE40-0EAEFFDF3B8A}" type="slidenum">
              <a:rPr lang="en-IN" smtClean="0"/>
              <a:t>‹#›</a:t>
            </a:fld>
            <a:endParaRPr lang="en-IN"/>
          </a:p>
        </p:txBody>
      </p:sp>
    </p:spTree>
    <p:extLst>
      <p:ext uri="{BB962C8B-B14F-4D97-AF65-F5344CB8AC3E}">
        <p14:creationId xmlns:p14="http://schemas.microsoft.com/office/powerpoint/2010/main" val="2721505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AEF282-C6EF-4616-A73B-72D086D6BA98}"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31C9B-D278-4639-BE40-0EAEFFDF3B8A}" type="slidenum">
              <a:rPr lang="en-IN" smtClean="0"/>
              <a:t>‹#›</a:t>
            </a:fld>
            <a:endParaRPr lang="en-IN"/>
          </a:p>
        </p:txBody>
      </p:sp>
    </p:spTree>
    <p:extLst>
      <p:ext uri="{BB962C8B-B14F-4D97-AF65-F5344CB8AC3E}">
        <p14:creationId xmlns:p14="http://schemas.microsoft.com/office/powerpoint/2010/main" val="3363820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AEF282-C6EF-4616-A73B-72D086D6BA98}" type="datetimeFigureOut">
              <a:rPr lang="en-IN" smtClean="0"/>
              <a:t>26-08-2023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631C9B-D278-4639-BE40-0EAEFFDF3B8A}" type="slidenum">
              <a:rPr lang="en-IN" smtClean="0"/>
              <a:t>‹#›</a:t>
            </a:fld>
            <a:endParaRPr lang="en-IN"/>
          </a:p>
        </p:txBody>
      </p:sp>
    </p:spTree>
    <p:extLst>
      <p:ext uri="{BB962C8B-B14F-4D97-AF65-F5344CB8AC3E}">
        <p14:creationId xmlns:p14="http://schemas.microsoft.com/office/powerpoint/2010/main" val="562923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AEF282-C6EF-4616-A73B-72D086D6BA98}" type="datetimeFigureOut">
              <a:rPr lang="en-IN" smtClean="0"/>
              <a:t>26-08-2023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631C9B-D278-4639-BE40-0EAEFFDF3B8A}" type="slidenum">
              <a:rPr lang="en-IN" smtClean="0"/>
              <a:t>‹#›</a:t>
            </a:fld>
            <a:endParaRPr lang="en-IN"/>
          </a:p>
        </p:txBody>
      </p:sp>
    </p:spTree>
    <p:extLst>
      <p:ext uri="{BB962C8B-B14F-4D97-AF65-F5344CB8AC3E}">
        <p14:creationId xmlns:p14="http://schemas.microsoft.com/office/powerpoint/2010/main" val="3303197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AEF282-C6EF-4616-A73B-72D086D6BA98}" type="datetimeFigureOut">
              <a:rPr lang="en-IN" smtClean="0"/>
              <a:t>26-08-2023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631C9B-D278-4639-BE40-0EAEFFDF3B8A}" type="slidenum">
              <a:rPr lang="en-IN" smtClean="0"/>
              <a:t>‹#›</a:t>
            </a:fld>
            <a:endParaRPr lang="en-IN"/>
          </a:p>
        </p:txBody>
      </p:sp>
    </p:spTree>
    <p:extLst>
      <p:ext uri="{BB962C8B-B14F-4D97-AF65-F5344CB8AC3E}">
        <p14:creationId xmlns:p14="http://schemas.microsoft.com/office/powerpoint/2010/main" val="2389864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CAEF282-C6EF-4616-A73B-72D086D6BA98}" type="datetimeFigureOut">
              <a:rPr lang="en-IN" smtClean="0"/>
              <a:t>26-08-2023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631C9B-D278-4639-BE40-0EAEFFDF3B8A}" type="slidenum">
              <a:rPr lang="en-IN" smtClean="0"/>
              <a:t>‹#›</a:t>
            </a:fld>
            <a:endParaRPr lang="en-IN"/>
          </a:p>
        </p:txBody>
      </p:sp>
    </p:spTree>
    <p:extLst>
      <p:ext uri="{BB962C8B-B14F-4D97-AF65-F5344CB8AC3E}">
        <p14:creationId xmlns:p14="http://schemas.microsoft.com/office/powerpoint/2010/main" val="3078682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AEF282-C6EF-4616-A73B-72D086D6BA98}" type="datetimeFigureOut">
              <a:rPr lang="en-IN" smtClean="0"/>
              <a:t>26-08-2023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631C9B-D278-4639-BE40-0EAEFFDF3B8A}" type="slidenum">
              <a:rPr lang="en-IN" smtClean="0"/>
              <a:t>‹#›</a:t>
            </a:fld>
            <a:endParaRPr lang="en-IN"/>
          </a:p>
        </p:txBody>
      </p:sp>
    </p:spTree>
    <p:extLst>
      <p:ext uri="{BB962C8B-B14F-4D97-AF65-F5344CB8AC3E}">
        <p14:creationId xmlns:p14="http://schemas.microsoft.com/office/powerpoint/2010/main" val="1219294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AEF282-C6EF-4616-A73B-72D086D6BA98}" type="datetimeFigureOut">
              <a:rPr lang="en-IN" smtClean="0"/>
              <a:t>26-08-2023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631C9B-D278-4639-BE40-0EAEFFDF3B8A}" type="slidenum">
              <a:rPr lang="en-IN" smtClean="0"/>
              <a:t>‹#›</a:t>
            </a:fld>
            <a:endParaRPr lang="en-IN"/>
          </a:p>
        </p:txBody>
      </p:sp>
    </p:spTree>
    <p:extLst>
      <p:ext uri="{BB962C8B-B14F-4D97-AF65-F5344CB8AC3E}">
        <p14:creationId xmlns:p14="http://schemas.microsoft.com/office/powerpoint/2010/main" val="2772551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CAEF282-C6EF-4616-A73B-72D086D6BA98}" type="datetimeFigureOut">
              <a:rPr lang="en-IN" smtClean="0"/>
              <a:t>26-08-2023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B631C9B-D278-4639-BE40-0EAEFFDF3B8A}" type="slidenum">
              <a:rPr lang="en-IN" smtClean="0"/>
              <a:t>‹#›</a:t>
            </a:fld>
            <a:endParaRPr lang="en-IN"/>
          </a:p>
        </p:txBody>
      </p:sp>
    </p:spTree>
    <p:extLst>
      <p:ext uri="{BB962C8B-B14F-4D97-AF65-F5344CB8AC3E}">
        <p14:creationId xmlns:p14="http://schemas.microsoft.com/office/powerpoint/2010/main" val="214036644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37566-7B65-202D-B5A2-F9C54738C0A3}"/>
              </a:ext>
            </a:extLst>
          </p:cNvPr>
          <p:cNvSpPr>
            <a:spLocks noGrp="1"/>
          </p:cNvSpPr>
          <p:nvPr>
            <p:ph type="ctrTitle"/>
          </p:nvPr>
        </p:nvSpPr>
        <p:spPr/>
        <p:txBody>
          <a:bodyPr/>
          <a:lstStyle/>
          <a:p>
            <a:r>
              <a:rPr lang="en-IN" dirty="0"/>
              <a:t>NILE DATA ANALYSIS </a:t>
            </a:r>
          </a:p>
        </p:txBody>
      </p:sp>
      <p:sp>
        <p:nvSpPr>
          <p:cNvPr id="3" name="Subtitle 2">
            <a:extLst>
              <a:ext uri="{FF2B5EF4-FFF2-40B4-BE49-F238E27FC236}">
                <a16:creationId xmlns:a16="http://schemas.microsoft.com/office/drawing/2014/main" id="{293255C1-6AB2-1BED-6B15-FA8C7B47E478}"/>
              </a:ext>
            </a:extLst>
          </p:cNvPr>
          <p:cNvSpPr>
            <a:spLocks noGrp="1"/>
          </p:cNvSpPr>
          <p:nvPr>
            <p:ph type="subTitle" idx="1"/>
          </p:nvPr>
        </p:nvSpPr>
        <p:spPr/>
        <p:txBody>
          <a:bodyPr/>
          <a:lstStyle/>
          <a:p>
            <a:r>
              <a:rPr lang="en-IN" dirty="0"/>
              <a:t>By </a:t>
            </a:r>
            <a:r>
              <a:rPr lang="en-IN" dirty="0" err="1"/>
              <a:t>Dr.</a:t>
            </a:r>
            <a:r>
              <a:rPr lang="en-IN" dirty="0"/>
              <a:t> Shaik Muhammed Junaid </a:t>
            </a:r>
          </a:p>
        </p:txBody>
      </p:sp>
    </p:spTree>
    <p:extLst>
      <p:ext uri="{BB962C8B-B14F-4D97-AF65-F5344CB8AC3E}">
        <p14:creationId xmlns:p14="http://schemas.microsoft.com/office/powerpoint/2010/main" val="4065348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65E9D-D6E0-5512-09F4-A9A8497E87C0}"/>
              </a:ext>
            </a:extLst>
          </p:cNvPr>
          <p:cNvSpPr>
            <a:spLocks noGrp="1"/>
          </p:cNvSpPr>
          <p:nvPr>
            <p:ph type="title"/>
          </p:nvPr>
        </p:nvSpPr>
        <p:spPr>
          <a:xfrm>
            <a:off x="913149" y="131632"/>
            <a:ext cx="10364451" cy="614817"/>
          </a:xfrm>
        </p:spPr>
        <p:txBody>
          <a:bodyPr/>
          <a:lstStyle/>
          <a:p>
            <a:r>
              <a:rPr lang="en-IN" dirty="0"/>
              <a:t>Response time vs sentiment </a:t>
            </a:r>
          </a:p>
        </p:txBody>
      </p:sp>
      <p:sp>
        <p:nvSpPr>
          <p:cNvPr id="3" name="Content Placeholder 2">
            <a:extLst>
              <a:ext uri="{FF2B5EF4-FFF2-40B4-BE49-F238E27FC236}">
                <a16:creationId xmlns:a16="http://schemas.microsoft.com/office/drawing/2014/main" id="{0941098C-61E5-612D-C03E-B96411931468}"/>
              </a:ext>
            </a:extLst>
          </p:cNvPr>
          <p:cNvSpPr>
            <a:spLocks noGrp="1"/>
          </p:cNvSpPr>
          <p:nvPr>
            <p:ph sz="quarter" idx="13"/>
          </p:nvPr>
        </p:nvSpPr>
        <p:spPr>
          <a:xfrm>
            <a:off x="609287" y="1238089"/>
            <a:ext cx="10363826" cy="805316"/>
          </a:xfrm>
        </p:spPr>
        <p:txBody>
          <a:bodyPr/>
          <a:lstStyle/>
          <a:p>
            <a:r>
              <a:rPr lang="en-IN" dirty="0"/>
              <a:t>This following chart shows how response time changes the sentiment of customers.</a:t>
            </a:r>
          </a:p>
        </p:txBody>
      </p:sp>
      <p:graphicFrame>
        <p:nvGraphicFramePr>
          <p:cNvPr id="4" name="Chart 3">
            <a:extLst>
              <a:ext uri="{FF2B5EF4-FFF2-40B4-BE49-F238E27FC236}">
                <a16:creationId xmlns:a16="http://schemas.microsoft.com/office/drawing/2014/main" id="{3189A923-552F-A90C-4DA5-6FC58938566A}"/>
              </a:ext>
            </a:extLst>
          </p:cNvPr>
          <p:cNvGraphicFramePr>
            <a:graphicFrameLocks/>
          </p:cNvGraphicFramePr>
          <p:nvPr>
            <p:extLst>
              <p:ext uri="{D42A27DB-BD31-4B8C-83A1-F6EECF244321}">
                <p14:modId xmlns:p14="http://schemas.microsoft.com/office/powerpoint/2010/main" val="1140275845"/>
              </p:ext>
            </p:extLst>
          </p:nvPr>
        </p:nvGraphicFramePr>
        <p:xfrm>
          <a:off x="2736980" y="2071396"/>
          <a:ext cx="54864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85968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56A3-9C16-F689-BACC-DCCE59AF0753}"/>
              </a:ext>
            </a:extLst>
          </p:cNvPr>
          <p:cNvSpPr>
            <a:spLocks noGrp="1"/>
          </p:cNvSpPr>
          <p:nvPr>
            <p:ph type="title"/>
          </p:nvPr>
        </p:nvSpPr>
        <p:spPr>
          <a:xfrm>
            <a:off x="913149" y="86673"/>
            <a:ext cx="10364451" cy="370528"/>
          </a:xfrm>
        </p:spPr>
        <p:txBody>
          <a:bodyPr>
            <a:normAutofit fontScale="90000"/>
          </a:bodyPr>
          <a:lstStyle/>
          <a:p>
            <a:r>
              <a:rPr lang="en-IN" dirty="0"/>
              <a:t>Call centres </a:t>
            </a:r>
          </a:p>
        </p:txBody>
      </p:sp>
      <p:sp>
        <p:nvSpPr>
          <p:cNvPr id="3" name="Content Placeholder 2">
            <a:extLst>
              <a:ext uri="{FF2B5EF4-FFF2-40B4-BE49-F238E27FC236}">
                <a16:creationId xmlns:a16="http://schemas.microsoft.com/office/drawing/2014/main" id="{17865776-A416-61BE-EE67-9110E52D1B06}"/>
              </a:ext>
            </a:extLst>
          </p:cNvPr>
          <p:cNvSpPr>
            <a:spLocks noGrp="1"/>
          </p:cNvSpPr>
          <p:nvPr>
            <p:ph sz="quarter" idx="13"/>
          </p:nvPr>
        </p:nvSpPr>
        <p:spPr>
          <a:xfrm>
            <a:off x="717831" y="1154113"/>
            <a:ext cx="10363826" cy="777324"/>
          </a:xfrm>
        </p:spPr>
        <p:txBody>
          <a:bodyPr>
            <a:normAutofit/>
          </a:bodyPr>
          <a:lstStyle/>
          <a:p>
            <a:r>
              <a:rPr lang="en-IN" dirty="0"/>
              <a:t>We have total four call centres in four different cities, lets analyse their traffic </a:t>
            </a:r>
          </a:p>
        </p:txBody>
      </p:sp>
      <p:graphicFrame>
        <p:nvGraphicFramePr>
          <p:cNvPr id="4" name="Chart 3">
            <a:extLst>
              <a:ext uri="{FF2B5EF4-FFF2-40B4-BE49-F238E27FC236}">
                <a16:creationId xmlns:a16="http://schemas.microsoft.com/office/drawing/2014/main" id="{CB280BB0-71E2-D8CC-EC0C-AE329B52B03B}"/>
              </a:ext>
            </a:extLst>
          </p:cNvPr>
          <p:cNvGraphicFramePr>
            <a:graphicFrameLocks/>
          </p:cNvGraphicFramePr>
          <p:nvPr>
            <p:extLst>
              <p:ext uri="{D42A27DB-BD31-4B8C-83A1-F6EECF244321}">
                <p14:modId xmlns:p14="http://schemas.microsoft.com/office/powerpoint/2010/main" val="465484898"/>
              </p:ext>
            </p:extLst>
          </p:nvPr>
        </p:nvGraphicFramePr>
        <p:xfrm>
          <a:off x="2517478" y="1691640"/>
          <a:ext cx="6149340" cy="347472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C7961F20-644E-E28B-9187-F5BE6CFFAF0D}"/>
              </a:ext>
            </a:extLst>
          </p:cNvPr>
          <p:cNvSpPr txBox="1"/>
          <p:nvPr/>
        </p:nvSpPr>
        <p:spPr>
          <a:xfrm>
            <a:off x="1651517" y="5703887"/>
            <a:ext cx="8724123" cy="923330"/>
          </a:xfrm>
          <a:prstGeom prst="rect">
            <a:avLst/>
          </a:prstGeom>
          <a:noFill/>
        </p:spPr>
        <p:txBody>
          <a:bodyPr wrap="square" rtlCol="0">
            <a:spAutoFit/>
          </a:bodyPr>
          <a:lstStyle/>
          <a:p>
            <a:r>
              <a:rPr lang="en-IN" dirty="0"/>
              <a:t>With </a:t>
            </a:r>
            <a:r>
              <a:rPr lang="en-IN" dirty="0" err="1"/>
              <a:t>los</a:t>
            </a:r>
            <a:r>
              <a:rPr lang="en-IN" dirty="0"/>
              <a:t> </a:t>
            </a:r>
            <a:r>
              <a:rPr lang="en-IN" dirty="0" err="1"/>
              <a:t>angeles</a:t>
            </a:r>
            <a:r>
              <a:rPr lang="en-IN" dirty="0"/>
              <a:t> being the highest and Denver being the lowest in amount of calls received, it is advisable to divert calls to less traffic call centres for better use of man power and early delivery of resolutions and to minimise the resolution time.</a:t>
            </a:r>
          </a:p>
        </p:txBody>
      </p:sp>
    </p:spTree>
    <p:extLst>
      <p:ext uri="{BB962C8B-B14F-4D97-AF65-F5344CB8AC3E}">
        <p14:creationId xmlns:p14="http://schemas.microsoft.com/office/powerpoint/2010/main" val="3938466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0E8989-E6B8-671D-1B86-8EDFD9C6EAA3}"/>
              </a:ext>
            </a:extLst>
          </p:cNvPr>
          <p:cNvSpPr>
            <a:spLocks noGrp="1"/>
          </p:cNvSpPr>
          <p:nvPr>
            <p:ph type="title"/>
          </p:nvPr>
        </p:nvSpPr>
        <p:spPr>
          <a:xfrm>
            <a:off x="913775" y="618517"/>
            <a:ext cx="10364451" cy="687769"/>
          </a:xfrm>
        </p:spPr>
        <p:txBody>
          <a:bodyPr>
            <a:normAutofit/>
          </a:bodyPr>
          <a:lstStyle/>
          <a:p>
            <a:r>
              <a:rPr lang="en-IN" dirty="0"/>
              <a:t>CONCLUSION</a:t>
            </a:r>
          </a:p>
        </p:txBody>
      </p:sp>
      <p:graphicFrame>
        <p:nvGraphicFramePr>
          <p:cNvPr id="7" name="Diagram 6">
            <a:extLst>
              <a:ext uri="{FF2B5EF4-FFF2-40B4-BE49-F238E27FC236}">
                <a16:creationId xmlns:a16="http://schemas.microsoft.com/office/drawing/2014/main" id="{9D15A40C-04EC-C216-4A08-D37A99BB50DE}"/>
              </a:ext>
            </a:extLst>
          </p:cNvPr>
          <p:cNvGraphicFramePr/>
          <p:nvPr>
            <p:extLst>
              <p:ext uri="{D42A27DB-BD31-4B8C-83A1-F6EECF244321}">
                <p14:modId xmlns:p14="http://schemas.microsoft.com/office/powerpoint/2010/main" val="2863074344"/>
              </p:ext>
            </p:extLst>
          </p:nvPr>
        </p:nvGraphicFramePr>
        <p:xfrm>
          <a:off x="1650584" y="1446245"/>
          <a:ext cx="9714102" cy="4793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8391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7947B-A5F1-6BA8-1123-020D9AECBF77}"/>
              </a:ext>
            </a:extLst>
          </p:cNvPr>
          <p:cNvSpPr>
            <a:spLocks noGrp="1"/>
          </p:cNvSpPr>
          <p:nvPr>
            <p:ph type="title"/>
          </p:nvPr>
        </p:nvSpPr>
        <p:spPr/>
        <p:txBody>
          <a:bodyPr/>
          <a:lstStyle/>
          <a:p>
            <a:r>
              <a:rPr lang="en-IN" dirty="0"/>
              <a:t>END </a:t>
            </a:r>
          </a:p>
        </p:txBody>
      </p:sp>
    </p:spTree>
    <p:extLst>
      <p:ext uri="{BB962C8B-B14F-4D97-AF65-F5344CB8AC3E}">
        <p14:creationId xmlns:p14="http://schemas.microsoft.com/office/powerpoint/2010/main" val="1576027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EFA0E-D047-83FD-3846-36573D4EB595}"/>
              </a:ext>
            </a:extLst>
          </p:cNvPr>
          <p:cNvSpPr>
            <a:spLocks noGrp="1"/>
          </p:cNvSpPr>
          <p:nvPr>
            <p:ph type="title"/>
          </p:nvPr>
        </p:nvSpPr>
        <p:spPr>
          <a:xfrm>
            <a:off x="913775" y="618517"/>
            <a:ext cx="10364451" cy="1116977"/>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topics</a:t>
            </a:r>
          </a:p>
        </p:txBody>
      </p:sp>
      <p:graphicFrame>
        <p:nvGraphicFramePr>
          <p:cNvPr id="4" name="Content Placeholder 3">
            <a:extLst>
              <a:ext uri="{FF2B5EF4-FFF2-40B4-BE49-F238E27FC236}">
                <a16:creationId xmlns:a16="http://schemas.microsoft.com/office/drawing/2014/main" id="{F5F8606B-3BAA-02F0-6874-2DFCC49429D4}"/>
              </a:ext>
            </a:extLst>
          </p:cNvPr>
          <p:cNvGraphicFramePr>
            <a:graphicFrameLocks noGrp="1"/>
          </p:cNvGraphicFramePr>
          <p:nvPr>
            <p:ph sz="quarter" idx="13"/>
            <p:extLst>
              <p:ext uri="{D42A27DB-BD31-4B8C-83A1-F6EECF244321}">
                <p14:modId xmlns:p14="http://schemas.microsoft.com/office/powerpoint/2010/main" val="521863785"/>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3900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881DA-4D92-0F3F-3D8F-E4DF7C04DEF5}"/>
              </a:ext>
            </a:extLst>
          </p:cNvPr>
          <p:cNvSpPr>
            <a:spLocks noGrp="1"/>
          </p:cNvSpPr>
          <p:nvPr>
            <p:ph sz="quarter" idx="4294967295"/>
          </p:nvPr>
        </p:nvSpPr>
        <p:spPr>
          <a:xfrm>
            <a:off x="914400" y="1816457"/>
            <a:ext cx="10363200" cy="3424237"/>
          </a:xfrm>
        </p:spPr>
        <p:txBody>
          <a:bodyPr/>
          <a:lstStyle/>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Q. what is important for any e-commerce company like </a:t>
            </a:r>
            <a:r>
              <a:rPr lang="en-IN" dirty="0" err="1">
                <a:latin typeface="Calibri" panose="020F0502020204030204" pitchFamily="34" charset="0"/>
                <a:ea typeface="Calibri" panose="020F0502020204030204" pitchFamily="34" charset="0"/>
                <a:cs typeface="Calibri" panose="020F0502020204030204" pitchFamily="34" charset="0"/>
              </a:rPr>
              <a:t>nile</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amazon,flipkart</a:t>
            </a:r>
            <a:r>
              <a:rPr lang="en-IN" dirty="0">
                <a:latin typeface="Calibri" panose="020F0502020204030204" pitchFamily="34" charset="0"/>
                <a:ea typeface="Calibri" panose="020F0502020204030204" pitchFamily="34" charset="0"/>
                <a:cs typeface="Calibri" panose="020F0502020204030204" pitchFamily="34" charset="0"/>
              </a:rPr>
              <a:t>, etc.,?</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lgn="ctr">
              <a:buNone/>
            </a:pPr>
            <a:r>
              <a:rPr lang="en-IN" sz="4000" dirty="0">
                <a:latin typeface="Calibri" panose="020F0502020204030204" pitchFamily="34" charset="0"/>
                <a:ea typeface="Calibri" panose="020F0502020204030204" pitchFamily="34" charset="0"/>
                <a:cs typeface="Calibri" panose="020F0502020204030204" pitchFamily="34" charset="0"/>
              </a:rPr>
              <a:t>“Loyal customers”</a:t>
            </a:r>
          </a:p>
          <a:p>
            <a:pPr marL="0" indent="0">
              <a:buNone/>
            </a:pPr>
            <a:endParaRPr lang="en-IN"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4890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3DB5E-31A8-D5DC-8903-9C467D728CDE}"/>
              </a:ext>
            </a:extLst>
          </p:cNvPr>
          <p:cNvSpPr>
            <a:spLocks noGrp="1"/>
          </p:cNvSpPr>
          <p:nvPr>
            <p:ph type="title"/>
          </p:nvPr>
        </p:nvSpPr>
        <p:spPr/>
        <p:txBody>
          <a:bodyPr>
            <a:normAutofit/>
          </a:bodyPr>
          <a:lstStyle/>
          <a:p>
            <a:r>
              <a:rPr lang="en-IN" sz="1800" dirty="0">
                <a:latin typeface="Arial" panose="020B0604020202020204" pitchFamily="34" charset="0"/>
                <a:cs typeface="Arial" panose="020B0604020202020204" pitchFamily="34" charset="0"/>
              </a:rPr>
              <a:t>What makes a customer loyal?</a:t>
            </a:r>
          </a:p>
        </p:txBody>
      </p:sp>
      <p:graphicFrame>
        <p:nvGraphicFramePr>
          <p:cNvPr id="4" name="Content Placeholder 3">
            <a:extLst>
              <a:ext uri="{FF2B5EF4-FFF2-40B4-BE49-F238E27FC236}">
                <a16:creationId xmlns:a16="http://schemas.microsoft.com/office/drawing/2014/main" id="{1A56A7A1-6872-714A-461E-F91CB40A49B6}"/>
              </a:ext>
            </a:extLst>
          </p:cNvPr>
          <p:cNvGraphicFramePr>
            <a:graphicFrameLocks noGrp="1"/>
          </p:cNvGraphicFramePr>
          <p:nvPr>
            <p:ph sz="quarter" idx="13"/>
            <p:extLst>
              <p:ext uri="{D42A27DB-BD31-4B8C-83A1-F6EECF244321}">
                <p14:modId xmlns:p14="http://schemas.microsoft.com/office/powerpoint/2010/main" val="56084739"/>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331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E19A2-231C-E081-DCE4-0C90B652AC4D}"/>
              </a:ext>
            </a:extLst>
          </p:cNvPr>
          <p:cNvSpPr>
            <a:spLocks noGrp="1"/>
          </p:cNvSpPr>
          <p:nvPr>
            <p:ph type="title"/>
          </p:nvPr>
        </p:nvSpPr>
        <p:spPr>
          <a:xfrm>
            <a:off x="792477" y="151986"/>
            <a:ext cx="10364451" cy="914815"/>
          </a:xfrm>
        </p:spPr>
        <p:txBody>
          <a:bodyPr/>
          <a:lstStyle/>
          <a:p>
            <a:r>
              <a:rPr lang="en-IN" dirty="0"/>
              <a:t>Problems faced by customers</a:t>
            </a:r>
          </a:p>
        </p:txBody>
      </p:sp>
      <p:sp>
        <p:nvSpPr>
          <p:cNvPr id="3" name="Content Placeholder 2">
            <a:extLst>
              <a:ext uri="{FF2B5EF4-FFF2-40B4-BE49-F238E27FC236}">
                <a16:creationId xmlns:a16="http://schemas.microsoft.com/office/drawing/2014/main" id="{479C9E0D-615B-9E88-2312-B22DE4C45142}"/>
              </a:ext>
            </a:extLst>
          </p:cNvPr>
          <p:cNvSpPr>
            <a:spLocks noGrp="1"/>
          </p:cNvSpPr>
          <p:nvPr>
            <p:ph sz="quarter" idx="13"/>
          </p:nvPr>
        </p:nvSpPr>
        <p:spPr>
          <a:xfrm>
            <a:off x="671178" y="1157109"/>
            <a:ext cx="10363826" cy="3424107"/>
          </a:xfrm>
        </p:spPr>
        <p:txBody>
          <a:bodyPr/>
          <a:lstStyle/>
          <a:p>
            <a:r>
              <a:rPr lang="en-IN" dirty="0"/>
              <a:t>After analysing the given data we can draw few conclusions as follows </a:t>
            </a:r>
          </a:p>
          <a:p>
            <a:endParaRPr lang="en-IN" dirty="0"/>
          </a:p>
        </p:txBody>
      </p:sp>
      <p:graphicFrame>
        <p:nvGraphicFramePr>
          <p:cNvPr id="4" name="Chart 3">
            <a:extLst>
              <a:ext uri="{FF2B5EF4-FFF2-40B4-BE49-F238E27FC236}">
                <a16:creationId xmlns:a16="http://schemas.microsoft.com/office/drawing/2014/main" id="{2323CC8C-3A79-6DDD-F5FF-15F6F4B0DE51}"/>
              </a:ext>
            </a:extLst>
          </p:cNvPr>
          <p:cNvGraphicFramePr>
            <a:graphicFrameLocks/>
          </p:cNvGraphicFramePr>
          <p:nvPr>
            <p:extLst>
              <p:ext uri="{D42A27DB-BD31-4B8C-83A1-F6EECF244321}">
                <p14:modId xmlns:p14="http://schemas.microsoft.com/office/powerpoint/2010/main" val="2850079221"/>
              </p:ext>
            </p:extLst>
          </p:nvPr>
        </p:nvGraphicFramePr>
        <p:xfrm>
          <a:off x="3041780" y="1628191"/>
          <a:ext cx="5402424"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AA03F86A-D33D-ED81-F047-3B0248924035}"/>
              </a:ext>
            </a:extLst>
          </p:cNvPr>
          <p:cNvSpPr txBox="1"/>
          <p:nvPr/>
        </p:nvSpPr>
        <p:spPr>
          <a:xfrm flipH="1">
            <a:off x="1943410" y="4906643"/>
            <a:ext cx="8062583" cy="646331"/>
          </a:xfrm>
          <a:prstGeom prst="rect">
            <a:avLst/>
          </a:prstGeom>
          <a:noFill/>
        </p:spPr>
        <p:txBody>
          <a:bodyPr wrap="square" rtlCol="0">
            <a:spAutoFit/>
          </a:bodyPr>
          <a:lstStyle/>
          <a:p>
            <a:r>
              <a:rPr lang="en-IN" dirty="0"/>
              <a:t>The greatest reason for which our customers are calling is regarding “billing question” which occupies 71% of all the in-flow of calls </a:t>
            </a:r>
          </a:p>
        </p:txBody>
      </p:sp>
    </p:spTree>
    <p:extLst>
      <p:ext uri="{BB962C8B-B14F-4D97-AF65-F5344CB8AC3E}">
        <p14:creationId xmlns:p14="http://schemas.microsoft.com/office/powerpoint/2010/main" val="1912852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3EEBA-8624-54AE-1029-BFAB6195CE7A}"/>
              </a:ext>
            </a:extLst>
          </p:cNvPr>
          <p:cNvSpPr>
            <a:spLocks noGrp="1"/>
          </p:cNvSpPr>
          <p:nvPr>
            <p:ph type="title"/>
          </p:nvPr>
        </p:nvSpPr>
        <p:spPr>
          <a:xfrm>
            <a:off x="661848" y="211078"/>
            <a:ext cx="10364451" cy="656669"/>
          </a:xfrm>
        </p:spPr>
        <p:txBody>
          <a:bodyPr/>
          <a:lstStyle/>
          <a:p>
            <a:r>
              <a:rPr lang="en-IN" dirty="0"/>
              <a:t>Sentiment of customers</a:t>
            </a:r>
          </a:p>
        </p:txBody>
      </p:sp>
      <p:sp>
        <p:nvSpPr>
          <p:cNvPr id="5" name="Content Placeholder 4">
            <a:extLst>
              <a:ext uri="{FF2B5EF4-FFF2-40B4-BE49-F238E27FC236}">
                <a16:creationId xmlns:a16="http://schemas.microsoft.com/office/drawing/2014/main" id="{5C9A5411-6942-085F-AAAA-FDFCC7B47269}"/>
              </a:ext>
            </a:extLst>
          </p:cNvPr>
          <p:cNvSpPr>
            <a:spLocks noGrp="1"/>
          </p:cNvSpPr>
          <p:nvPr>
            <p:ph sz="quarter" idx="13"/>
          </p:nvPr>
        </p:nvSpPr>
        <p:spPr>
          <a:xfrm>
            <a:off x="661848" y="1150586"/>
            <a:ext cx="10363826" cy="3424107"/>
          </a:xfrm>
        </p:spPr>
        <p:txBody>
          <a:bodyPr/>
          <a:lstStyle/>
          <a:p>
            <a:r>
              <a:rPr lang="en-IN" dirty="0"/>
              <a:t>Over all among all the customers who called to our call centres during the month of October 2020, the highest sentiment shared by them was “negative”</a:t>
            </a:r>
          </a:p>
          <a:p>
            <a:endParaRPr lang="en-IN" dirty="0"/>
          </a:p>
        </p:txBody>
      </p:sp>
      <p:graphicFrame>
        <p:nvGraphicFramePr>
          <p:cNvPr id="6" name="Chart 5">
            <a:extLst>
              <a:ext uri="{FF2B5EF4-FFF2-40B4-BE49-F238E27FC236}">
                <a16:creationId xmlns:a16="http://schemas.microsoft.com/office/drawing/2014/main" id="{993A49A1-0ECB-0702-894F-1D8162D7ABE9}"/>
              </a:ext>
            </a:extLst>
          </p:cNvPr>
          <p:cNvGraphicFramePr>
            <a:graphicFrameLocks/>
          </p:cNvGraphicFramePr>
          <p:nvPr>
            <p:extLst>
              <p:ext uri="{D42A27DB-BD31-4B8C-83A1-F6EECF244321}">
                <p14:modId xmlns:p14="http://schemas.microsoft.com/office/powerpoint/2010/main" val="1825073751"/>
              </p:ext>
            </p:extLst>
          </p:nvPr>
        </p:nvGraphicFramePr>
        <p:xfrm>
          <a:off x="2619569" y="1908966"/>
          <a:ext cx="6019800" cy="320802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97092F4A-E17B-CD5F-2B0E-0E5BB2C92A2A}"/>
              </a:ext>
            </a:extLst>
          </p:cNvPr>
          <p:cNvSpPr txBox="1"/>
          <p:nvPr/>
        </p:nvSpPr>
        <p:spPr>
          <a:xfrm flipH="1">
            <a:off x="1547947" y="5215812"/>
            <a:ext cx="8426476" cy="646331"/>
          </a:xfrm>
          <a:prstGeom prst="rect">
            <a:avLst/>
          </a:prstGeom>
          <a:noFill/>
        </p:spPr>
        <p:txBody>
          <a:bodyPr wrap="square" rtlCol="0">
            <a:spAutoFit/>
          </a:bodyPr>
          <a:lstStyle/>
          <a:p>
            <a:r>
              <a:rPr lang="en-IN" dirty="0"/>
              <a:t>Hence it is clear that our customers are not greatly satisfied with the resolutions provided for their </a:t>
            </a:r>
            <a:r>
              <a:rPr lang="en-IN" dirty="0" err="1"/>
              <a:t>quieries</a:t>
            </a:r>
            <a:r>
              <a:rPr lang="en-IN" dirty="0"/>
              <a:t> </a:t>
            </a:r>
          </a:p>
        </p:txBody>
      </p:sp>
    </p:spTree>
    <p:extLst>
      <p:ext uri="{BB962C8B-B14F-4D97-AF65-F5344CB8AC3E}">
        <p14:creationId xmlns:p14="http://schemas.microsoft.com/office/powerpoint/2010/main" val="3342875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1064A1-3333-5FF3-3746-F9C8A0773767}"/>
              </a:ext>
            </a:extLst>
          </p:cNvPr>
          <p:cNvSpPr txBox="1"/>
          <p:nvPr/>
        </p:nvSpPr>
        <p:spPr>
          <a:xfrm flipH="1">
            <a:off x="1538617" y="606490"/>
            <a:ext cx="8669073" cy="923330"/>
          </a:xfrm>
          <a:prstGeom prst="rect">
            <a:avLst/>
          </a:prstGeom>
          <a:noFill/>
        </p:spPr>
        <p:txBody>
          <a:bodyPr wrap="square" rtlCol="0">
            <a:spAutoFit/>
          </a:bodyPr>
          <a:lstStyle/>
          <a:p>
            <a:r>
              <a:rPr lang="en-IN" dirty="0"/>
              <a:t>A total of 32,941 Customers called to our call centres in the month of October 2020, among which the highest reason was billing question, and the highest sentiment shared was negative, and very negative.</a:t>
            </a:r>
          </a:p>
        </p:txBody>
      </p:sp>
      <p:sp>
        <p:nvSpPr>
          <p:cNvPr id="5" name="TextBox 4">
            <a:extLst>
              <a:ext uri="{FF2B5EF4-FFF2-40B4-BE49-F238E27FC236}">
                <a16:creationId xmlns:a16="http://schemas.microsoft.com/office/drawing/2014/main" id="{190A26AE-2705-6F65-8A7F-99DBF8F30ABE}"/>
              </a:ext>
            </a:extLst>
          </p:cNvPr>
          <p:cNvSpPr txBox="1"/>
          <p:nvPr/>
        </p:nvSpPr>
        <p:spPr>
          <a:xfrm>
            <a:off x="1791478" y="1884784"/>
            <a:ext cx="6559420" cy="646331"/>
          </a:xfrm>
          <a:prstGeom prst="rect">
            <a:avLst/>
          </a:prstGeom>
          <a:noFill/>
        </p:spPr>
        <p:txBody>
          <a:bodyPr wrap="square" rtlCol="0">
            <a:spAutoFit/>
          </a:bodyPr>
          <a:lstStyle/>
          <a:p>
            <a:r>
              <a:rPr lang="en-IN" dirty="0"/>
              <a:t>Here is the bar chart showing the top 10 states with highest in-flow of callers </a:t>
            </a:r>
          </a:p>
        </p:txBody>
      </p:sp>
      <p:graphicFrame>
        <p:nvGraphicFramePr>
          <p:cNvPr id="6" name="Chart 5">
            <a:extLst>
              <a:ext uri="{FF2B5EF4-FFF2-40B4-BE49-F238E27FC236}">
                <a16:creationId xmlns:a16="http://schemas.microsoft.com/office/drawing/2014/main" id="{862E2607-4566-98C5-5698-2E2E2A5E2A8B}"/>
              </a:ext>
            </a:extLst>
          </p:cNvPr>
          <p:cNvGraphicFramePr>
            <a:graphicFrameLocks/>
          </p:cNvGraphicFramePr>
          <p:nvPr>
            <p:extLst>
              <p:ext uri="{D42A27DB-BD31-4B8C-83A1-F6EECF244321}">
                <p14:modId xmlns:p14="http://schemas.microsoft.com/office/powerpoint/2010/main" val="1796574374"/>
              </p:ext>
            </p:extLst>
          </p:nvPr>
        </p:nvGraphicFramePr>
        <p:xfrm>
          <a:off x="3371461" y="2411963"/>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FCF23A04-6861-3F59-A3AF-902FAF4974D9}"/>
              </a:ext>
            </a:extLst>
          </p:cNvPr>
          <p:cNvSpPr txBox="1"/>
          <p:nvPr/>
        </p:nvSpPr>
        <p:spPr>
          <a:xfrm flipH="1">
            <a:off x="2275735" y="5682343"/>
            <a:ext cx="8342502" cy="646331"/>
          </a:xfrm>
          <a:prstGeom prst="rect">
            <a:avLst/>
          </a:prstGeom>
          <a:noFill/>
        </p:spPr>
        <p:txBody>
          <a:bodyPr wrap="square" rtlCol="0">
            <a:spAutoFit/>
          </a:bodyPr>
          <a:lstStyle/>
          <a:p>
            <a:r>
              <a:rPr lang="en-IN" b="1" dirty="0">
                <a:solidFill>
                  <a:schemeClr val="accent6">
                    <a:lumMod val="50000"/>
                  </a:schemeClr>
                </a:solidFill>
                <a:highlight>
                  <a:srgbClr val="808080"/>
                </a:highlight>
                <a:latin typeface="Baskerville Old Face" panose="02020602080505020303" pitchFamily="18" charset="0"/>
              </a:rPr>
              <a:t>Hence it is advised to increase the man force which can cater to the needs of these states so that resolutions can be provided in a time bound manner.</a:t>
            </a:r>
          </a:p>
        </p:txBody>
      </p:sp>
    </p:spTree>
    <p:extLst>
      <p:ext uri="{BB962C8B-B14F-4D97-AF65-F5344CB8AC3E}">
        <p14:creationId xmlns:p14="http://schemas.microsoft.com/office/powerpoint/2010/main" val="1085234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1F3F16-EFB0-903A-63B4-2DF01C6DA144}"/>
              </a:ext>
            </a:extLst>
          </p:cNvPr>
          <p:cNvSpPr txBox="1"/>
          <p:nvPr/>
        </p:nvSpPr>
        <p:spPr>
          <a:xfrm flipH="1">
            <a:off x="2471678" y="765110"/>
            <a:ext cx="6989563" cy="646331"/>
          </a:xfrm>
          <a:prstGeom prst="rect">
            <a:avLst/>
          </a:prstGeom>
          <a:noFill/>
        </p:spPr>
        <p:txBody>
          <a:bodyPr wrap="square" rtlCol="0">
            <a:spAutoFit/>
          </a:bodyPr>
          <a:lstStyle/>
          <a:p>
            <a:r>
              <a:rPr lang="en-IN" dirty="0"/>
              <a:t>Here is the list of cities with most number of negative, very negative sentiment callers.</a:t>
            </a:r>
          </a:p>
        </p:txBody>
      </p:sp>
      <p:graphicFrame>
        <p:nvGraphicFramePr>
          <p:cNvPr id="3" name="Chart 2">
            <a:extLst>
              <a:ext uri="{FF2B5EF4-FFF2-40B4-BE49-F238E27FC236}">
                <a16:creationId xmlns:a16="http://schemas.microsoft.com/office/drawing/2014/main" id="{4E072323-B477-AA44-4490-8BEECEBA5752}"/>
              </a:ext>
            </a:extLst>
          </p:cNvPr>
          <p:cNvGraphicFramePr>
            <a:graphicFrameLocks/>
          </p:cNvGraphicFramePr>
          <p:nvPr>
            <p:extLst>
              <p:ext uri="{D42A27DB-BD31-4B8C-83A1-F6EECF244321}">
                <p14:modId xmlns:p14="http://schemas.microsoft.com/office/powerpoint/2010/main" val="3607901697"/>
              </p:ext>
            </p:extLst>
          </p:nvPr>
        </p:nvGraphicFramePr>
        <p:xfrm>
          <a:off x="3088433" y="1411440"/>
          <a:ext cx="4329404" cy="345913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E0CA1C6F-10CC-7920-D5F1-D9E8B5D8D262}"/>
              </a:ext>
            </a:extLst>
          </p:cNvPr>
          <p:cNvSpPr txBox="1"/>
          <p:nvPr/>
        </p:nvSpPr>
        <p:spPr>
          <a:xfrm>
            <a:off x="1717766" y="5075853"/>
            <a:ext cx="9348339" cy="1200329"/>
          </a:xfrm>
          <a:prstGeom prst="rect">
            <a:avLst/>
          </a:prstGeom>
          <a:noFill/>
        </p:spPr>
        <p:txBody>
          <a:bodyPr wrap="square" rtlCol="0">
            <a:spAutoFit/>
          </a:bodyPr>
          <a:lstStyle/>
          <a:p>
            <a:r>
              <a:rPr lang="en-IN" dirty="0"/>
              <a:t>Customers with negative and very negative sentiment are a huge risk to any company as they are at the verge of loosing these customers to a  nearest competitor, hence in order to save our customer strength we need to have a special focus on these above mentioned cities and take calls with utmost seriousness and dispose of their problems as soon as possible.</a:t>
            </a:r>
          </a:p>
        </p:txBody>
      </p:sp>
    </p:spTree>
    <p:extLst>
      <p:ext uri="{BB962C8B-B14F-4D97-AF65-F5344CB8AC3E}">
        <p14:creationId xmlns:p14="http://schemas.microsoft.com/office/powerpoint/2010/main" val="2212055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50BFF6-114B-315F-9A3F-7BC6BF7748AA}"/>
              </a:ext>
            </a:extLst>
          </p:cNvPr>
          <p:cNvSpPr>
            <a:spLocks noGrp="1"/>
          </p:cNvSpPr>
          <p:nvPr>
            <p:ph type="title"/>
          </p:nvPr>
        </p:nvSpPr>
        <p:spPr>
          <a:xfrm>
            <a:off x="913775" y="618517"/>
            <a:ext cx="10364451" cy="753083"/>
          </a:xfrm>
        </p:spPr>
        <p:txBody>
          <a:bodyPr/>
          <a:lstStyle/>
          <a:p>
            <a:r>
              <a:rPr lang="en-IN" dirty="0">
                <a:highlight>
                  <a:srgbClr val="FF0000"/>
                </a:highlight>
              </a:rPr>
              <a:t>Time is precious </a:t>
            </a:r>
          </a:p>
        </p:txBody>
      </p:sp>
      <p:sp>
        <p:nvSpPr>
          <p:cNvPr id="4" name="Content Placeholder 3">
            <a:extLst>
              <a:ext uri="{FF2B5EF4-FFF2-40B4-BE49-F238E27FC236}">
                <a16:creationId xmlns:a16="http://schemas.microsoft.com/office/drawing/2014/main" id="{BD289476-0EBA-955E-9003-6CC103561A48}"/>
              </a:ext>
            </a:extLst>
          </p:cNvPr>
          <p:cNvSpPr>
            <a:spLocks noGrp="1"/>
          </p:cNvSpPr>
          <p:nvPr>
            <p:ph sz="quarter" idx="13"/>
          </p:nvPr>
        </p:nvSpPr>
        <p:spPr>
          <a:xfrm>
            <a:off x="820468" y="1408122"/>
            <a:ext cx="10363826" cy="2088162"/>
          </a:xfrm>
        </p:spPr>
        <p:txBody>
          <a:bodyPr>
            <a:normAutofit lnSpcReduction="10000"/>
          </a:bodyPr>
          <a:lstStyle/>
          <a:p>
            <a:r>
              <a:rPr lang="en-IN" dirty="0"/>
              <a:t>For everyone time is one of the most precious things, as a commerce company we need to respect our customer’s time too</a:t>
            </a:r>
          </a:p>
          <a:p>
            <a:r>
              <a:rPr lang="en-IN" dirty="0"/>
              <a:t>Hence for any company it is very important to recognise where exactly they are wasting their customers valuable time </a:t>
            </a:r>
          </a:p>
          <a:p>
            <a:r>
              <a:rPr lang="en-IN" dirty="0"/>
              <a:t>Look at this following chart </a:t>
            </a:r>
          </a:p>
        </p:txBody>
      </p:sp>
      <p:graphicFrame>
        <p:nvGraphicFramePr>
          <p:cNvPr id="5" name="Chart 4">
            <a:extLst>
              <a:ext uri="{FF2B5EF4-FFF2-40B4-BE49-F238E27FC236}">
                <a16:creationId xmlns:a16="http://schemas.microsoft.com/office/drawing/2014/main" id="{B89AAF72-F652-13A3-FAD9-8F23A2CDE40C}"/>
              </a:ext>
            </a:extLst>
          </p:cNvPr>
          <p:cNvGraphicFramePr>
            <a:graphicFrameLocks/>
          </p:cNvGraphicFramePr>
          <p:nvPr>
            <p:extLst>
              <p:ext uri="{D42A27DB-BD31-4B8C-83A1-F6EECF244321}">
                <p14:modId xmlns:p14="http://schemas.microsoft.com/office/powerpoint/2010/main" val="1649869604"/>
              </p:ext>
            </p:extLst>
          </p:nvPr>
        </p:nvGraphicFramePr>
        <p:xfrm>
          <a:off x="820468" y="3496283"/>
          <a:ext cx="515112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B56BCDC-DBB5-6630-2109-70AE53B686EA}"/>
              </a:ext>
            </a:extLst>
          </p:cNvPr>
          <p:cNvSpPr txBox="1"/>
          <p:nvPr/>
        </p:nvSpPr>
        <p:spPr>
          <a:xfrm>
            <a:off x="6699380" y="3496283"/>
            <a:ext cx="4795934" cy="923330"/>
          </a:xfrm>
          <a:prstGeom prst="rect">
            <a:avLst/>
          </a:prstGeom>
          <a:noFill/>
        </p:spPr>
        <p:txBody>
          <a:bodyPr wrap="square" rtlCol="0">
            <a:spAutoFit/>
          </a:bodyPr>
          <a:lstStyle/>
          <a:p>
            <a:r>
              <a:rPr lang="en-IN" dirty="0"/>
              <a:t>It is clear now that our customers are taking too much time to explain their problems regarding “billing questions”.</a:t>
            </a:r>
          </a:p>
        </p:txBody>
      </p:sp>
    </p:spTree>
    <p:extLst>
      <p:ext uri="{BB962C8B-B14F-4D97-AF65-F5344CB8AC3E}">
        <p14:creationId xmlns:p14="http://schemas.microsoft.com/office/powerpoint/2010/main" val="44582771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124</TotalTime>
  <Words>672</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Baskerville Old Face</vt:lpstr>
      <vt:lpstr>Calibri</vt:lpstr>
      <vt:lpstr>Tw Cen MT</vt:lpstr>
      <vt:lpstr>Droplet</vt:lpstr>
      <vt:lpstr>NILE DATA ANALYSIS </vt:lpstr>
      <vt:lpstr>topics</vt:lpstr>
      <vt:lpstr>PowerPoint Presentation</vt:lpstr>
      <vt:lpstr>What makes a customer loyal?</vt:lpstr>
      <vt:lpstr>Problems faced by customers</vt:lpstr>
      <vt:lpstr>Sentiment of customers</vt:lpstr>
      <vt:lpstr>PowerPoint Presentation</vt:lpstr>
      <vt:lpstr>PowerPoint Presentation</vt:lpstr>
      <vt:lpstr>Time is precious </vt:lpstr>
      <vt:lpstr>Response time vs sentiment </vt:lpstr>
      <vt:lpstr>Call centres </vt:lpstr>
      <vt:lpstr>CONCLUSION</vt:lpstr>
      <vt:lpstr>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NILE DATA ANALYSIS </dc:title>
  <dc:creator>Dr.junaid muhammed shaik</dc:creator>
  <cp:lastModifiedBy>Dr.junaid muhammed shaik</cp:lastModifiedBy>
  <cp:revision>1</cp:revision>
  <dcterms:created xsi:type="dcterms:W3CDTF">2023-08-26T04:26:56Z</dcterms:created>
  <dcterms:modified xsi:type="dcterms:W3CDTF">2023-08-26T06:31:15Z</dcterms:modified>
</cp:coreProperties>
</file>