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72D853-2FE3-4AAD-8EAC-9EF61B2F7F3A}"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IN"/>
        </a:p>
      </dgm:t>
    </dgm:pt>
    <dgm:pt modelId="{B404DFF4-A6F6-488F-AC27-70EB9B717E20}">
      <dgm:prSet phldrT="[Text]"/>
      <dgm:spPr/>
      <dgm:t>
        <a:bodyPr/>
        <a:lstStyle/>
        <a:p>
          <a:r>
            <a:rPr lang="en-US" dirty="0"/>
            <a:t>INTRODUCTION</a:t>
          </a:r>
          <a:endParaRPr lang="en-IN" dirty="0"/>
        </a:p>
      </dgm:t>
    </dgm:pt>
    <dgm:pt modelId="{117642E8-2810-486B-A262-B53D9D21F867}" type="parTrans" cxnId="{75DF196F-36EB-4FAC-A8BE-2DFE658037FA}">
      <dgm:prSet/>
      <dgm:spPr/>
      <dgm:t>
        <a:bodyPr/>
        <a:lstStyle/>
        <a:p>
          <a:endParaRPr lang="en-IN"/>
        </a:p>
      </dgm:t>
    </dgm:pt>
    <dgm:pt modelId="{678AA235-1812-46B8-9CF3-9FF3A179D7EA}" type="sibTrans" cxnId="{75DF196F-36EB-4FAC-A8BE-2DFE658037FA}">
      <dgm:prSet/>
      <dgm:spPr/>
      <dgm:t>
        <a:bodyPr/>
        <a:lstStyle/>
        <a:p>
          <a:endParaRPr lang="en-IN"/>
        </a:p>
      </dgm:t>
    </dgm:pt>
    <dgm:pt modelId="{4D68199A-F6D7-49E8-A07C-F56E8811EA1D}">
      <dgm:prSet phldrT="[Text]"/>
      <dgm:spPr/>
      <dgm:t>
        <a:bodyPr/>
        <a:lstStyle/>
        <a:p>
          <a:r>
            <a:rPr lang="en-US" dirty="0"/>
            <a:t>ANLYSIS</a:t>
          </a:r>
          <a:endParaRPr lang="en-IN" dirty="0"/>
        </a:p>
      </dgm:t>
    </dgm:pt>
    <dgm:pt modelId="{20B9ED4D-6F96-4B87-AFE5-406C6FDB7B11}" type="parTrans" cxnId="{45BA0811-1681-457C-B807-14E401FE626A}">
      <dgm:prSet/>
      <dgm:spPr/>
      <dgm:t>
        <a:bodyPr/>
        <a:lstStyle/>
        <a:p>
          <a:endParaRPr lang="en-IN"/>
        </a:p>
      </dgm:t>
    </dgm:pt>
    <dgm:pt modelId="{92631604-E9F3-40F7-AB56-ADD19B19BFC1}" type="sibTrans" cxnId="{45BA0811-1681-457C-B807-14E401FE626A}">
      <dgm:prSet/>
      <dgm:spPr/>
      <dgm:t>
        <a:bodyPr/>
        <a:lstStyle/>
        <a:p>
          <a:endParaRPr lang="en-IN"/>
        </a:p>
      </dgm:t>
    </dgm:pt>
    <dgm:pt modelId="{526460EC-A4B8-477F-BF1B-DCE6F8733DD8}">
      <dgm:prSet phldrT="[Text]"/>
      <dgm:spPr/>
      <dgm:t>
        <a:bodyPr/>
        <a:lstStyle/>
        <a:p>
          <a:r>
            <a:rPr lang="en-US" dirty="0"/>
            <a:t>PROBLEMS</a:t>
          </a:r>
          <a:endParaRPr lang="en-IN" dirty="0"/>
        </a:p>
      </dgm:t>
    </dgm:pt>
    <dgm:pt modelId="{FEEFF383-030F-4B94-A56F-1338D164CA12}" type="parTrans" cxnId="{79A8F2DE-BEB2-4CD3-94F4-DC5A3182C367}">
      <dgm:prSet/>
      <dgm:spPr/>
      <dgm:t>
        <a:bodyPr/>
        <a:lstStyle/>
        <a:p>
          <a:endParaRPr lang="en-IN"/>
        </a:p>
      </dgm:t>
    </dgm:pt>
    <dgm:pt modelId="{A6267ECF-CA9E-406C-A223-D3AC9906EBC5}" type="sibTrans" cxnId="{79A8F2DE-BEB2-4CD3-94F4-DC5A3182C367}">
      <dgm:prSet/>
      <dgm:spPr/>
      <dgm:t>
        <a:bodyPr/>
        <a:lstStyle/>
        <a:p>
          <a:endParaRPr lang="en-IN"/>
        </a:p>
      </dgm:t>
    </dgm:pt>
    <dgm:pt modelId="{6C2F0A1C-244B-4DF3-8DCA-03D1F5BF0F9C}">
      <dgm:prSet phldrT="[Text]"/>
      <dgm:spPr/>
      <dgm:t>
        <a:bodyPr/>
        <a:lstStyle/>
        <a:p>
          <a:r>
            <a:rPr lang="en-US" dirty="0"/>
            <a:t>TAKEAWAYS</a:t>
          </a:r>
          <a:endParaRPr lang="en-IN" dirty="0"/>
        </a:p>
      </dgm:t>
    </dgm:pt>
    <dgm:pt modelId="{272C197E-C65A-4C29-B3BD-68D8890D08A7}" type="parTrans" cxnId="{E6D3BBD0-0A3A-4C7D-8643-0848EEE5D9AF}">
      <dgm:prSet/>
      <dgm:spPr/>
      <dgm:t>
        <a:bodyPr/>
        <a:lstStyle/>
        <a:p>
          <a:endParaRPr lang="en-IN"/>
        </a:p>
      </dgm:t>
    </dgm:pt>
    <dgm:pt modelId="{4C4A94D3-158A-4F53-9D49-B6928454D19B}" type="sibTrans" cxnId="{E6D3BBD0-0A3A-4C7D-8643-0848EEE5D9AF}">
      <dgm:prSet/>
      <dgm:spPr/>
      <dgm:t>
        <a:bodyPr/>
        <a:lstStyle/>
        <a:p>
          <a:endParaRPr lang="en-IN"/>
        </a:p>
      </dgm:t>
    </dgm:pt>
    <dgm:pt modelId="{1C1B8108-C491-414B-8D23-A9084104CDE0}" type="pres">
      <dgm:prSet presAssocID="{5E72D853-2FE3-4AAD-8EAC-9EF61B2F7F3A}" presName="Name0" presStyleCnt="0">
        <dgm:presLayoutVars>
          <dgm:dir/>
          <dgm:animLvl val="lvl"/>
          <dgm:resizeHandles val="exact"/>
        </dgm:presLayoutVars>
      </dgm:prSet>
      <dgm:spPr/>
    </dgm:pt>
    <dgm:pt modelId="{AA4E604F-EE7C-419F-B590-05EDD89CFC3C}" type="pres">
      <dgm:prSet presAssocID="{6C2F0A1C-244B-4DF3-8DCA-03D1F5BF0F9C}" presName="boxAndChildren" presStyleCnt="0"/>
      <dgm:spPr/>
    </dgm:pt>
    <dgm:pt modelId="{C7D4C88F-42AB-457B-94AE-A5E087921C7E}" type="pres">
      <dgm:prSet presAssocID="{6C2F0A1C-244B-4DF3-8DCA-03D1F5BF0F9C}" presName="parentTextBox" presStyleLbl="node1" presStyleIdx="0" presStyleCnt="4"/>
      <dgm:spPr/>
    </dgm:pt>
    <dgm:pt modelId="{FB28559F-FC4E-4D31-BB19-09988F7DA133}" type="pres">
      <dgm:prSet presAssocID="{A6267ECF-CA9E-406C-A223-D3AC9906EBC5}" presName="sp" presStyleCnt="0"/>
      <dgm:spPr/>
    </dgm:pt>
    <dgm:pt modelId="{34860747-B575-4970-9862-E5A07AAC0391}" type="pres">
      <dgm:prSet presAssocID="{526460EC-A4B8-477F-BF1B-DCE6F8733DD8}" presName="arrowAndChildren" presStyleCnt="0"/>
      <dgm:spPr/>
    </dgm:pt>
    <dgm:pt modelId="{9B21F64A-0B43-49C9-B977-32ACF800A2C4}" type="pres">
      <dgm:prSet presAssocID="{526460EC-A4B8-477F-BF1B-DCE6F8733DD8}" presName="parentTextArrow" presStyleLbl="node1" presStyleIdx="1" presStyleCnt="4"/>
      <dgm:spPr/>
    </dgm:pt>
    <dgm:pt modelId="{9824D4DE-C389-4F94-8772-4BD33DA8BA85}" type="pres">
      <dgm:prSet presAssocID="{92631604-E9F3-40F7-AB56-ADD19B19BFC1}" presName="sp" presStyleCnt="0"/>
      <dgm:spPr/>
    </dgm:pt>
    <dgm:pt modelId="{54F7DE6E-2BAF-4755-8C5F-D4C5B2446DC6}" type="pres">
      <dgm:prSet presAssocID="{4D68199A-F6D7-49E8-A07C-F56E8811EA1D}" presName="arrowAndChildren" presStyleCnt="0"/>
      <dgm:spPr/>
    </dgm:pt>
    <dgm:pt modelId="{A810B771-F3EC-47AC-AA57-BE9968FB2E43}" type="pres">
      <dgm:prSet presAssocID="{4D68199A-F6D7-49E8-A07C-F56E8811EA1D}" presName="parentTextArrow" presStyleLbl="node1" presStyleIdx="2" presStyleCnt="4"/>
      <dgm:spPr/>
    </dgm:pt>
    <dgm:pt modelId="{62E797A8-7F63-49D4-BE1A-7FB300F581D6}" type="pres">
      <dgm:prSet presAssocID="{678AA235-1812-46B8-9CF3-9FF3A179D7EA}" presName="sp" presStyleCnt="0"/>
      <dgm:spPr/>
    </dgm:pt>
    <dgm:pt modelId="{E389B69D-0632-4AF9-B6D0-973FB9C6DF9A}" type="pres">
      <dgm:prSet presAssocID="{B404DFF4-A6F6-488F-AC27-70EB9B717E20}" presName="arrowAndChildren" presStyleCnt="0"/>
      <dgm:spPr/>
    </dgm:pt>
    <dgm:pt modelId="{1969F910-7C54-4339-B2E5-409E2C2E6939}" type="pres">
      <dgm:prSet presAssocID="{B404DFF4-A6F6-488F-AC27-70EB9B717E20}" presName="parentTextArrow" presStyleLbl="node1" presStyleIdx="3" presStyleCnt="4" custLinFactNeighborX="-115" custLinFactNeighborY="1759"/>
      <dgm:spPr/>
    </dgm:pt>
  </dgm:ptLst>
  <dgm:cxnLst>
    <dgm:cxn modelId="{45BA0811-1681-457C-B807-14E401FE626A}" srcId="{5E72D853-2FE3-4AAD-8EAC-9EF61B2F7F3A}" destId="{4D68199A-F6D7-49E8-A07C-F56E8811EA1D}" srcOrd="1" destOrd="0" parTransId="{20B9ED4D-6F96-4B87-AFE5-406C6FDB7B11}" sibTransId="{92631604-E9F3-40F7-AB56-ADD19B19BFC1}"/>
    <dgm:cxn modelId="{9EDCCE16-8C86-4F2A-8CF4-97F6695F992C}" type="presOf" srcId="{6C2F0A1C-244B-4DF3-8DCA-03D1F5BF0F9C}" destId="{C7D4C88F-42AB-457B-94AE-A5E087921C7E}" srcOrd="0" destOrd="0" presId="urn:microsoft.com/office/officeart/2005/8/layout/process4"/>
    <dgm:cxn modelId="{E9E1D943-E4AD-4D15-A5CD-13A564C3EFCE}" type="presOf" srcId="{5E72D853-2FE3-4AAD-8EAC-9EF61B2F7F3A}" destId="{1C1B8108-C491-414B-8D23-A9084104CDE0}" srcOrd="0" destOrd="0" presId="urn:microsoft.com/office/officeart/2005/8/layout/process4"/>
    <dgm:cxn modelId="{75DF196F-36EB-4FAC-A8BE-2DFE658037FA}" srcId="{5E72D853-2FE3-4AAD-8EAC-9EF61B2F7F3A}" destId="{B404DFF4-A6F6-488F-AC27-70EB9B717E20}" srcOrd="0" destOrd="0" parTransId="{117642E8-2810-486B-A262-B53D9D21F867}" sibTransId="{678AA235-1812-46B8-9CF3-9FF3A179D7EA}"/>
    <dgm:cxn modelId="{3F845278-8E8A-4419-BD3F-B19568E31D83}" type="presOf" srcId="{526460EC-A4B8-477F-BF1B-DCE6F8733DD8}" destId="{9B21F64A-0B43-49C9-B977-32ACF800A2C4}" srcOrd="0" destOrd="0" presId="urn:microsoft.com/office/officeart/2005/8/layout/process4"/>
    <dgm:cxn modelId="{64C17280-4D15-4949-BD58-394E6F8B8C5A}" type="presOf" srcId="{4D68199A-F6D7-49E8-A07C-F56E8811EA1D}" destId="{A810B771-F3EC-47AC-AA57-BE9968FB2E43}" srcOrd="0" destOrd="0" presId="urn:microsoft.com/office/officeart/2005/8/layout/process4"/>
    <dgm:cxn modelId="{8ACC7E8F-4D25-413E-AD18-18162D98A411}" type="presOf" srcId="{B404DFF4-A6F6-488F-AC27-70EB9B717E20}" destId="{1969F910-7C54-4339-B2E5-409E2C2E6939}" srcOrd="0" destOrd="0" presId="urn:microsoft.com/office/officeart/2005/8/layout/process4"/>
    <dgm:cxn modelId="{E6D3BBD0-0A3A-4C7D-8643-0848EEE5D9AF}" srcId="{5E72D853-2FE3-4AAD-8EAC-9EF61B2F7F3A}" destId="{6C2F0A1C-244B-4DF3-8DCA-03D1F5BF0F9C}" srcOrd="3" destOrd="0" parTransId="{272C197E-C65A-4C29-B3BD-68D8890D08A7}" sibTransId="{4C4A94D3-158A-4F53-9D49-B6928454D19B}"/>
    <dgm:cxn modelId="{79A8F2DE-BEB2-4CD3-94F4-DC5A3182C367}" srcId="{5E72D853-2FE3-4AAD-8EAC-9EF61B2F7F3A}" destId="{526460EC-A4B8-477F-BF1B-DCE6F8733DD8}" srcOrd="2" destOrd="0" parTransId="{FEEFF383-030F-4B94-A56F-1338D164CA12}" sibTransId="{A6267ECF-CA9E-406C-A223-D3AC9906EBC5}"/>
    <dgm:cxn modelId="{B5D1DE49-3CD6-4F18-8007-27EDFB922C78}" type="presParOf" srcId="{1C1B8108-C491-414B-8D23-A9084104CDE0}" destId="{AA4E604F-EE7C-419F-B590-05EDD89CFC3C}" srcOrd="0" destOrd="0" presId="urn:microsoft.com/office/officeart/2005/8/layout/process4"/>
    <dgm:cxn modelId="{2D030D8D-A97B-4A29-9F78-40C131EC5964}" type="presParOf" srcId="{AA4E604F-EE7C-419F-B590-05EDD89CFC3C}" destId="{C7D4C88F-42AB-457B-94AE-A5E087921C7E}" srcOrd="0" destOrd="0" presId="urn:microsoft.com/office/officeart/2005/8/layout/process4"/>
    <dgm:cxn modelId="{48D2F132-6422-41F2-9448-BB9DB7ACBF1D}" type="presParOf" srcId="{1C1B8108-C491-414B-8D23-A9084104CDE0}" destId="{FB28559F-FC4E-4D31-BB19-09988F7DA133}" srcOrd="1" destOrd="0" presId="urn:microsoft.com/office/officeart/2005/8/layout/process4"/>
    <dgm:cxn modelId="{6753D0E6-265C-413C-87DD-C00AD66D6F0C}" type="presParOf" srcId="{1C1B8108-C491-414B-8D23-A9084104CDE0}" destId="{34860747-B575-4970-9862-E5A07AAC0391}" srcOrd="2" destOrd="0" presId="urn:microsoft.com/office/officeart/2005/8/layout/process4"/>
    <dgm:cxn modelId="{E32E1385-B14E-4878-97BE-8B1B5E33D2AA}" type="presParOf" srcId="{34860747-B575-4970-9862-E5A07AAC0391}" destId="{9B21F64A-0B43-49C9-B977-32ACF800A2C4}" srcOrd="0" destOrd="0" presId="urn:microsoft.com/office/officeart/2005/8/layout/process4"/>
    <dgm:cxn modelId="{74C25D5D-104D-4B36-A3C3-6139C2A1D3F1}" type="presParOf" srcId="{1C1B8108-C491-414B-8D23-A9084104CDE0}" destId="{9824D4DE-C389-4F94-8772-4BD33DA8BA85}" srcOrd="3" destOrd="0" presId="urn:microsoft.com/office/officeart/2005/8/layout/process4"/>
    <dgm:cxn modelId="{44FE0B48-39C9-48B7-8D8E-8FA2ABF99247}" type="presParOf" srcId="{1C1B8108-C491-414B-8D23-A9084104CDE0}" destId="{54F7DE6E-2BAF-4755-8C5F-D4C5B2446DC6}" srcOrd="4" destOrd="0" presId="urn:microsoft.com/office/officeart/2005/8/layout/process4"/>
    <dgm:cxn modelId="{6024C216-E490-47C9-BF77-480450EDB2BD}" type="presParOf" srcId="{54F7DE6E-2BAF-4755-8C5F-D4C5B2446DC6}" destId="{A810B771-F3EC-47AC-AA57-BE9968FB2E43}" srcOrd="0" destOrd="0" presId="urn:microsoft.com/office/officeart/2005/8/layout/process4"/>
    <dgm:cxn modelId="{72FDF9B5-870D-4F6E-A2F8-22A7030E7D83}" type="presParOf" srcId="{1C1B8108-C491-414B-8D23-A9084104CDE0}" destId="{62E797A8-7F63-49D4-BE1A-7FB300F581D6}" srcOrd="5" destOrd="0" presId="urn:microsoft.com/office/officeart/2005/8/layout/process4"/>
    <dgm:cxn modelId="{84330F59-3A2B-42AB-811A-161D1027EE90}" type="presParOf" srcId="{1C1B8108-C491-414B-8D23-A9084104CDE0}" destId="{E389B69D-0632-4AF9-B6D0-973FB9C6DF9A}" srcOrd="6" destOrd="0" presId="urn:microsoft.com/office/officeart/2005/8/layout/process4"/>
    <dgm:cxn modelId="{9EDB07D7-820D-46EE-AA89-9C7431D3D452}" type="presParOf" srcId="{E389B69D-0632-4AF9-B6D0-973FB9C6DF9A}" destId="{1969F910-7C54-4339-B2E5-409E2C2E6939}"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4C88F-42AB-457B-94AE-A5E087921C7E}">
      <dsp:nvSpPr>
        <dsp:cNvPr id="0" name=""/>
        <dsp:cNvSpPr/>
      </dsp:nvSpPr>
      <dsp:spPr>
        <a:xfrm>
          <a:off x="0" y="4645446"/>
          <a:ext cx="8128000" cy="101631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TAKEAWAYS</a:t>
          </a:r>
          <a:endParaRPr lang="en-IN" sz="3600" kern="1200" dirty="0"/>
        </a:p>
      </dsp:txBody>
      <dsp:txXfrm>
        <a:off x="0" y="4645446"/>
        <a:ext cx="8128000" cy="1016310"/>
      </dsp:txXfrm>
    </dsp:sp>
    <dsp:sp modelId="{9B21F64A-0B43-49C9-B977-32ACF800A2C4}">
      <dsp:nvSpPr>
        <dsp:cNvPr id="0" name=""/>
        <dsp:cNvSpPr/>
      </dsp:nvSpPr>
      <dsp:spPr>
        <a:xfrm rot="10800000">
          <a:off x="0" y="3097606"/>
          <a:ext cx="8128000" cy="1563084"/>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PROBLEMS</a:t>
          </a:r>
          <a:endParaRPr lang="en-IN" sz="3600" kern="1200" dirty="0"/>
        </a:p>
      </dsp:txBody>
      <dsp:txXfrm rot="10800000">
        <a:off x="0" y="3097606"/>
        <a:ext cx="8128000" cy="1015645"/>
      </dsp:txXfrm>
    </dsp:sp>
    <dsp:sp modelId="{A810B771-F3EC-47AC-AA57-BE9968FB2E43}">
      <dsp:nvSpPr>
        <dsp:cNvPr id="0" name=""/>
        <dsp:cNvSpPr/>
      </dsp:nvSpPr>
      <dsp:spPr>
        <a:xfrm rot="10800000">
          <a:off x="0" y="1549765"/>
          <a:ext cx="8128000" cy="1563084"/>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ANLYSIS</a:t>
          </a:r>
          <a:endParaRPr lang="en-IN" sz="3600" kern="1200" dirty="0"/>
        </a:p>
      </dsp:txBody>
      <dsp:txXfrm rot="10800000">
        <a:off x="0" y="1549765"/>
        <a:ext cx="8128000" cy="1015645"/>
      </dsp:txXfrm>
    </dsp:sp>
    <dsp:sp modelId="{1969F910-7C54-4339-B2E5-409E2C2E6939}">
      <dsp:nvSpPr>
        <dsp:cNvPr id="0" name=""/>
        <dsp:cNvSpPr/>
      </dsp:nvSpPr>
      <dsp:spPr>
        <a:xfrm rot="10800000">
          <a:off x="0" y="29420"/>
          <a:ext cx="8128000" cy="1563084"/>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INTRODUCTION</a:t>
          </a:r>
          <a:endParaRPr lang="en-IN" sz="3600" kern="1200" dirty="0"/>
        </a:p>
      </dsp:txBody>
      <dsp:txXfrm rot="10800000">
        <a:off x="0" y="29420"/>
        <a:ext cx="8128000" cy="101564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4466EA1-E79C-4CAA-B5B3-B9F4B6F91A71}" type="datetimeFigureOut">
              <a:rPr lang="en-IN" smtClean="0"/>
              <a:t>15-10-2023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2AD2F32D-85A9-4BFB-A2FC-649778284B33}" type="slidenum">
              <a:rPr lang="en-IN" smtClean="0"/>
              <a:t>‹#›</a:t>
            </a:fld>
            <a:endParaRPr lang="en-IN"/>
          </a:p>
        </p:txBody>
      </p:sp>
    </p:spTree>
    <p:extLst>
      <p:ext uri="{BB962C8B-B14F-4D97-AF65-F5344CB8AC3E}">
        <p14:creationId xmlns:p14="http://schemas.microsoft.com/office/powerpoint/2010/main" val="39464155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466EA1-E79C-4CAA-B5B3-B9F4B6F91A71}" type="datetimeFigureOut">
              <a:rPr lang="en-IN" smtClean="0"/>
              <a:t>15-10-2023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D2F32D-85A9-4BFB-A2FC-649778284B33}" type="slidenum">
              <a:rPr lang="en-IN" smtClean="0"/>
              <a:t>‹#›</a:t>
            </a:fld>
            <a:endParaRPr lang="en-IN"/>
          </a:p>
        </p:txBody>
      </p:sp>
    </p:spTree>
    <p:extLst>
      <p:ext uri="{BB962C8B-B14F-4D97-AF65-F5344CB8AC3E}">
        <p14:creationId xmlns:p14="http://schemas.microsoft.com/office/powerpoint/2010/main" val="132618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466EA1-E79C-4CAA-B5B3-B9F4B6F91A71}"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D2F32D-85A9-4BFB-A2FC-649778284B33}" type="slidenum">
              <a:rPr lang="en-IN" smtClean="0"/>
              <a:t>‹#›</a:t>
            </a:fld>
            <a:endParaRPr lang="en-IN"/>
          </a:p>
        </p:txBody>
      </p:sp>
    </p:spTree>
    <p:extLst>
      <p:ext uri="{BB962C8B-B14F-4D97-AF65-F5344CB8AC3E}">
        <p14:creationId xmlns:p14="http://schemas.microsoft.com/office/powerpoint/2010/main" val="3398271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466EA1-E79C-4CAA-B5B3-B9F4B6F91A71}"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D2F32D-85A9-4BFB-A2FC-649778284B33}" type="slidenum">
              <a:rPr lang="en-IN" smtClean="0"/>
              <a:t>‹#›</a:t>
            </a:fld>
            <a:endParaRPr lang="en-IN"/>
          </a:p>
        </p:txBody>
      </p:sp>
    </p:spTree>
    <p:extLst>
      <p:ext uri="{BB962C8B-B14F-4D97-AF65-F5344CB8AC3E}">
        <p14:creationId xmlns:p14="http://schemas.microsoft.com/office/powerpoint/2010/main" val="293331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466EA1-E79C-4CAA-B5B3-B9F4B6F91A71}"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D2F32D-85A9-4BFB-A2FC-649778284B33}" type="slidenum">
              <a:rPr lang="en-IN" smtClean="0"/>
              <a:t>‹#›</a:t>
            </a:fld>
            <a:endParaRPr lang="en-IN"/>
          </a:p>
        </p:txBody>
      </p:sp>
    </p:spTree>
    <p:extLst>
      <p:ext uri="{BB962C8B-B14F-4D97-AF65-F5344CB8AC3E}">
        <p14:creationId xmlns:p14="http://schemas.microsoft.com/office/powerpoint/2010/main" val="808544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466EA1-E79C-4CAA-B5B3-B9F4B6F91A71}"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D2F32D-85A9-4BFB-A2FC-649778284B33}" type="slidenum">
              <a:rPr lang="en-IN" smtClean="0"/>
              <a:t>‹#›</a:t>
            </a:fld>
            <a:endParaRPr lang="en-IN"/>
          </a:p>
        </p:txBody>
      </p:sp>
    </p:spTree>
    <p:extLst>
      <p:ext uri="{BB962C8B-B14F-4D97-AF65-F5344CB8AC3E}">
        <p14:creationId xmlns:p14="http://schemas.microsoft.com/office/powerpoint/2010/main" val="589522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466EA1-E79C-4CAA-B5B3-B9F4B6F91A71}"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D2F32D-85A9-4BFB-A2FC-649778284B33}" type="slidenum">
              <a:rPr lang="en-IN" smtClean="0"/>
              <a:t>‹#›</a:t>
            </a:fld>
            <a:endParaRPr lang="en-IN"/>
          </a:p>
        </p:txBody>
      </p:sp>
    </p:spTree>
    <p:extLst>
      <p:ext uri="{BB962C8B-B14F-4D97-AF65-F5344CB8AC3E}">
        <p14:creationId xmlns:p14="http://schemas.microsoft.com/office/powerpoint/2010/main" val="1691572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466EA1-E79C-4CAA-B5B3-B9F4B6F91A71}"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D2F32D-85A9-4BFB-A2FC-649778284B33}"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60023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466EA1-E79C-4CAA-B5B3-B9F4B6F91A71}"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D2F32D-85A9-4BFB-A2FC-649778284B33}" type="slidenum">
              <a:rPr lang="en-IN" smtClean="0"/>
              <a:t>‹#›</a:t>
            </a:fld>
            <a:endParaRPr lang="en-IN"/>
          </a:p>
        </p:txBody>
      </p:sp>
    </p:spTree>
    <p:extLst>
      <p:ext uri="{BB962C8B-B14F-4D97-AF65-F5344CB8AC3E}">
        <p14:creationId xmlns:p14="http://schemas.microsoft.com/office/powerpoint/2010/main" val="2104507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466EA1-E79C-4CAA-B5B3-B9F4B6F91A71}"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D2F32D-85A9-4BFB-A2FC-649778284B33}" type="slidenum">
              <a:rPr lang="en-IN" smtClean="0"/>
              <a:t>‹#›</a:t>
            </a:fld>
            <a:endParaRPr lang="en-IN"/>
          </a:p>
        </p:txBody>
      </p:sp>
    </p:spTree>
    <p:extLst>
      <p:ext uri="{BB962C8B-B14F-4D97-AF65-F5344CB8AC3E}">
        <p14:creationId xmlns:p14="http://schemas.microsoft.com/office/powerpoint/2010/main" val="950023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466EA1-E79C-4CAA-B5B3-B9F4B6F91A71}"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D2F32D-85A9-4BFB-A2FC-649778284B33}" type="slidenum">
              <a:rPr lang="en-IN" smtClean="0"/>
              <a:t>‹#›</a:t>
            </a:fld>
            <a:endParaRPr lang="en-IN"/>
          </a:p>
        </p:txBody>
      </p:sp>
    </p:spTree>
    <p:extLst>
      <p:ext uri="{BB962C8B-B14F-4D97-AF65-F5344CB8AC3E}">
        <p14:creationId xmlns:p14="http://schemas.microsoft.com/office/powerpoint/2010/main" val="384406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466EA1-E79C-4CAA-B5B3-B9F4B6F91A71}" type="datetimeFigureOut">
              <a:rPr lang="en-IN" smtClean="0"/>
              <a:t>15-10-2023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D2F32D-85A9-4BFB-A2FC-649778284B33}" type="slidenum">
              <a:rPr lang="en-IN" smtClean="0"/>
              <a:t>‹#›</a:t>
            </a:fld>
            <a:endParaRPr lang="en-IN"/>
          </a:p>
        </p:txBody>
      </p:sp>
    </p:spTree>
    <p:extLst>
      <p:ext uri="{BB962C8B-B14F-4D97-AF65-F5344CB8AC3E}">
        <p14:creationId xmlns:p14="http://schemas.microsoft.com/office/powerpoint/2010/main" val="2884887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466EA1-E79C-4CAA-B5B3-B9F4B6F91A71}" type="datetimeFigureOut">
              <a:rPr lang="en-IN" smtClean="0"/>
              <a:t>15-10-2023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D2F32D-85A9-4BFB-A2FC-649778284B33}" type="slidenum">
              <a:rPr lang="en-IN" smtClean="0"/>
              <a:t>‹#›</a:t>
            </a:fld>
            <a:endParaRPr lang="en-IN"/>
          </a:p>
        </p:txBody>
      </p:sp>
    </p:spTree>
    <p:extLst>
      <p:ext uri="{BB962C8B-B14F-4D97-AF65-F5344CB8AC3E}">
        <p14:creationId xmlns:p14="http://schemas.microsoft.com/office/powerpoint/2010/main" val="2475457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466EA1-E79C-4CAA-B5B3-B9F4B6F91A71}" type="datetimeFigureOut">
              <a:rPr lang="en-IN" smtClean="0"/>
              <a:t>15-10-2023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D2F32D-85A9-4BFB-A2FC-649778284B33}" type="slidenum">
              <a:rPr lang="en-IN" smtClean="0"/>
              <a:t>‹#›</a:t>
            </a:fld>
            <a:endParaRPr lang="en-IN"/>
          </a:p>
        </p:txBody>
      </p:sp>
    </p:spTree>
    <p:extLst>
      <p:ext uri="{BB962C8B-B14F-4D97-AF65-F5344CB8AC3E}">
        <p14:creationId xmlns:p14="http://schemas.microsoft.com/office/powerpoint/2010/main" val="864952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4466EA1-E79C-4CAA-B5B3-B9F4B6F91A71}" type="datetimeFigureOut">
              <a:rPr lang="en-IN" smtClean="0"/>
              <a:t>15-10-2023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D2F32D-85A9-4BFB-A2FC-649778284B33}" type="slidenum">
              <a:rPr lang="en-IN" smtClean="0"/>
              <a:t>‹#›</a:t>
            </a:fld>
            <a:endParaRPr lang="en-IN"/>
          </a:p>
        </p:txBody>
      </p:sp>
    </p:spTree>
    <p:extLst>
      <p:ext uri="{BB962C8B-B14F-4D97-AF65-F5344CB8AC3E}">
        <p14:creationId xmlns:p14="http://schemas.microsoft.com/office/powerpoint/2010/main" val="1330088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466EA1-E79C-4CAA-B5B3-B9F4B6F91A71}" type="datetimeFigureOut">
              <a:rPr lang="en-IN" smtClean="0"/>
              <a:t>15-10-2023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D2F32D-85A9-4BFB-A2FC-649778284B33}" type="slidenum">
              <a:rPr lang="en-IN" smtClean="0"/>
              <a:t>‹#›</a:t>
            </a:fld>
            <a:endParaRPr lang="en-IN"/>
          </a:p>
        </p:txBody>
      </p:sp>
    </p:spTree>
    <p:extLst>
      <p:ext uri="{BB962C8B-B14F-4D97-AF65-F5344CB8AC3E}">
        <p14:creationId xmlns:p14="http://schemas.microsoft.com/office/powerpoint/2010/main" val="4202112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466EA1-E79C-4CAA-B5B3-B9F4B6F91A71}" type="datetimeFigureOut">
              <a:rPr lang="en-IN" smtClean="0"/>
              <a:t>15-10-2023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D2F32D-85A9-4BFB-A2FC-649778284B33}" type="slidenum">
              <a:rPr lang="en-IN" smtClean="0"/>
              <a:t>‹#›</a:t>
            </a:fld>
            <a:endParaRPr lang="en-IN"/>
          </a:p>
        </p:txBody>
      </p:sp>
    </p:spTree>
    <p:extLst>
      <p:ext uri="{BB962C8B-B14F-4D97-AF65-F5344CB8AC3E}">
        <p14:creationId xmlns:p14="http://schemas.microsoft.com/office/powerpoint/2010/main" val="2293340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466EA1-E79C-4CAA-B5B3-B9F4B6F91A71}" type="datetimeFigureOut">
              <a:rPr lang="en-IN" smtClean="0"/>
              <a:t>15-10-2023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D2F32D-85A9-4BFB-A2FC-649778284B33}" type="slidenum">
              <a:rPr lang="en-IN" smtClean="0"/>
              <a:t>‹#›</a:t>
            </a:fld>
            <a:endParaRPr lang="en-IN"/>
          </a:p>
        </p:txBody>
      </p:sp>
    </p:spTree>
    <p:extLst>
      <p:ext uri="{BB962C8B-B14F-4D97-AF65-F5344CB8AC3E}">
        <p14:creationId xmlns:p14="http://schemas.microsoft.com/office/powerpoint/2010/main" val="29433726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3F947A-74FB-33D6-0BF6-0B20C68FFB2C}"/>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0"/>
            <a:ext cx="7837714" cy="6858000"/>
          </a:xfrm>
          <a:prstGeom prst="rect">
            <a:avLst/>
          </a:prstGeom>
        </p:spPr>
      </p:pic>
      <p:sp>
        <p:nvSpPr>
          <p:cNvPr id="9" name="TextBox 8">
            <a:extLst>
              <a:ext uri="{FF2B5EF4-FFF2-40B4-BE49-F238E27FC236}">
                <a16:creationId xmlns:a16="http://schemas.microsoft.com/office/drawing/2014/main" id="{0A9AAD7C-B4A4-A536-E89A-7947A646701F}"/>
              </a:ext>
            </a:extLst>
          </p:cNvPr>
          <p:cNvSpPr txBox="1"/>
          <p:nvPr/>
        </p:nvSpPr>
        <p:spPr>
          <a:xfrm>
            <a:off x="8039877" y="2537926"/>
            <a:ext cx="4152123" cy="2554545"/>
          </a:xfrm>
          <a:prstGeom prst="rect">
            <a:avLst/>
          </a:prstGeom>
          <a:noFill/>
        </p:spPr>
        <p:txBody>
          <a:bodyPr wrap="square" rtlCol="0">
            <a:spAutoFit/>
          </a:bodyPr>
          <a:lstStyle/>
          <a:p>
            <a:pPr algn="ctr"/>
            <a:r>
              <a:rPr lang="en-US" sz="4400" dirty="0">
                <a:highlight>
                  <a:srgbClr val="000000"/>
                </a:highlight>
              </a:rPr>
              <a:t>AIR BNB DATA ANALYSIS </a:t>
            </a:r>
          </a:p>
          <a:p>
            <a:pPr algn="r"/>
            <a:endParaRPr lang="en-US" sz="2400" dirty="0"/>
          </a:p>
          <a:p>
            <a:pPr algn="r"/>
            <a:r>
              <a:rPr lang="en-US" sz="2400" dirty="0"/>
              <a:t>By </a:t>
            </a:r>
            <a:r>
              <a:rPr lang="en-US" sz="2400" dirty="0" err="1"/>
              <a:t>Dr.Shaik</a:t>
            </a:r>
            <a:r>
              <a:rPr lang="en-US" sz="2400" dirty="0"/>
              <a:t> Muhammed Junaid</a:t>
            </a:r>
          </a:p>
          <a:p>
            <a:pPr algn="r"/>
            <a:endParaRPr lang="en-IN" sz="2400" dirty="0"/>
          </a:p>
        </p:txBody>
      </p:sp>
    </p:spTree>
    <p:extLst>
      <p:ext uri="{BB962C8B-B14F-4D97-AF65-F5344CB8AC3E}">
        <p14:creationId xmlns:p14="http://schemas.microsoft.com/office/powerpoint/2010/main" val="2637088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9218C2-3847-0384-A6CD-4882793D7769}"/>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AA956738-2359-976B-6119-0CF25220547E}"/>
              </a:ext>
            </a:extLst>
          </p:cNvPr>
          <p:cNvPicPr>
            <a:picLocks noChangeAspect="1"/>
          </p:cNvPicPr>
          <p:nvPr/>
        </p:nvPicPr>
        <p:blipFill>
          <a:blip r:embed="rId3"/>
          <a:stretch>
            <a:fillRect/>
          </a:stretch>
        </p:blipFill>
        <p:spPr>
          <a:xfrm>
            <a:off x="987490" y="108353"/>
            <a:ext cx="10217020" cy="4482307"/>
          </a:xfrm>
          <a:prstGeom prst="rect">
            <a:avLst/>
          </a:prstGeom>
        </p:spPr>
      </p:pic>
      <p:sp>
        <p:nvSpPr>
          <p:cNvPr id="5" name="TextBox 4">
            <a:extLst>
              <a:ext uri="{FF2B5EF4-FFF2-40B4-BE49-F238E27FC236}">
                <a16:creationId xmlns:a16="http://schemas.microsoft.com/office/drawing/2014/main" id="{E1771826-2BFE-6A99-DED1-F28888C29A40}"/>
              </a:ext>
            </a:extLst>
          </p:cNvPr>
          <p:cNvSpPr txBox="1"/>
          <p:nvPr/>
        </p:nvSpPr>
        <p:spPr>
          <a:xfrm>
            <a:off x="987490" y="5057192"/>
            <a:ext cx="10217020" cy="646331"/>
          </a:xfrm>
          <a:prstGeom prst="rect">
            <a:avLst/>
          </a:prstGeom>
          <a:noFill/>
        </p:spPr>
        <p:txBody>
          <a:bodyPr wrap="square" rtlCol="0">
            <a:spAutoFit/>
          </a:bodyPr>
          <a:lstStyle/>
          <a:p>
            <a:r>
              <a:rPr lang="en-US" dirty="0"/>
              <a:t>These bubbles on the word map, indicate the places with least review scores based on location, hence the need to beautify and make these places aesthetically more appealing is very much needed.</a:t>
            </a:r>
            <a:endParaRPr lang="en-IN" dirty="0"/>
          </a:p>
        </p:txBody>
      </p:sp>
    </p:spTree>
    <p:extLst>
      <p:ext uri="{BB962C8B-B14F-4D97-AF65-F5344CB8AC3E}">
        <p14:creationId xmlns:p14="http://schemas.microsoft.com/office/powerpoint/2010/main" val="759771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5213C0-F5BA-5F17-CDFF-8956544C181D}"/>
              </a:ext>
            </a:extLst>
          </p:cNvPr>
          <p:cNvSpPr/>
          <p:nvPr/>
        </p:nvSpPr>
        <p:spPr>
          <a:xfrm>
            <a:off x="373224" y="401216"/>
            <a:ext cx="10254343" cy="142758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For interactive visuals and more detailed analysis about each visual kindly refer to the dashboard present in the </a:t>
            </a:r>
            <a:r>
              <a:rPr lang="en-US" dirty="0" err="1"/>
              <a:t>powerbi</a:t>
            </a:r>
            <a:r>
              <a:rPr lang="en-US" dirty="0"/>
              <a:t> file which is attached with this power point.</a:t>
            </a:r>
            <a:endParaRPr lang="en-IN" dirty="0"/>
          </a:p>
        </p:txBody>
      </p:sp>
      <p:sp>
        <p:nvSpPr>
          <p:cNvPr id="3" name="Rectangle 2">
            <a:extLst>
              <a:ext uri="{FF2B5EF4-FFF2-40B4-BE49-F238E27FC236}">
                <a16:creationId xmlns:a16="http://schemas.microsoft.com/office/drawing/2014/main" id="{24447A16-D151-5CEA-E4A1-47481483BF39}"/>
              </a:ext>
            </a:extLst>
          </p:cNvPr>
          <p:cNvSpPr/>
          <p:nvPr/>
        </p:nvSpPr>
        <p:spPr>
          <a:xfrm>
            <a:off x="8780105" y="3806890"/>
            <a:ext cx="2388637" cy="8957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THANK YOU</a:t>
            </a:r>
            <a:endParaRPr lang="en-IN" dirty="0"/>
          </a:p>
        </p:txBody>
      </p:sp>
    </p:spTree>
    <p:extLst>
      <p:ext uri="{BB962C8B-B14F-4D97-AF65-F5344CB8AC3E}">
        <p14:creationId xmlns:p14="http://schemas.microsoft.com/office/powerpoint/2010/main" val="302040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F29573F-4F2E-90A6-B4B9-436E63831C28}"/>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02637" y="0"/>
            <a:ext cx="1204582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80AE6591-4C4A-8079-3B01-72D7C5499A54}"/>
              </a:ext>
            </a:extLst>
          </p:cNvPr>
          <p:cNvGraphicFramePr/>
          <p:nvPr>
            <p:extLst>
              <p:ext uri="{D42A27DB-BD31-4B8C-83A1-F6EECF244321}">
                <p14:modId xmlns:p14="http://schemas.microsoft.com/office/powerpoint/2010/main" val="2967404560"/>
              </p:ext>
            </p:extLst>
          </p:nvPr>
        </p:nvGraphicFramePr>
        <p:xfrm>
          <a:off x="1500156" y="522514"/>
          <a:ext cx="8128000" cy="56636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1106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BBC119B-93BA-BC0D-C701-07269AC4CAB5}"/>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3" name="Oval 2">
            <a:extLst>
              <a:ext uri="{FF2B5EF4-FFF2-40B4-BE49-F238E27FC236}">
                <a16:creationId xmlns:a16="http://schemas.microsoft.com/office/drawing/2014/main" id="{E7FFBB97-4F35-C062-5094-322A842F96AC}"/>
              </a:ext>
            </a:extLst>
          </p:cNvPr>
          <p:cNvSpPr/>
          <p:nvPr/>
        </p:nvSpPr>
        <p:spPr>
          <a:xfrm>
            <a:off x="3974841" y="102637"/>
            <a:ext cx="3648269" cy="13902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Bauhaus 93" panose="04030905020B02020C02" pitchFamily="82" charset="0"/>
              </a:rPr>
              <a:t>INTRODUCTION</a:t>
            </a:r>
            <a:endParaRPr lang="en-IN" dirty="0">
              <a:latin typeface="Bauhaus 93" panose="04030905020B02020C02" pitchFamily="82" charset="0"/>
            </a:endParaRPr>
          </a:p>
        </p:txBody>
      </p:sp>
      <p:sp>
        <p:nvSpPr>
          <p:cNvPr id="4" name="TextBox 3">
            <a:extLst>
              <a:ext uri="{FF2B5EF4-FFF2-40B4-BE49-F238E27FC236}">
                <a16:creationId xmlns:a16="http://schemas.microsoft.com/office/drawing/2014/main" id="{93E5D39F-DD84-C2C8-617A-1D8DE250D071}"/>
              </a:ext>
            </a:extLst>
          </p:cNvPr>
          <p:cNvSpPr txBox="1"/>
          <p:nvPr/>
        </p:nvSpPr>
        <p:spPr>
          <a:xfrm>
            <a:off x="727788" y="2304661"/>
            <a:ext cx="9955763" cy="1785104"/>
          </a:xfrm>
          <a:prstGeom prst="rect">
            <a:avLst/>
          </a:prstGeom>
          <a:noFill/>
        </p:spPr>
        <p:txBody>
          <a:bodyPr wrap="square" rtlCol="0">
            <a:spAutoFit/>
          </a:bodyPr>
          <a:lstStyle/>
          <a:p>
            <a:r>
              <a:rPr lang="en-US" sz="2800" dirty="0">
                <a:solidFill>
                  <a:schemeClr val="bg1"/>
                </a:solidFill>
                <a:highlight>
                  <a:srgbClr val="FFFF00"/>
                </a:highlight>
              </a:rPr>
              <a:t>OBJECTIVE OF THIS ANALYSIS</a:t>
            </a:r>
          </a:p>
          <a:p>
            <a:endParaRPr lang="en-US" sz="2800" dirty="0">
              <a:solidFill>
                <a:schemeClr val="bg1"/>
              </a:solidFill>
              <a:highlight>
                <a:srgbClr val="FFFF00"/>
              </a:highlight>
            </a:endParaRPr>
          </a:p>
          <a:p>
            <a:r>
              <a:rPr lang="en-US" dirty="0">
                <a:solidFill>
                  <a:schemeClr val="bg1"/>
                </a:solidFill>
                <a:highlight>
                  <a:srgbClr val="00FFFF"/>
                </a:highlight>
              </a:rPr>
              <a:t>To contribute to the success of AIR BNB business by utilizing data analysis techniques, and to provide valuable insights and accurate visuals.</a:t>
            </a:r>
            <a:endParaRPr lang="en-IN" dirty="0">
              <a:solidFill>
                <a:schemeClr val="bg1"/>
              </a:solidFill>
              <a:highlight>
                <a:srgbClr val="00FFFF"/>
              </a:highlight>
            </a:endParaRPr>
          </a:p>
          <a:p>
            <a:endParaRPr lang="en-IN" dirty="0"/>
          </a:p>
        </p:txBody>
      </p:sp>
    </p:spTree>
    <p:extLst>
      <p:ext uri="{BB962C8B-B14F-4D97-AF65-F5344CB8AC3E}">
        <p14:creationId xmlns:p14="http://schemas.microsoft.com/office/powerpoint/2010/main" val="2306115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235C77-FA5D-4B57-65AE-9B7120814B39}"/>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6" name="Oval 5">
            <a:extLst>
              <a:ext uri="{FF2B5EF4-FFF2-40B4-BE49-F238E27FC236}">
                <a16:creationId xmlns:a16="http://schemas.microsoft.com/office/drawing/2014/main" id="{7B3280FC-00E1-D1DC-42AE-E03C3F42EA43}"/>
              </a:ext>
            </a:extLst>
          </p:cNvPr>
          <p:cNvSpPr/>
          <p:nvPr/>
        </p:nvSpPr>
        <p:spPr>
          <a:xfrm>
            <a:off x="4077477" y="177281"/>
            <a:ext cx="3769567" cy="162352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ANALYSIS</a:t>
            </a:r>
            <a:endParaRPr lang="en-IN" sz="3200" dirty="0"/>
          </a:p>
        </p:txBody>
      </p:sp>
      <p:sp>
        <p:nvSpPr>
          <p:cNvPr id="7" name="TextBox 6">
            <a:extLst>
              <a:ext uri="{FF2B5EF4-FFF2-40B4-BE49-F238E27FC236}">
                <a16:creationId xmlns:a16="http://schemas.microsoft.com/office/drawing/2014/main" id="{56490C1F-AFBF-09BD-FB6D-4A7828221804}"/>
              </a:ext>
            </a:extLst>
          </p:cNvPr>
          <p:cNvSpPr txBox="1"/>
          <p:nvPr/>
        </p:nvSpPr>
        <p:spPr>
          <a:xfrm>
            <a:off x="1" y="2034073"/>
            <a:ext cx="6382138" cy="1477328"/>
          </a:xfrm>
          <a:prstGeom prst="rect">
            <a:avLst/>
          </a:prstGeom>
          <a:noFill/>
        </p:spPr>
        <p:txBody>
          <a:bodyPr wrap="square" rtlCol="0">
            <a:spAutoFit/>
          </a:bodyPr>
          <a:lstStyle/>
          <a:p>
            <a:r>
              <a:rPr lang="en-US" dirty="0"/>
              <a:t>ABOUT THE GIVEN DATA:</a:t>
            </a:r>
          </a:p>
          <a:p>
            <a:endParaRPr lang="en-US" dirty="0"/>
          </a:p>
          <a:p>
            <a:pPr marL="285750" indent="-285750">
              <a:buFont typeface="Wingdings" panose="05000000000000000000" pitchFamily="2" charset="2"/>
              <a:buChar char="v"/>
            </a:pPr>
            <a:r>
              <a:rPr lang="en-US" dirty="0"/>
              <a:t>This data is about the AIR BNB listings of 10 cities </a:t>
            </a:r>
          </a:p>
          <a:p>
            <a:pPr marL="285750" indent="-285750">
              <a:buFont typeface="Wingdings" panose="05000000000000000000" pitchFamily="2" charset="2"/>
              <a:buChar char="v"/>
            </a:pPr>
            <a:r>
              <a:rPr lang="en-US" dirty="0"/>
              <a:t>Out of which ISTANBUL  has the highest number of listings</a:t>
            </a:r>
          </a:p>
          <a:p>
            <a:pPr marL="285750" indent="-285750">
              <a:buFont typeface="Wingdings" panose="05000000000000000000" pitchFamily="2" charset="2"/>
              <a:buChar char="v"/>
            </a:pPr>
            <a:endParaRPr lang="en-IN" dirty="0"/>
          </a:p>
        </p:txBody>
      </p:sp>
      <p:pic>
        <p:nvPicPr>
          <p:cNvPr id="11" name="Picture 10">
            <a:extLst>
              <a:ext uri="{FF2B5EF4-FFF2-40B4-BE49-F238E27FC236}">
                <a16:creationId xmlns:a16="http://schemas.microsoft.com/office/drawing/2014/main" id="{3E13CE80-8160-527F-E65E-7FCD436A8BAF}"/>
              </a:ext>
            </a:extLst>
          </p:cNvPr>
          <p:cNvPicPr>
            <a:picLocks noChangeAspect="1"/>
          </p:cNvPicPr>
          <p:nvPr/>
        </p:nvPicPr>
        <p:blipFill>
          <a:blip r:embed="rId3"/>
          <a:stretch>
            <a:fillRect/>
          </a:stretch>
        </p:blipFill>
        <p:spPr>
          <a:xfrm>
            <a:off x="152759" y="3167595"/>
            <a:ext cx="4204278" cy="3513124"/>
          </a:xfrm>
          <a:prstGeom prst="rect">
            <a:avLst/>
          </a:prstGeom>
        </p:spPr>
      </p:pic>
      <p:sp>
        <p:nvSpPr>
          <p:cNvPr id="12" name="TextBox 11">
            <a:extLst>
              <a:ext uri="{FF2B5EF4-FFF2-40B4-BE49-F238E27FC236}">
                <a16:creationId xmlns:a16="http://schemas.microsoft.com/office/drawing/2014/main" id="{2DF9CE70-AD9F-76CA-2CB3-D11F946C5A20}"/>
              </a:ext>
            </a:extLst>
          </p:cNvPr>
          <p:cNvSpPr txBox="1"/>
          <p:nvPr/>
        </p:nvSpPr>
        <p:spPr>
          <a:xfrm>
            <a:off x="6214188" y="2668555"/>
            <a:ext cx="5825053" cy="369332"/>
          </a:xfrm>
          <a:prstGeom prst="rect">
            <a:avLst/>
          </a:prstGeom>
          <a:noFill/>
        </p:spPr>
        <p:txBody>
          <a:bodyPr wrap="square" rtlCol="0">
            <a:spAutoFit/>
          </a:bodyPr>
          <a:lstStyle/>
          <a:p>
            <a:r>
              <a:rPr lang="en-US" dirty="0"/>
              <a:t>Like wise the city with highest review scores is ISTANBUL</a:t>
            </a:r>
            <a:endParaRPr lang="en-IN" dirty="0"/>
          </a:p>
        </p:txBody>
      </p:sp>
      <p:pic>
        <p:nvPicPr>
          <p:cNvPr id="14" name="Picture 13">
            <a:extLst>
              <a:ext uri="{FF2B5EF4-FFF2-40B4-BE49-F238E27FC236}">
                <a16:creationId xmlns:a16="http://schemas.microsoft.com/office/drawing/2014/main" id="{31E59EFB-C956-3E53-D05F-3BA53019F4EB}"/>
              </a:ext>
            </a:extLst>
          </p:cNvPr>
          <p:cNvPicPr>
            <a:picLocks noChangeAspect="1"/>
          </p:cNvPicPr>
          <p:nvPr/>
        </p:nvPicPr>
        <p:blipFill>
          <a:blip r:embed="rId4"/>
          <a:stretch>
            <a:fillRect/>
          </a:stretch>
        </p:blipFill>
        <p:spPr>
          <a:xfrm>
            <a:off x="6095999" y="3383145"/>
            <a:ext cx="5825052" cy="3129622"/>
          </a:xfrm>
          <a:prstGeom prst="rect">
            <a:avLst/>
          </a:prstGeom>
        </p:spPr>
      </p:pic>
    </p:spTree>
    <p:extLst>
      <p:ext uri="{BB962C8B-B14F-4D97-AF65-F5344CB8AC3E}">
        <p14:creationId xmlns:p14="http://schemas.microsoft.com/office/powerpoint/2010/main" val="3231431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823645-42DE-42C0-FF28-081DA82C7D9A}"/>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21772" y="0"/>
            <a:ext cx="12192000" cy="6858000"/>
          </a:xfrm>
          <a:prstGeom prst="rect">
            <a:avLst/>
          </a:prstGeom>
        </p:spPr>
      </p:pic>
      <p:sp>
        <p:nvSpPr>
          <p:cNvPr id="4" name="TextBox 3">
            <a:extLst>
              <a:ext uri="{FF2B5EF4-FFF2-40B4-BE49-F238E27FC236}">
                <a16:creationId xmlns:a16="http://schemas.microsoft.com/office/drawing/2014/main" id="{F155A983-E50B-8D2D-33EB-9A91FF8EE17D}"/>
              </a:ext>
            </a:extLst>
          </p:cNvPr>
          <p:cNvSpPr txBox="1"/>
          <p:nvPr/>
        </p:nvSpPr>
        <p:spPr>
          <a:xfrm>
            <a:off x="5929605" y="1101013"/>
            <a:ext cx="6316824" cy="2031325"/>
          </a:xfrm>
          <a:prstGeom prst="rect">
            <a:avLst/>
          </a:prstGeom>
          <a:noFill/>
        </p:spPr>
        <p:txBody>
          <a:bodyPr wrap="square" rtlCol="0">
            <a:spAutoFit/>
          </a:bodyPr>
          <a:lstStyle/>
          <a:p>
            <a:r>
              <a:rPr lang="en-US" dirty="0"/>
              <a:t>CAPE TOWN is the city with the highest average price for its listings.</a:t>
            </a:r>
          </a:p>
          <a:p>
            <a:endParaRPr lang="en-US" dirty="0"/>
          </a:p>
          <a:p>
            <a:endParaRPr lang="en-US" dirty="0"/>
          </a:p>
          <a:p>
            <a:r>
              <a:rPr lang="en-US" dirty="0">
                <a:solidFill>
                  <a:schemeClr val="bg1"/>
                </a:solidFill>
                <a:highlight>
                  <a:srgbClr val="C0C0C0"/>
                </a:highlight>
              </a:rPr>
              <a:t>And ROME,PARIS are one of the lowest average priced cities in terms of listings, may be due to this, these two cities are so famous and are always bussing with tourists.</a:t>
            </a:r>
            <a:endParaRPr lang="en-IN" dirty="0">
              <a:solidFill>
                <a:schemeClr val="bg1"/>
              </a:solidFill>
              <a:highlight>
                <a:srgbClr val="C0C0C0"/>
              </a:highlight>
            </a:endParaRPr>
          </a:p>
        </p:txBody>
      </p:sp>
      <p:pic>
        <p:nvPicPr>
          <p:cNvPr id="6" name="Picture 5">
            <a:extLst>
              <a:ext uri="{FF2B5EF4-FFF2-40B4-BE49-F238E27FC236}">
                <a16:creationId xmlns:a16="http://schemas.microsoft.com/office/drawing/2014/main" id="{70C5ADDE-FCCD-5AD3-C518-DFD76E43FD1C}"/>
              </a:ext>
            </a:extLst>
          </p:cNvPr>
          <p:cNvPicPr>
            <a:picLocks noChangeAspect="1"/>
          </p:cNvPicPr>
          <p:nvPr/>
        </p:nvPicPr>
        <p:blipFill>
          <a:blip r:embed="rId3"/>
          <a:stretch>
            <a:fillRect/>
          </a:stretch>
        </p:blipFill>
        <p:spPr>
          <a:xfrm>
            <a:off x="844064" y="595726"/>
            <a:ext cx="4987569" cy="3273730"/>
          </a:xfrm>
          <a:prstGeom prst="rect">
            <a:avLst/>
          </a:prstGeom>
        </p:spPr>
      </p:pic>
      <p:pic>
        <p:nvPicPr>
          <p:cNvPr id="8" name="Picture 7">
            <a:extLst>
              <a:ext uri="{FF2B5EF4-FFF2-40B4-BE49-F238E27FC236}">
                <a16:creationId xmlns:a16="http://schemas.microsoft.com/office/drawing/2014/main" id="{5A83414F-D159-5139-A064-888132D60250}"/>
              </a:ext>
            </a:extLst>
          </p:cNvPr>
          <p:cNvPicPr>
            <a:picLocks noChangeAspect="1"/>
          </p:cNvPicPr>
          <p:nvPr/>
        </p:nvPicPr>
        <p:blipFill>
          <a:blip r:embed="rId4"/>
          <a:stretch>
            <a:fillRect/>
          </a:stretch>
        </p:blipFill>
        <p:spPr>
          <a:xfrm>
            <a:off x="844064" y="4059853"/>
            <a:ext cx="4987569" cy="2789162"/>
          </a:xfrm>
          <a:prstGeom prst="rect">
            <a:avLst/>
          </a:prstGeom>
        </p:spPr>
      </p:pic>
      <p:sp>
        <p:nvSpPr>
          <p:cNvPr id="9" name="TextBox 8">
            <a:extLst>
              <a:ext uri="{FF2B5EF4-FFF2-40B4-BE49-F238E27FC236}">
                <a16:creationId xmlns:a16="http://schemas.microsoft.com/office/drawing/2014/main" id="{5AADDC48-9F79-305A-4698-EDBFD9631CC4}"/>
              </a:ext>
            </a:extLst>
          </p:cNvPr>
          <p:cNvSpPr txBox="1"/>
          <p:nvPr/>
        </p:nvSpPr>
        <p:spPr>
          <a:xfrm>
            <a:off x="6242180" y="4348065"/>
            <a:ext cx="5514391" cy="646331"/>
          </a:xfrm>
          <a:prstGeom prst="rect">
            <a:avLst/>
          </a:prstGeom>
          <a:noFill/>
        </p:spPr>
        <p:txBody>
          <a:bodyPr wrap="square" rtlCol="0">
            <a:spAutoFit/>
          </a:bodyPr>
          <a:lstStyle/>
          <a:p>
            <a:r>
              <a:rPr lang="en-US" dirty="0"/>
              <a:t>Here is a list of top ten highest priced listings out of all cities.</a:t>
            </a:r>
            <a:endParaRPr lang="en-IN" dirty="0"/>
          </a:p>
        </p:txBody>
      </p:sp>
    </p:spTree>
    <p:extLst>
      <p:ext uri="{BB962C8B-B14F-4D97-AF65-F5344CB8AC3E}">
        <p14:creationId xmlns:p14="http://schemas.microsoft.com/office/powerpoint/2010/main" val="1783950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8D5BE2-FC8B-1FDD-545F-F97270F5B758}"/>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18663"/>
            <a:ext cx="12192000" cy="6858000"/>
          </a:xfrm>
          <a:prstGeom prst="rect">
            <a:avLst/>
          </a:prstGeom>
        </p:spPr>
      </p:pic>
      <p:pic>
        <p:nvPicPr>
          <p:cNvPr id="7" name="Picture 6">
            <a:extLst>
              <a:ext uri="{FF2B5EF4-FFF2-40B4-BE49-F238E27FC236}">
                <a16:creationId xmlns:a16="http://schemas.microsoft.com/office/drawing/2014/main" id="{C2153BB4-13FA-D531-AA67-B6999FD8DE13}"/>
              </a:ext>
            </a:extLst>
          </p:cNvPr>
          <p:cNvPicPr>
            <a:picLocks noChangeAspect="1"/>
          </p:cNvPicPr>
          <p:nvPr/>
        </p:nvPicPr>
        <p:blipFill>
          <a:blip r:embed="rId3"/>
          <a:stretch>
            <a:fillRect/>
          </a:stretch>
        </p:blipFill>
        <p:spPr>
          <a:xfrm>
            <a:off x="424444" y="293980"/>
            <a:ext cx="5575140" cy="5854891"/>
          </a:xfrm>
          <a:prstGeom prst="rect">
            <a:avLst/>
          </a:prstGeom>
        </p:spPr>
      </p:pic>
      <p:sp>
        <p:nvSpPr>
          <p:cNvPr id="8" name="TextBox 7">
            <a:extLst>
              <a:ext uri="{FF2B5EF4-FFF2-40B4-BE49-F238E27FC236}">
                <a16:creationId xmlns:a16="http://schemas.microsoft.com/office/drawing/2014/main" id="{691DFD78-1AB7-DB5A-8E2E-6F5E8767A256}"/>
              </a:ext>
            </a:extLst>
          </p:cNvPr>
          <p:cNvSpPr txBox="1"/>
          <p:nvPr/>
        </p:nvSpPr>
        <p:spPr>
          <a:xfrm>
            <a:off x="6192417" y="2298096"/>
            <a:ext cx="5218921" cy="1200329"/>
          </a:xfrm>
          <a:prstGeom prst="rect">
            <a:avLst/>
          </a:prstGeom>
          <a:noFill/>
        </p:spPr>
        <p:txBody>
          <a:bodyPr wrap="square" rtlCol="0">
            <a:spAutoFit/>
          </a:bodyPr>
          <a:lstStyle/>
          <a:p>
            <a:r>
              <a:rPr lang="en-US" dirty="0"/>
              <a:t>This visual shows us the average price by room type, and with this AIR BNB can keep its customers informed about the prices and help them take a informed decision.</a:t>
            </a:r>
            <a:endParaRPr lang="en-IN" dirty="0"/>
          </a:p>
        </p:txBody>
      </p:sp>
    </p:spTree>
    <p:extLst>
      <p:ext uri="{BB962C8B-B14F-4D97-AF65-F5344CB8AC3E}">
        <p14:creationId xmlns:p14="http://schemas.microsoft.com/office/powerpoint/2010/main" val="1670945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706C71-727A-8F1D-7180-B8E696263148}"/>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212BEA25-DCA2-C7B2-111E-2468C41FF6B4}"/>
              </a:ext>
            </a:extLst>
          </p:cNvPr>
          <p:cNvSpPr txBox="1"/>
          <p:nvPr/>
        </p:nvSpPr>
        <p:spPr>
          <a:xfrm>
            <a:off x="625151" y="457200"/>
            <a:ext cx="11374016" cy="369332"/>
          </a:xfrm>
          <a:prstGeom prst="rect">
            <a:avLst/>
          </a:prstGeom>
          <a:noFill/>
        </p:spPr>
        <p:txBody>
          <a:bodyPr wrap="square" rtlCol="0">
            <a:spAutoFit/>
          </a:bodyPr>
          <a:lstStyle/>
          <a:p>
            <a:r>
              <a:rPr lang="en-US" dirty="0"/>
              <a:t>Lets look at how important is the relation between a HOST  and a GUEST </a:t>
            </a:r>
            <a:endParaRPr lang="en-IN" dirty="0"/>
          </a:p>
        </p:txBody>
      </p:sp>
      <p:pic>
        <p:nvPicPr>
          <p:cNvPr id="7" name="Picture 6">
            <a:extLst>
              <a:ext uri="{FF2B5EF4-FFF2-40B4-BE49-F238E27FC236}">
                <a16:creationId xmlns:a16="http://schemas.microsoft.com/office/drawing/2014/main" id="{DDB4639A-54AD-DBE8-8887-E58CC1DD0AC8}"/>
              </a:ext>
            </a:extLst>
          </p:cNvPr>
          <p:cNvPicPr>
            <a:picLocks noChangeAspect="1"/>
          </p:cNvPicPr>
          <p:nvPr/>
        </p:nvPicPr>
        <p:blipFill>
          <a:blip r:embed="rId3"/>
          <a:stretch>
            <a:fillRect/>
          </a:stretch>
        </p:blipFill>
        <p:spPr>
          <a:xfrm>
            <a:off x="507235" y="935305"/>
            <a:ext cx="3719532" cy="2057578"/>
          </a:xfrm>
          <a:prstGeom prst="rect">
            <a:avLst/>
          </a:prstGeom>
        </p:spPr>
      </p:pic>
      <p:pic>
        <p:nvPicPr>
          <p:cNvPr id="9" name="Picture 8">
            <a:extLst>
              <a:ext uri="{FF2B5EF4-FFF2-40B4-BE49-F238E27FC236}">
                <a16:creationId xmlns:a16="http://schemas.microsoft.com/office/drawing/2014/main" id="{096036AD-71E8-66AB-B3CC-77964325A5A6}"/>
              </a:ext>
            </a:extLst>
          </p:cNvPr>
          <p:cNvPicPr>
            <a:picLocks noChangeAspect="1"/>
          </p:cNvPicPr>
          <p:nvPr/>
        </p:nvPicPr>
        <p:blipFill>
          <a:blip r:embed="rId4"/>
          <a:stretch>
            <a:fillRect/>
          </a:stretch>
        </p:blipFill>
        <p:spPr>
          <a:xfrm>
            <a:off x="4500736" y="935305"/>
            <a:ext cx="3336977" cy="2034716"/>
          </a:xfrm>
          <a:prstGeom prst="rect">
            <a:avLst/>
          </a:prstGeom>
        </p:spPr>
      </p:pic>
      <p:pic>
        <p:nvPicPr>
          <p:cNvPr id="11" name="Picture 10">
            <a:extLst>
              <a:ext uri="{FF2B5EF4-FFF2-40B4-BE49-F238E27FC236}">
                <a16:creationId xmlns:a16="http://schemas.microsoft.com/office/drawing/2014/main" id="{5051822D-8014-6FCD-95E1-2DBAD00FBC90}"/>
              </a:ext>
            </a:extLst>
          </p:cNvPr>
          <p:cNvPicPr>
            <a:picLocks noChangeAspect="1"/>
          </p:cNvPicPr>
          <p:nvPr/>
        </p:nvPicPr>
        <p:blipFill>
          <a:blip r:embed="rId5"/>
          <a:stretch>
            <a:fillRect/>
          </a:stretch>
        </p:blipFill>
        <p:spPr>
          <a:xfrm>
            <a:off x="8182947" y="950546"/>
            <a:ext cx="3433665" cy="2042337"/>
          </a:xfrm>
          <a:prstGeom prst="rect">
            <a:avLst/>
          </a:prstGeom>
        </p:spPr>
      </p:pic>
      <p:sp>
        <p:nvSpPr>
          <p:cNvPr id="12" name="TextBox 11">
            <a:extLst>
              <a:ext uri="{FF2B5EF4-FFF2-40B4-BE49-F238E27FC236}">
                <a16:creationId xmlns:a16="http://schemas.microsoft.com/office/drawing/2014/main" id="{6E399352-4183-6A3C-5FFE-956FC87C379A}"/>
              </a:ext>
            </a:extLst>
          </p:cNvPr>
          <p:cNvSpPr txBox="1"/>
          <p:nvPr/>
        </p:nvSpPr>
        <p:spPr>
          <a:xfrm>
            <a:off x="709127" y="3526971"/>
            <a:ext cx="8070979"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t>From the above images it is clear that there should an honest, trustful relation between a host and its guest</a:t>
            </a:r>
          </a:p>
          <a:p>
            <a:pPr marL="285750" indent="-285750">
              <a:buFont typeface="Wingdings" panose="05000000000000000000" pitchFamily="2" charset="2"/>
              <a:buChar char="Ø"/>
            </a:pPr>
            <a:r>
              <a:rPr lang="en-US" dirty="0"/>
              <a:t>Hence, AIR BNB as a business entity should always encourage its hosts to have verified profile pic and other security features must be added on the website so that the guests can take a confident decision.</a:t>
            </a:r>
          </a:p>
          <a:p>
            <a:pPr marL="285750" indent="-285750">
              <a:buFont typeface="Wingdings" panose="05000000000000000000" pitchFamily="2" charset="2"/>
              <a:buChar char="Ø"/>
            </a:pPr>
            <a:r>
              <a:rPr lang="en-US" dirty="0"/>
              <a:t>And the hosts must be encouraged to always respond to its guest’s questions or queries in “as early as possible” fashion</a:t>
            </a:r>
          </a:p>
          <a:p>
            <a:endParaRPr lang="en-IN" dirty="0"/>
          </a:p>
        </p:txBody>
      </p:sp>
    </p:spTree>
    <p:extLst>
      <p:ext uri="{BB962C8B-B14F-4D97-AF65-F5344CB8AC3E}">
        <p14:creationId xmlns:p14="http://schemas.microsoft.com/office/powerpoint/2010/main" val="691671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20F491-F010-671B-9A99-BF57D4127F7B}"/>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E2866A94-ED12-161C-4A63-7B1FD1C13019}"/>
              </a:ext>
            </a:extLst>
          </p:cNvPr>
          <p:cNvPicPr>
            <a:picLocks noChangeAspect="1"/>
          </p:cNvPicPr>
          <p:nvPr/>
        </p:nvPicPr>
        <p:blipFill>
          <a:blip r:embed="rId3"/>
          <a:stretch>
            <a:fillRect/>
          </a:stretch>
        </p:blipFill>
        <p:spPr>
          <a:xfrm>
            <a:off x="194288" y="847909"/>
            <a:ext cx="4275075" cy="3416181"/>
          </a:xfrm>
          <a:prstGeom prst="rect">
            <a:avLst/>
          </a:prstGeom>
        </p:spPr>
      </p:pic>
      <p:sp>
        <p:nvSpPr>
          <p:cNvPr id="5" name="TextBox 4">
            <a:extLst>
              <a:ext uri="{FF2B5EF4-FFF2-40B4-BE49-F238E27FC236}">
                <a16:creationId xmlns:a16="http://schemas.microsoft.com/office/drawing/2014/main" id="{DF3E04D6-9D5C-A95B-6019-C6D52693181E}"/>
              </a:ext>
            </a:extLst>
          </p:cNvPr>
          <p:cNvSpPr txBox="1"/>
          <p:nvPr/>
        </p:nvSpPr>
        <p:spPr>
          <a:xfrm>
            <a:off x="5458408" y="1110343"/>
            <a:ext cx="463731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This graph shows us that in terms of cleanliness and hygiene hotel rooms are performing top class and private rooms are performing worst, </a:t>
            </a:r>
          </a:p>
          <a:p>
            <a:pPr marL="285750" indent="-285750">
              <a:buFont typeface="Arial" panose="020B0604020202020204" pitchFamily="34" charset="0"/>
              <a:buChar char="•"/>
            </a:pPr>
            <a:r>
              <a:rPr lang="en-US" dirty="0"/>
              <a:t>Hence there should a proper hygiene control protocol in place which can allow the guests to enjoy their stay by not worrying about the diseases they might carry to their home towns.</a:t>
            </a:r>
            <a:endParaRPr lang="en-IN" dirty="0"/>
          </a:p>
        </p:txBody>
      </p:sp>
    </p:spTree>
    <p:extLst>
      <p:ext uri="{BB962C8B-B14F-4D97-AF65-F5344CB8AC3E}">
        <p14:creationId xmlns:p14="http://schemas.microsoft.com/office/powerpoint/2010/main" val="3645701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58AA1B-F8D8-D940-6BBA-61D5C704D612}"/>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2128D1DE-0511-9D07-6FF0-F490130F2247}"/>
              </a:ext>
            </a:extLst>
          </p:cNvPr>
          <p:cNvPicPr>
            <a:picLocks noChangeAspect="1"/>
          </p:cNvPicPr>
          <p:nvPr/>
        </p:nvPicPr>
        <p:blipFill>
          <a:blip r:embed="rId3"/>
          <a:stretch>
            <a:fillRect/>
          </a:stretch>
        </p:blipFill>
        <p:spPr>
          <a:xfrm>
            <a:off x="340484" y="1043083"/>
            <a:ext cx="5967010" cy="3696868"/>
          </a:xfrm>
          <a:prstGeom prst="rect">
            <a:avLst/>
          </a:prstGeom>
        </p:spPr>
      </p:pic>
      <p:sp>
        <p:nvSpPr>
          <p:cNvPr id="5" name="TextBox 4">
            <a:extLst>
              <a:ext uri="{FF2B5EF4-FFF2-40B4-BE49-F238E27FC236}">
                <a16:creationId xmlns:a16="http://schemas.microsoft.com/office/drawing/2014/main" id="{3739F06B-BEE4-16C4-1806-539348F54945}"/>
              </a:ext>
            </a:extLst>
          </p:cNvPr>
          <p:cNvSpPr txBox="1"/>
          <p:nvPr/>
        </p:nvSpPr>
        <p:spPr>
          <a:xfrm>
            <a:off x="2592355" y="336876"/>
            <a:ext cx="7007290" cy="369332"/>
          </a:xfrm>
          <a:prstGeom prst="rect">
            <a:avLst/>
          </a:prstGeom>
          <a:noFill/>
        </p:spPr>
        <p:txBody>
          <a:bodyPr wrap="square" rtlCol="0">
            <a:spAutoFit/>
          </a:bodyPr>
          <a:lstStyle/>
          <a:p>
            <a:r>
              <a:rPr lang="en-US" dirty="0"/>
              <a:t>Let us understand the dynamics before and after pandemic </a:t>
            </a:r>
            <a:endParaRPr lang="en-IN" dirty="0"/>
          </a:p>
        </p:txBody>
      </p:sp>
      <p:sp>
        <p:nvSpPr>
          <p:cNvPr id="6" name="TextBox 5">
            <a:extLst>
              <a:ext uri="{FF2B5EF4-FFF2-40B4-BE49-F238E27FC236}">
                <a16:creationId xmlns:a16="http://schemas.microsoft.com/office/drawing/2014/main" id="{FC64AE02-9272-C32E-6092-14114EB17788}"/>
              </a:ext>
            </a:extLst>
          </p:cNvPr>
          <p:cNvSpPr txBox="1"/>
          <p:nvPr/>
        </p:nvSpPr>
        <p:spPr>
          <a:xfrm>
            <a:off x="6764694" y="1138335"/>
            <a:ext cx="5225143" cy="5170646"/>
          </a:xfrm>
          <a:prstGeom prst="rect">
            <a:avLst/>
          </a:prstGeom>
          <a:noFill/>
        </p:spPr>
        <p:txBody>
          <a:bodyPr wrap="square" rtlCol="0">
            <a:spAutoFit/>
          </a:bodyPr>
          <a:lstStyle/>
          <a:p>
            <a:pPr marL="285750" indent="-285750">
              <a:buFont typeface="Wingdings" panose="05000000000000000000" pitchFamily="2" charset="2"/>
              <a:buChar char="v"/>
            </a:pPr>
            <a:r>
              <a:rPr lang="en-US" dirty="0"/>
              <a:t>If we carefully analyze this visual, we can clearly witness the upward growth in number of tourists every year starting from 2012 to 2020.</a:t>
            </a:r>
          </a:p>
          <a:p>
            <a:pPr marL="285750" indent="-285750">
              <a:buFont typeface="Wingdings" panose="05000000000000000000" pitchFamily="2" charset="2"/>
              <a:buChar char="v"/>
            </a:pPr>
            <a:r>
              <a:rPr lang="en-US" dirty="0"/>
              <a:t>After 2020, when pandemic hit, due to global lockdown, there was no movement in the world.</a:t>
            </a:r>
          </a:p>
          <a:p>
            <a:pPr marL="285750" indent="-285750">
              <a:buFont typeface="Wingdings" panose="05000000000000000000" pitchFamily="2" charset="2"/>
              <a:buChar char="v"/>
            </a:pPr>
            <a:r>
              <a:rPr lang="en-US" dirty="0"/>
              <a:t>Hence, we can observe very stark drop in the number of tourists travelling in 2021.</a:t>
            </a:r>
          </a:p>
          <a:p>
            <a:endParaRPr lang="en-US" dirty="0"/>
          </a:p>
          <a:p>
            <a:endParaRPr lang="en-US" dirty="0"/>
          </a:p>
          <a:p>
            <a:endParaRPr lang="en-US" dirty="0"/>
          </a:p>
          <a:p>
            <a:r>
              <a:rPr lang="en-US" sz="2400" b="1" dirty="0">
                <a:highlight>
                  <a:srgbClr val="000000"/>
                </a:highlight>
              </a:rPr>
              <a:t>To counter this:</a:t>
            </a:r>
          </a:p>
          <a:p>
            <a:pPr marL="285750" indent="-285750">
              <a:buFont typeface="Arial" panose="020B0604020202020204" pitchFamily="34" charset="0"/>
              <a:buChar char="•"/>
            </a:pPr>
            <a:r>
              <a:rPr lang="en-US" dirty="0"/>
              <a:t>The hosts must be encouraged to lower their prices.</a:t>
            </a:r>
          </a:p>
          <a:p>
            <a:pPr marL="285750" indent="-285750">
              <a:buFont typeface="Arial" panose="020B0604020202020204" pitchFamily="34" charset="0"/>
              <a:buChar char="•"/>
            </a:pPr>
            <a:r>
              <a:rPr lang="en-US" dirty="0"/>
              <a:t>There should a proper safety, hygienic, health protocol in place that the hosts can follow to make sure the guests who come to stay can leave a positive review and which in turn invites more guests.</a:t>
            </a:r>
            <a:endParaRPr lang="en-IN" dirty="0"/>
          </a:p>
        </p:txBody>
      </p:sp>
    </p:spTree>
    <p:extLst>
      <p:ext uri="{BB962C8B-B14F-4D97-AF65-F5344CB8AC3E}">
        <p14:creationId xmlns:p14="http://schemas.microsoft.com/office/powerpoint/2010/main" val="35908631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134</TotalTime>
  <Words>520</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Bauhaus 93</vt:lpstr>
      <vt:lpstr>Calibri</vt:lpstr>
      <vt:lpstr>Calibri Light</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Dr.junaid muhammed shaik</dc:creator>
  <cp:lastModifiedBy>Dr.junaid muhammed shaik</cp:lastModifiedBy>
  <cp:revision>1</cp:revision>
  <dcterms:created xsi:type="dcterms:W3CDTF">2023-10-15T12:02:03Z</dcterms:created>
  <dcterms:modified xsi:type="dcterms:W3CDTF">2023-10-15T14:16:46Z</dcterms:modified>
</cp:coreProperties>
</file>