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83" r:id="rId5"/>
    <p:sldId id="289" r:id="rId6"/>
    <p:sldId id="287" r:id="rId7"/>
    <p:sldId id="279" r:id="rId8"/>
    <p:sldId id="293" r:id="rId9"/>
    <p:sldId id="259" r:id="rId10"/>
    <p:sldId id="263" r:id="rId11"/>
    <p:sldId id="265" r:id="rId12"/>
    <p:sldId id="266" r:id="rId13"/>
    <p:sldId id="290" r:id="rId14"/>
    <p:sldId id="284" r:id="rId15"/>
    <p:sldId id="276" r:id="rId16"/>
    <p:sldId id="277" r:id="rId17"/>
    <p:sldId id="294" r:id="rId18"/>
    <p:sldId id="262" r:id="rId19"/>
    <p:sldId id="273" r:id="rId20"/>
    <p:sldId id="268" r:id="rId21"/>
    <p:sldId id="269" r:id="rId22"/>
    <p:sldId id="285" r:id="rId23"/>
    <p:sldId id="271" r:id="rId24"/>
    <p:sldId id="267" r:id="rId25"/>
    <p:sldId id="275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E6719-E8C6-45BA-BD98-62007BECD9E7}" v="1" dt="2023-06-16T04:19:04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6" autoAdjust="0"/>
    <p:restoredTop sz="86491" autoAdjust="0"/>
  </p:normalViewPr>
  <p:slideViewPr>
    <p:cSldViewPr snapToGrid="0">
      <p:cViewPr varScale="1">
        <p:scale>
          <a:sx n="66" d="100"/>
          <a:sy n="66" d="100"/>
        </p:scale>
        <p:origin x="216" y="60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26E7-104C-4E1A-8EF4-6A7B93BD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EA8EF-AC24-4261-89EE-91DEFEF10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CDBC-F6AD-44D6-BC86-22A6714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AD9C2-A156-4FA2-B3A2-123DD655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1F3F-A72B-4014-AD26-F9B173CB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5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CDEE-ACBD-48D2-877B-03AAF9B3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F4900-2794-4F20-BFD6-B61451F8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7066-8B9F-422A-B2B1-64D05B84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2D43-8A6E-4339-973F-92049C7C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6E2B-EAFA-4FB2-8307-2E8B5312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50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99B63-EE6B-45EC-B2D7-44FDDBC88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F60CA-1965-4353-AF43-906CFE760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35E3-11EE-41BE-8883-9A647F52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A3A3-4B6E-4D43-BD4E-C5592CDD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4D67-2705-488C-943F-61E4C825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85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00AB-8744-489C-A6B6-3F51FA43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BFD0-8A32-4E20-A427-27BC6997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1BECF-30A9-4B6C-A82E-39B5579E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0DEC-FEE0-4AEE-B634-C3A8B29F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2F2CB-8494-4212-8253-68A93B84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0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27B2-1749-4F69-800A-731E3BB6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5FCA-C3BE-4EA4-A005-5DBB6F4A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C53D-C831-46DA-B541-7186459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3E4CB-B998-4C4C-848D-4CE14B32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B761-54B5-4B34-AC13-3A8DCB6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0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97B4-813B-4D81-8345-E4563849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5E6F-D37B-42A6-9F0A-2BE87DE54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7608A-521E-4296-8F65-E4469E6C6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AD3AA-0AAC-4992-B008-3988E251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3FEA-7678-4E72-8831-83978965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4B5B-92E7-4AD4-AF20-C7CF1120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1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7615-B145-4439-B192-662B08D5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BA68-6B3C-4A13-BFE0-5E51D339C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930EE-87AE-458F-9BC1-219D87C8E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97166-1D63-4550-A048-0FD9A8F0A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CA93E-36D3-478B-9754-F01D909AF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6A0E5-85BD-4FA4-972E-DEA673CA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CBCC5-F5BB-4282-8BCA-D7B0303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D1D72-E730-4E1C-B45F-1B727712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88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9086-C5DA-4C71-848E-44A7A6C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576CC-1E94-419D-9108-C5F53025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D117B-99A1-4E08-9A8F-0287E9B2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8EE4A-609F-4D3D-8614-8D384EBC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548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5CF79-E5A5-4660-BB40-F00D0A80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2F8E2-BABD-4C8B-9599-783AED11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3817-53E0-4FA1-8D07-41D3FE4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18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662A-9CD4-45DD-A5C8-829B0C08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89CB-C2AA-4B71-9249-DE6C6E8D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CC122-A46A-43DC-9DC9-8341DE68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CFEB-8B25-4E2E-B73B-A7CB2277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2CCF2-BA27-4BF9-A6F0-0CE21E15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E9414-4C59-4072-9603-69FCB6F4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86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062A-0936-4EE5-B0E8-DBF89F0B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897B9-9FE0-4C29-9A86-990ED99AE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EA4ED-A5FB-4FA1-B2F3-4EC61DA4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33AD-7433-4D2B-B89B-AC771C59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3F5C6-DC50-485F-8281-756FE4EA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2E28-4176-40A3-8D5F-C08D074E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0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59602-7566-480E-B060-408AD907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E072-3402-43B8-902B-D9BDC276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7241A-4913-47F2-9ABA-A35A489BF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E712-9BB7-4550-8900-CD70FD561DB9}" type="datetimeFigureOut">
              <a:rPr lang="en-ID" smtClean="0"/>
              <a:t>16/06/2023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0931-E3B0-4C71-9A14-C12D5790A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B78D-DF5F-4846-8D90-C0905D0FB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B2CE-AC3F-4713-9842-C1D194775EC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26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pss-tutorials.com/spss-simple-linear-regression-tutoria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phweb.bumc.bu.edu/otlt/MPH-Modules/BS/R/R5_Correlation-Regression/R5_Correlation-Regression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F337DB5F-8691-9EFE-95FC-221D952F4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4D607-11C5-40A8-ADF0-D96EB62E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Modelling </a:t>
            </a:r>
            <a:br>
              <a:rPr lang="en-US" sz="4800" dirty="0"/>
            </a:br>
            <a:r>
              <a:rPr lang="en-US" sz="4800" dirty="0"/>
              <a:t>Continuous Outcome: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01594-4DF2-4D2A-AFA0-B1647EA27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/>
              <a:t>Linear regression </a:t>
            </a:r>
          </a:p>
          <a:p>
            <a:pPr algn="l"/>
            <a:endParaRPr lang="en-US" sz="1300"/>
          </a:p>
          <a:p>
            <a:pPr algn="l"/>
            <a:r>
              <a:rPr lang="en-US" sz="1300"/>
              <a:t>Kamarul Imran Musa</a:t>
            </a:r>
          </a:p>
          <a:p>
            <a:pPr algn="l"/>
            <a:r>
              <a:rPr lang="en-US" sz="1300"/>
              <a:t>Assoc Prof (Epidemiology and Biostatistics)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5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CC1E-8F5E-46B2-9D77-A84B6F97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EFB8-1D21-49B0-AB0A-AE5263B1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equation</a:t>
            </a:r>
          </a:p>
          <a:p>
            <a:r>
              <a:rPr lang="en-US" dirty="0"/>
              <a:t>Regression coefficients</a:t>
            </a:r>
          </a:p>
          <a:p>
            <a:r>
              <a:rPr lang="en-US" dirty="0"/>
              <a:t>Methods to obtain the coefficients = ordinary least square</a:t>
            </a:r>
          </a:p>
          <a:p>
            <a:r>
              <a:rPr lang="en-US" dirty="0"/>
              <a:t>Why ordinary least squares?</a:t>
            </a:r>
          </a:p>
          <a:p>
            <a:pPr lvl="1"/>
            <a:r>
              <a:rPr lang="en-US" dirty="0"/>
              <a:t>To estimate the best coefficients</a:t>
            </a:r>
          </a:p>
          <a:p>
            <a:pPr lvl="1"/>
            <a:r>
              <a:rPr lang="en-US" dirty="0"/>
              <a:t>To obtain the smallest difference between the observed and the estimated outcome = smallest Mean Square Error (MSE)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835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1EBC-F4F3-4A59-B63B-CA811D3A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Simple Linear Regression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B28E-420B-43BE-9CC1-3F7EAFD3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predictor or covariate or independent variable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7599E-4133-47A5-9745-77C2E7716AAB}"/>
              </a:ext>
            </a:extLst>
          </p:cNvPr>
          <p:cNvSpPr txBox="1"/>
          <p:nvPr/>
        </p:nvSpPr>
        <p:spPr>
          <a:xfrm flipH="1">
            <a:off x="3017518" y="5857173"/>
            <a:ext cx="6304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2"/>
              </a:rPr>
              <a:t>https://www.spss-tutorials.com/spss-simple-linear-regression-tutorial/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2F8CC-B293-462C-829F-DFF7D121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665" y="2162019"/>
            <a:ext cx="8084670" cy="33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EC3E-1BE9-45B8-9AB8-14CC6BA5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Equation: SLR example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E3AF77-4E7B-43B1-908E-2BBA6AEFC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5966"/>
                <a:ext cx="10515600" cy="39937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𝑃𝑒𝑟𝑓𝑜𝑚𝑎𝑛𝑐𝑒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34.3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0.64∗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outcome is Job Performance </a:t>
                </a:r>
              </a:p>
              <a:p>
                <a:pPr lvl="1"/>
                <a:r>
                  <a:rPr lang="en-US" dirty="0"/>
                  <a:t>Measured in continuous scale</a:t>
                </a:r>
              </a:p>
              <a:p>
                <a:r>
                  <a:rPr lang="en-US" dirty="0"/>
                  <a:t>The predictor is IQ</a:t>
                </a:r>
              </a:p>
              <a:p>
                <a:r>
                  <a:rPr lang="en-US" dirty="0"/>
                  <a:t>Predictor can be</a:t>
                </a:r>
              </a:p>
              <a:p>
                <a:pPr lvl="1"/>
                <a:r>
                  <a:rPr lang="en-US" dirty="0"/>
                  <a:t>Continuous variable</a:t>
                </a:r>
              </a:p>
              <a:p>
                <a:pPr lvl="1"/>
                <a:r>
                  <a:rPr lang="en-US" dirty="0"/>
                  <a:t>Categorical variable 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E3AF77-4E7B-43B1-908E-2BBA6AEFC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5966"/>
                <a:ext cx="10515600" cy="399377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CEF5E6F-168A-42FF-902F-D4FF70E1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14" y="509230"/>
            <a:ext cx="4623437" cy="19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9670-3A18-430E-8975-89B42AEB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553E-49E6-43FD-9E02-329A8FC0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43" y="1429385"/>
            <a:ext cx="10515600" cy="4351338"/>
          </a:xfrm>
        </p:spPr>
        <p:txBody>
          <a:bodyPr/>
          <a:lstStyle/>
          <a:p>
            <a:r>
              <a:rPr lang="en-US" dirty="0"/>
              <a:t>What is variable (outcome) of interest?</a:t>
            </a:r>
          </a:p>
          <a:p>
            <a:r>
              <a:rPr lang="en-US" dirty="0"/>
              <a:t>Which variable explain the outcome of interest?</a:t>
            </a:r>
          </a:p>
          <a:p>
            <a:r>
              <a:rPr lang="en-US" dirty="0"/>
              <a:t>How strong the explain the outcome of interest?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57DC-CDB0-4BB5-850F-0C2321CCE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78"/>
          <a:stretch/>
        </p:blipFill>
        <p:spPr>
          <a:xfrm>
            <a:off x="402455" y="3155763"/>
            <a:ext cx="11543776" cy="2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4FD1-BB73-4A0B-B5F7-51345A3A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Multiple Linear Regression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D25D5-1DA7-41BD-B7E9-93F7F8BF8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𝑃𝑟𝑖𝑐𝑒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𝐶𝑜𝑙𝑜𝑢𝑟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:r>
                  <a:rPr lang="en-ID" dirty="0"/>
                  <a:t>Only a single outcome variable</a:t>
                </a:r>
              </a:p>
              <a:p>
                <a:r>
                  <a:rPr lang="en-ID" dirty="0"/>
                  <a:t>But predictor variables must be 2 or more </a:t>
                </a:r>
              </a:p>
              <a:p>
                <a:r>
                  <a:rPr lang="en-ID" dirty="0"/>
                  <a:t>Predictors can contain</a:t>
                </a:r>
              </a:p>
              <a:p>
                <a:pPr lvl="1"/>
                <a:r>
                  <a:rPr lang="en-ID" dirty="0"/>
                  <a:t>Continuous variables</a:t>
                </a:r>
              </a:p>
              <a:p>
                <a:pPr lvl="1"/>
                <a:r>
                  <a:rPr lang="en-ID" dirty="0"/>
                  <a:t>Categorical variables </a:t>
                </a:r>
              </a:p>
              <a:p>
                <a:pPr lvl="1"/>
                <a:r>
                  <a:rPr lang="en-ID" dirty="0"/>
                  <a:t>Or mixed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D25D5-1DA7-41BD-B7E9-93F7F8BF8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0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2528-F417-4779-9EC5-F66ABF54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Multiple Linear Regression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91E0-3073-4108-AC97-7E52B9C6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Outcome: Gasoline sold (thousands of gallons)</a:t>
            </a:r>
          </a:p>
          <a:p>
            <a:r>
              <a:rPr lang="en-US" dirty="0"/>
              <a:t>4 predictors or </a:t>
            </a:r>
            <a:r>
              <a:rPr lang="en-US"/>
              <a:t>independent variables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E163D-EEF8-486D-848E-B3B34647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3024262"/>
            <a:ext cx="10903974" cy="3309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AF268C-740D-4B95-BCE4-A069FEB7ED41}"/>
              </a:ext>
            </a:extLst>
          </p:cNvPr>
          <p:cNvSpPr txBox="1"/>
          <p:nvPr/>
        </p:nvSpPr>
        <p:spPr>
          <a:xfrm flipH="1">
            <a:off x="4472692" y="6333611"/>
            <a:ext cx="630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Sanford Weisberg. Applied Linear Regression. Wiley. 2013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683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CDCE-3C13-4E01-9F89-C7BD5FCA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Equation: MLR example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D17B7-C893-4308-AA46-5A4421BF5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𝐹𝑢𝑒𝑙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154.2−4.2∗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𝐷𝑙𝑖𝑐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−6.1∗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26.8∗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𝑀𝑖𝑙𝑒</m:t>
                    </m:r>
                  </m:oMath>
                </a14:m>
                <a:endParaRPr lang="en-ID" dirty="0"/>
              </a:p>
              <a:p>
                <a:r>
                  <a:rPr lang="en-ID" dirty="0"/>
                  <a:t>Outcome = fuel consumption</a:t>
                </a:r>
              </a:p>
              <a:p>
                <a:r>
                  <a:rPr lang="en-ID" dirty="0"/>
                  <a:t>Predictors =</a:t>
                </a:r>
              </a:p>
              <a:p>
                <a:pPr lvl="1"/>
                <a:r>
                  <a:rPr lang="en-ID" dirty="0"/>
                  <a:t>Tax</a:t>
                </a:r>
              </a:p>
              <a:p>
                <a:pPr lvl="1"/>
                <a:r>
                  <a:rPr lang="en-ID" dirty="0" err="1"/>
                  <a:t>Dlic</a:t>
                </a:r>
                <a:r>
                  <a:rPr lang="en-ID" dirty="0"/>
                  <a:t> </a:t>
                </a:r>
              </a:p>
              <a:p>
                <a:pPr lvl="1"/>
                <a:r>
                  <a:rPr lang="en-ID" dirty="0"/>
                  <a:t>Income</a:t>
                </a:r>
              </a:p>
              <a:p>
                <a:pPr lvl="1"/>
                <a:r>
                  <a:rPr lang="en-ID" dirty="0"/>
                  <a:t>Mileage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D17B7-C893-4308-AA46-5A4421BF5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3F46C07-1AAD-4FEF-A09D-1A6E4C9F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082" y="4110274"/>
            <a:ext cx="7127095" cy="21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3946-CCD3-4040-A3F6-9E99830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51691-3EE0-4409-9662-B38BF68DB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78"/>
          <a:stretch/>
        </p:blipFill>
        <p:spPr>
          <a:xfrm>
            <a:off x="480276" y="323689"/>
            <a:ext cx="11543776" cy="2733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600FF-8A97-4474-A269-182B3C29970C}"/>
              </a:ext>
            </a:extLst>
          </p:cNvPr>
          <p:cNvSpPr txBox="1"/>
          <p:nvPr/>
        </p:nvSpPr>
        <p:spPr>
          <a:xfrm>
            <a:off x="1365925" y="4560075"/>
            <a:ext cx="1789889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Price of car 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A0DF6-6DFE-4A73-A12F-A0DE23E7014E}"/>
              </a:ext>
            </a:extLst>
          </p:cNvPr>
          <p:cNvSpPr txBox="1"/>
          <p:nvPr/>
        </p:nvSpPr>
        <p:spPr>
          <a:xfrm>
            <a:off x="5155660" y="3262466"/>
            <a:ext cx="291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of cars</a:t>
            </a:r>
            <a:endParaRPr lang="en-I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3902A-F929-4094-9823-C7CEA44A0379}"/>
              </a:ext>
            </a:extLst>
          </p:cNvPr>
          <p:cNvSpPr txBox="1"/>
          <p:nvPr/>
        </p:nvSpPr>
        <p:spPr>
          <a:xfrm>
            <a:off x="5152939" y="4599789"/>
            <a:ext cx="291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Fuel Type</a:t>
            </a:r>
            <a:endParaRPr lang="en-ID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CFE69-071B-4176-97CB-4273D08AD637}"/>
              </a:ext>
            </a:extLst>
          </p:cNvPr>
          <p:cNvSpPr txBox="1"/>
          <p:nvPr/>
        </p:nvSpPr>
        <p:spPr>
          <a:xfrm>
            <a:off x="5249693" y="3942944"/>
            <a:ext cx="291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KM</a:t>
            </a:r>
            <a:endParaRPr lang="en-ID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B8585-9052-429F-B3CB-EDB1F1303A91}"/>
              </a:ext>
            </a:extLst>
          </p:cNvPr>
          <p:cNvSpPr txBox="1"/>
          <p:nvPr/>
        </p:nvSpPr>
        <p:spPr>
          <a:xfrm>
            <a:off x="5152939" y="5280267"/>
            <a:ext cx="291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Color of cars</a:t>
            </a:r>
            <a:endParaRPr lang="en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3B24B-8BE8-4DC0-A06B-AB2C17844B33}"/>
              </a:ext>
            </a:extLst>
          </p:cNvPr>
          <p:cNvSpPr txBox="1"/>
          <p:nvPr/>
        </p:nvSpPr>
        <p:spPr>
          <a:xfrm>
            <a:off x="5152939" y="6031210"/>
            <a:ext cx="291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 of car</a:t>
            </a:r>
            <a:endParaRPr lang="en-ID" sz="2400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366A9A06-98A2-4BAA-9916-80A5C67C3559}"/>
              </a:ext>
            </a:extLst>
          </p:cNvPr>
          <p:cNvSpPr/>
          <p:nvPr/>
        </p:nvSpPr>
        <p:spPr>
          <a:xfrm>
            <a:off x="5471808" y="3645362"/>
            <a:ext cx="291830" cy="260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8169E2E3-858C-42C8-BBCF-4ED1F1C01747}"/>
              </a:ext>
            </a:extLst>
          </p:cNvPr>
          <p:cNvSpPr/>
          <p:nvPr/>
        </p:nvSpPr>
        <p:spPr>
          <a:xfrm>
            <a:off x="5478294" y="4355544"/>
            <a:ext cx="291830" cy="260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2CB715CA-CF05-4C40-AC2B-B4B88541EBC2}"/>
              </a:ext>
            </a:extLst>
          </p:cNvPr>
          <p:cNvSpPr/>
          <p:nvPr/>
        </p:nvSpPr>
        <p:spPr>
          <a:xfrm>
            <a:off x="5505855" y="4963324"/>
            <a:ext cx="291830" cy="260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AC47F69C-E64B-4E12-87F4-F211A39E3755}"/>
              </a:ext>
            </a:extLst>
          </p:cNvPr>
          <p:cNvSpPr/>
          <p:nvPr/>
        </p:nvSpPr>
        <p:spPr>
          <a:xfrm>
            <a:off x="5520446" y="5741932"/>
            <a:ext cx="291830" cy="26038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0437BB05-902D-4559-8318-15E6FE9912B5}"/>
              </a:ext>
            </a:extLst>
          </p:cNvPr>
          <p:cNvSpPr/>
          <p:nvPr/>
        </p:nvSpPr>
        <p:spPr>
          <a:xfrm>
            <a:off x="3336587" y="3793793"/>
            <a:ext cx="1040860" cy="1994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96482C-D5EF-4A73-AC84-0F73578F67EF}"/>
              </a:ext>
            </a:extLst>
          </p:cNvPr>
          <p:cNvSpPr/>
          <p:nvPr/>
        </p:nvSpPr>
        <p:spPr>
          <a:xfrm>
            <a:off x="4610911" y="3171217"/>
            <a:ext cx="2723744" cy="35311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85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4ED0-0F88-4B56-B252-08FB81F3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linear regression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3800-0BA4-4559-9A29-C66283CC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outcome in the population for given predictors follows normal distribution (N)</a:t>
            </a:r>
          </a:p>
          <a:p>
            <a:r>
              <a:rPr lang="en-US" dirty="0"/>
              <a:t>The relationship between the outcome in the population and the predictors is linear (L)</a:t>
            </a:r>
          </a:p>
          <a:p>
            <a:r>
              <a:rPr lang="en-US"/>
              <a:t>The observations are </a:t>
            </a:r>
            <a:r>
              <a:rPr lang="en-US" dirty="0"/>
              <a:t>independent between one another (I)</a:t>
            </a:r>
          </a:p>
          <a:p>
            <a:r>
              <a:rPr lang="en-US" dirty="0"/>
              <a:t>The variability in the outcome in the population for given predictors is similar in all values of the predictors (E) </a:t>
            </a:r>
          </a:p>
          <a:p>
            <a:pPr lvl="1"/>
            <a:r>
              <a:rPr lang="en-US" dirty="0"/>
              <a:t>Homoscedasticity: The variance of residual is the same for any value of X.</a:t>
            </a: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511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1ADA-A1CB-4BFC-BCAB-0D0F9597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D5CF-3064-44ED-9DA4-84636F6C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the predictors for your linear regression model?</a:t>
            </a:r>
          </a:p>
          <a:p>
            <a:r>
              <a:rPr lang="en-US" dirty="0"/>
              <a:t>What are the types of each predictor?</a:t>
            </a:r>
          </a:p>
          <a:p>
            <a:r>
              <a:rPr lang="en-US" dirty="0"/>
              <a:t>Why do you choose those predictors?</a:t>
            </a:r>
          </a:p>
          <a:p>
            <a:r>
              <a:rPr lang="en-US" dirty="0"/>
              <a:t>What are your hypotheses?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392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F0745-E7D1-4DEC-B487-5C7B3B1A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</a:rPr>
              <a:t>Objectives of lecture</a:t>
            </a:r>
            <a:endParaRPr lang="en-ID" sz="4000" dirty="0">
              <a:solidFill>
                <a:schemeClr val="bg1"/>
              </a:solidFill>
            </a:endParaRPr>
          </a:p>
        </p:txBody>
      </p:sp>
      <p:pic>
        <p:nvPicPr>
          <p:cNvPr id="5" name="Picture 4" descr="Notebook and pencil on desk">
            <a:extLst>
              <a:ext uri="{FF2B5EF4-FFF2-40B4-BE49-F238E27FC236}">
                <a16:creationId xmlns:a16="http://schemas.microsoft.com/office/drawing/2014/main" id="{472979F0-4FFE-6492-4877-DAB03840D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82" r="-1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9DFB-8624-4002-8C8D-8F2B9D8A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At the end of the lecture, students will be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Able to model continuous outcome variable using multiple linear regression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Able to  perform model assessment 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Able to interpret model</a:t>
            </a:r>
            <a:endParaRPr lang="en-ID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50FB-CBD9-41DD-A1D3-97B8E4D4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11B4-B17A-466E-BEE6-9CEE378A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46D64-1CA2-4DDF-A449-813B7C24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66812"/>
            <a:ext cx="48768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7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10B7-BC63-4A91-84FF-1F544043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assessment: fitness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BC1B-C4A5-4EC5-BE52-F115B329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7109" cy="4351338"/>
          </a:xfrm>
        </p:spPr>
        <p:txBody>
          <a:bodyPr/>
          <a:lstStyle/>
          <a:p>
            <a:r>
              <a:rPr lang="en-US" dirty="0"/>
              <a:t>Assumption of normality. </a:t>
            </a:r>
          </a:p>
          <a:p>
            <a:r>
              <a:rPr lang="en-US" dirty="0"/>
              <a:t>The normality assumption is evaluated based on the residuals and can be evaluated using a QQ-plot</a:t>
            </a:r>
          </a:p>
          <a:p>
            <a:r>
              <a:rPr lang="en-US" dirty="0"/>
              <a:t>Comparing the residuals to "ideal" normal observations. </a:t>
            </a:r>
          </a:p>
          <a:p>
            <a:r>
              <a:rPr lang="en-US" dirty="0"/>
              <a:t>Observations lie well along the 45-degree line in the QQ-plot, so we may assume that normality holds here.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5C95D-8C76-4ACC-91F5-ED62CE61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09" y="1332940"/>
            <a:ext cx="48387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1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16EF-41AE-4E59-9F16-FA9B6B1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35B8-0ABE-4A92-B20F-60719230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8668" cy="4351338"/>
          </a:xfrm>
        </p:spPr>
        <p:txBody>
          <a:bodyPr/>
          <a:lstStyle/>
          <a:p>
            <a:r>
              <a:rPr lang="en-US" dirty="0"/>
              <a:t>The third plot is a scale-location plot (square rooted standardized residual vs. predicted value). </a:t>
            </a:r>
          </a:p>
          <a:p>
            <a:r>
              <a:rPr lang="en-US" dirty="0"/>
              <a:t>This is useful for checking the assumption of homoscedasticity.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2C2E0-8C3C-47EF-B7E7-7CC75441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868" y="1401856"/>
            <a:ext cx="4914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D087-072F-4492-BF82-8CD2117A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linear regression results 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65302C-5A54-4BC0-81FB-B3F8DB75F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9087"/>
              </p:ext>
            </p:extLst>
          </p:nvPr>
        </p:nvGraphicFramePr>
        <p:xfrm>
          <a:off x="838200" y="2686237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85437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56743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11128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1216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Predictors 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beta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P-value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Intercept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10.2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9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1.3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1.0,1.6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0.030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4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Male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5.6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5.4,5.8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0.021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8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Income (per 500)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2.4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1.8,3.0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0.001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31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Household size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-3.5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-5.0,-2.0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0.040</a:t>
                      </a:r>
                      <a:endParaRPr lang="en-ID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33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AA4CD4-842A-44C7-8A9C-3B0BCA4CE4C1}"/>
              </a:ext>
            </a:extLst>
          </p:cNvPr>
          <p:cNvSpPr txBox="1"/>
          <p:nvPr/>
        </p:nvSpPr>
        <p:spPr>
          <a:xfrm>
            <a:off x="838200" y="538922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 group – female        R-squared = 0.68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FA03E-DCA0-4208-92C2-402782B8E9A4}"/>
              </a:ext>
            </a:extLst>
          </p:cNvPr>
          <p:cNvSpPr txBox="1"/>
          <p:nvPr/>
        </p:nvSpPr>
        <p:spPr>
          <a:xfrm>
            <a:off x="954741" y="2178424"/>
            <a:ext cx="887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Table: Relationship between predictors and satisfaction score, n= 356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51960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1664-C166-47F5-9F22-2969DE2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58FD-C6E7-4AFA-A803-DBDDC5DB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– we don’t interpret</a:t>
            </a:r>
          </a:p>
          <a:p>
            <a:r>
              <a:rPr lang="en-US" dirty="0"/>
              <a:t>If age increase by 1 year then satisfaction score increase for 1.3 unit (95% CI: 1.0,1.6)</a:t>
            </a:r>
          </a:p>
          <a:p>
            <a:r>
              <a:rPr lang="en-US" dirty="0"/>
              <a:t>Male has 5.6 unit higher satisfaction score than female customers (95% CI: 5.4,5.8) </a:t>
            </a:r>
          </a:p>
          <a:p>
            <a:r>
              <a:rPr lang="en-ID" dirty="0"/>
              <a:t>If income of customer increases for RM500 then the satisfaction score increase for 2.4 unit (95% CI: 1.8, 3.0)</a:t>
            </a:r>
          </a:p>
          <a:p>
            <a:r>
              <a:rPr lang="en-ID" dirty="0"/>
              <a:t>Family with 1 more household size has 3.5 unit lower score (95% CI : </a:t>
            </a:r>
          </a:p>
          <a:p>
            <a:pPr marL="0" indent="0">
              <a:buNone/>
            </a:pPr>
            <a:r>
              <a:rPr lang="en-ID" dirty="0"/>
              <a:t>-5.0, -2.0)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652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1DD8BD-1448-4BF8-9752-19845C08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Home-work</a:t>
            </a:r>
            <a:endParaRPr lang="en-ID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8D97-2517-44DE-9766-59F37794D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Find a dataset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Identify variable of interest (outcome)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Choose potential predictors variables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Estimate the regression coefficients, confidence intervals and p-values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Interpret the coefficients (beta’s)</a:t>
            </a:r>
            <a:endParaRPr lang="en-ID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6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D038-8ACB-418C-97CA-1B060B64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CEF-AB20-4750-85CC-1ABA1E9C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6719"/>
            <a:ext cx="10515600" cy="4200244"/>
          </a:xfrm>
        </p:spPr>
        <p:txBody>
          <a:bodyPr/>
          <a:lstStyle/>
          <a:p>
            <a:r>
              <a:rPr lang="en-ID" dirty="0">
                <a:hlinkClick r:id="rId2"/>
              </a:rPr>
              <a:t>http://sphweb.bumc.bu.edu/otlt/MPH-Modules/BS/R/R5_Correlation-Regression/R5_Correlation-Regression7.html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4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F980-9613-4B6B-A32E-0BC08765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 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2049-FE17-4FB3-88D0-CD2CE4A7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We analyze data 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To explain relationship between variables 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To estimate the effect of a set of variables (predictors) onto another variable (the outcome)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To make inference – how large the effect?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To predict the outcome based on new data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E970CC2-5F3D-FFA9-26DE-5C0C05219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" r="33941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01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D8DF9-C8E8-4C46-8F11-7503EDB7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Estimation and Inference</a:t>
            </a:r>
            <a:endParaRPr lang="en-ID" sz="4000" dirty="0">
              <a:solidFill>
                <a:schemeClr val="bg1"/>
              </a:solidFill>
            </a:endParaRP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3EB5FE91-8C05-F240-D4E1-B87F2E738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33" r="10109" b="-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0AAA-65C6-4EF2-BBB0-73FEF90C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To estimate = 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A process by which one makes inferences about a population, based on information obtained from a sample.</a:t>
            </a:r>
          </a:p>
          <a:p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Making inference = 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the reasoning involved in drawing a conclusion or making a logical judgment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on the basis of circumstantial evidence and prior conclusions </a:t>
            </a:r>
          </a:p>
          <a:p>
            <a:pPr lvl="1"/>
            <a:r>
              <a:rPr lang="en-US" sz="1500" dirty="0">
                <a:solidFill>
                  <a:schemeClr val="bg1">
                    <a:alpha val="80000"/>
                  </a:schemeClr>
                </a:solidFill>
              </a:rPr>
              <a:t>Not only on the basis of direct observation</a:t>
            </a:r>
            <a:endParaRPr lang="en-ID" sz="15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9270-0612-4724-A061-0F09B9E6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39AE-B117-40CA-A7E3-9A61138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2532366"/>
          </a:xfrm>
        </p:spPr>
        <p:txBody>
          <a:bodyPr/>
          <a:lstStyle/>
          <a:p>
            <a:r>
              <a:rPr lang="en-US" dirty="0"/>
              <a:t>Row =&gt; Observations </a:t>
            </a:r>
          </a:p>
          <a:p>
            <a:r>
              <a:rPr lang="en-US" dirty="0"/>
              <a:t>Columns =&gt; Variables   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A68C-4A29-408D-A4DE-657B4A9D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42096"/>
            <a:ext cx="10439400" cy="37528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134607-5920-4096-9B37-F7CB8367D02B}"/>
              </a:ext>
            </a:extLst>
          </p:cNvPr>
          <p:cNvSpPr txBox="1">
            <a:spLocks/>
          </p:cNvSpPr>
          <p:nvPr/>
        </p:nvSpPr>
        <p:spPr>
          <a:xfrm>
            <a:off x="6952844" y="353473"/>
            <a:ext cx="452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Numerical</a:t>
            </a:r>
          </a:p>
          <a:p>
            <a:pPr lvl="2"/>
            <a:r>
              <a:rPr lang="en-US" dirty="0"/>
              <a:t>Integer</a:t>
            </a:r>
          </a:p>
          <a:p>
            <a:pPr lvl="2"/>
            <a:r>
              <a:rPr lang="en-US" dirty="0"/>
              <a:t>Double </a:t>
            </a:r>
          </a:p>
          <a:p>
            <a:pPr lvl="1"/>
            <a:r>
              <a:rPr lang="en-US" dirty="0"/>
              <a:t>Categorical</a:t>
            </a:r>
          </a:p>
          <a:p>
            <a:pPr lvl="2"/>
            <a:r>
              <a:rPr lang="en-US" dirty="0"/>
              <a:t>Character</a:t>
            </a:r>
          </a:p>
          <a:p>
            <a:pPr lvl="2"/>
            <a:r>
              <a:rPr lang="en-US" dirty="0"/>
              <a:t>Factor   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C6B77-AFBE-4F6A-84B8-02619421C35E}"/>
              </a:ext>
            </a:extLst>
          </p:cNvPr>
          <p:cNvCxnSpPr/>
          <p:nvPr/>
        </p:nvCxnSpPr>
        <p:spPr>
          <a:xfrm flipH="1">
            <a:off x="3696511" y="1027906"/>
            <a:ext cx="3784059" cy="20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04ED2-29F5-4774-973E-8FBCBB40B2F7}"/>
              </a:ext>
            </a:extLst>
          </p:cNvPr>
          <p:cNvCxnSpPr/>
          <p:nvPr/>
        </p:nvCxnSpPr>
        <p:spPr>
          <a:xfrm flipH="1">
            <a:off x="4766553" y="1027906"/>
            <a:ext cx="2694562" cy="20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0D7E14-4F1F-4BD1-B974-AE1BFC16C3F7}"/>
              </a:ext>
            </a:extLst>
          </p:cNvPr>
          <p:cNvCxnSpPr/>
          <p:nvPr/>
        </p:nvCxnSpPr>
        <p:spPr>
          <a:xfrm flipH="1">
            <a:off x="5588540" y="1027906"/>
            <a:ext cx="1892030" cy="201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7A5A54-8FDB-4E29-977B-694ABADB37C9}"/>
              </a:ext>
            </a:extLst>
          </p:cNvPr>
          <p:cNvCxnSpPr/>
          <p:nvPr/>
        </p:nvCxnSpPr>
        <p:spPr>
          <a:xfrm flipH="1">
            <a:off x="7626485" y="2266545"/>
            <a:ext cx="87549" cy="77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CF56B-0AE5-469A-B1DA-DF6ACE8D8453}"/>
              </a:ext>
            </a:extLst>
          </p:cNvPr>
          <p:cNvCxnSpPr/>
          <p:nvPr/>
        </p:nvCxnSpPr>
        <p:spPr>
          <a:xfrm>
            <a:off x="9215984" y="2227634"/>
            <a:ext cx="900782" cy="8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6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ADFCC-A9EC-407F-9049-6F8915EE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Questions </a:t>
            </a:r>
            <a:endParaRPr lang="en-ID" sz="4000">
              <a:solidFill>
                <a:schemeClr val="bg1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78C6692-C712-D289-A6AD-EA5DB9B13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35172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457C-73E1-4A03-B685-C748C240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Give example of outcome relevant to your area that you may study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State the objective of the analysis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Are the data suitable for linear regression analysis?</a:t>
            </a:r>
          </a:p>
          <a:p>
            <a:endParaRPr lang="en-ID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0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66B30-41B9-4E18-BBB9-D47CAAC5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pPr lvl="0"/>
            <a:r>
              <a:rPr lang="en-US" sz="4000">
                <a:solidFill>
                  <a:schemeClr val="bg1"/>
                </a:solidFill>
              </a:rPr>
              <a:t>Motivation</a:t>
            </a:r>
            <a:r>
              <a:rPr lang="en-US" sz="4000" baseline="0">
                <a:solidFill>
                  <a:schemeClr val="bg1"/>
                </a:solidFill>
              </a:rPr>
              <a:t> </a:t>
            </a:r>
            <a:endParaRPr lang="en-ID" sz="4000">
              <a:solidFill>
                <a:schemeClr val="bg1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3625188-49B4-B529-3F45-3AF2A13F8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" r="35172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CEAD-95AA-4FD6-BEAE-4877C548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2380129"/>
            <a:ext cx="4391024" cy="344827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When outcome is numerical, the common analysis for making inference or prediction is linear regression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Inference = explanation 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What is the aim?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To explain vs to predict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 statistics, to explain is more common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Interested in the beta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 analytics, to predict is more common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Not interested in beta, but interested to predict the outcome</a:t>
            </a:r>
            <a:endParaRPr lang="en-ID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2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C949DB-570C-4EC4-A8AD-94A199FF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pPr lvl="0"/>
            <a:r>
              <a:rPr lang="en-US" sz="4000"/>
              <a:t>Outcome variable</a:t>
            </a:r>
            <a:endParaRPr lang="en-ID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7A61-6493-4892-AAAA-1F5B3606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Also known as the 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Response variable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Target variable 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Dependent variable 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When the outcome is numerical (in the form of continuous), we model using linear regression  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For example :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Price of car &lt;- year + mileage + hp + colour + ….</a:t>
            </a:r>
          </a:p>
          <a:p>
            <a:pPr lvl="1"/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Satisfaction score of clients &lt;-  age + sex + price + after_sale + …..</a:t>
            </a:r>
          </a:p>
          <a:p>
            <a:pPr lvl="1"/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ID" sz="2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4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A6EE-76ED-4D0F-83A3-099AEC61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Simple Linear Regression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81FED-B935-4C8D-A65D-D3D9E1741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linear regression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= Beta = coefficients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= Epsilon = error or noise 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81FED-B935-4C8D-A65D-D3D9E1741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12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1018</Words>
  <Application>Microsoft Office PowerPoint</Application>
  <PresentationFormat>Widescreen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Modelling  Continuous Outcome:</vt:lpstr>
      <vt:lpstr>Objectives of lecture</vt:lpstr>
      <vt:lpstr>Introduction </vt:lpstr>
      <vt:lpstr>Estimation and Inference</vt:lpstr>
      <vt:lpstr>Data </vt:lpstr>
      <vt:lpstr>Questions </vt:lpstr>
      <vt:lpstr>Motivation </vt:lpstr>
      <vt:lpstr>Outcome variable</vt:lpstr>
      <vt:lpstr>Model: Simple Linear Regression </vt:lpstr>
      <vt:lpstr>Regression equation </vt:lpstr>
      <vt:lpstr>Model: Simple Linear Regression </vt:lpstr>
      <vt:lpstr>Equation: SLR example</vt:lpstr>
      <vt:lpstr>SLR</vt:lpstr>
      <vt:lpstr>Model: Multiple Linear Regression</vt:lpstr>
      <vt:lpstr>Model: Multiple Linear Regression</vt:lpstr>
      <vt:lpstr>Equation: MLR example</vt:lpstr>
      <vt:lpstr>PowerPoint Presentation</vt:lpstr>
      <vt:lpstr>Assumptions for linear regression </vt:lpstr>
      <vt:lpstr>Questions</vt:lpstr>
      <vt:lpstr>Model assessment</vt:lpstr>
      <vt:lpstr>Model assessment: fitness</vt:lpstr>
      <vt:lpstr>PowerPoint Presentation</vt:lpstr>
      <vt:lpstr>Presenting linear regression results </vt:lpstr>
      <vt:lpstr>Interpretation</vt:lpstr>
      <vt:lpstr>Home-work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Continuous Outcome</dc:title>
  <dc:creator>Kamarul Imran</dc:creator>
  <cp:lastModifiedBy>Kamarul Imran Musa</cp:lastModifiedBy>
  <cp:revision>5</cp:revision>
  <dcterms:created xsi:type="dcterms:W3CDTF">2019-07-13T11:03:59Z</dcterms:created>
  <dcterms:modified xsi:type="dcterms:W3CDTF">2023-06-16T04:19:15Z</dcterms:modified>
</cp:coreProperties>
</file>