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6"/>
  </p:notesMasterIdLst>
  <p:sldIdLst>
    <p:sldId id="256" r:id="rId5"/>
    <p:sldId id="282" r:id="rId6"/>
    <p:sldId id="304" r:id="rId7"/>
    <p:sldId id="306" r:id="rId8"/>
    <p:sldId id="309" r:id="rId9"/>
    <p:sldId id="310" r:id="rId10"/>
    <p:sldId id="290" r:id="rId11"/>
    <p:sldId id="287" r:id="rId12"/>
    <p:sldId id="293" r:id="rId13"/>
    <p:sldId id="284" r:id="rId14"/>
    <p:sldId id="294" r:id="rId15"/>
    <p:sldId id="295" r:id="rId16"/>
    <p:sldId id="296" r:id="rId17"/>
    <p:sldId id="297" r:id="rId18"/>
    <p:sldId id="298" r:id="rId19"/>
    <p:sldId id="257" r:id="rId20"/>
    <p:sldId id="299" r:id="rId21"/>
    <p:sldId id="301" r:id="rId22"/>
    <p:sldId id="300" r:id="rId23"/>
    <p:sldId id="302" r:id="rId24"/>
    <p:sldId id="303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Cambria Math" panose="02040503050406030204" pitchFamily="18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9017C8-F3CB-46B2-A603-5E13489F4834}" v="1" dt="2023-06-16T04:19:55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7" autoAdjust="0"/>
    <p:restoredTop sz="86491" autoAdjust="0"/>
  </p:normalViewPr>
  <p:slideViewPr>
    <p:cSldViewPr snapToGrid="0">
      <p:cViewPr varScale="1">
        <p:scale>
          <a:sx n="66" d="100"/>
          <a:sy n="66" d="100"/>
        </p:scale>
        <p:origin x="216" y="48"/>
      </p:cViewPr>
      <p:guideLst/>
    </p:cSldViewPr>
  </p:slideViewPr>
  <p:outlineViewPr>
    <p:cViewPr>
      <p:scale>
        <a:sx n="33" d="100"/>
        <a:sy n="33" d="100"/>
      </p:scale>
      <p:origin x="0" y="-38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87211-EA7D-41F2-A8E1-523E03DDD40A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40D87-1652-483D-8145-0E122BC692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898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40D87-1652-483D-8145-0E122BC6929E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0185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15E3-CA96-42BB-84FA-A466AA7E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44B1C-92D0-46F4-9290-59A0C2109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F0AC5-4AC5-4C7B-B0FF-F79A32E4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B9A-3B52-40BE-A984-DB3955DFE64E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E5622-BBD7-4689-B0F8-94BED235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7FBA2-0835-4AB3-9010-7E7D3BE3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CBA-08B1-4571-8C3F-0F2C5D8150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696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EF98-190D-431F-AC68-60BF9FD0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7A292-D50D-4D37-B9C9-0C94966D9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B5C49-7DD9-4F1E-9041-05CFFF75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B9A-3B52-40BE-A984-DB3955DFE64E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2DDFF-6A86-4481-BECB-51B125A2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65DA1-81F5-4FCF-8ADB-13DA053D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CBA-08B1-4571-8C3F-0F2C5D8150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19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C4CDB-C33D-498A-82E4-3EDFB1CD0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5BC25-2EC9-4AF0-9713-A2FD4E584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BC0FF-F62F-4FE1-9323-B3E4EFC1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B9A-3B52-40BE-A984-DB3955DFE64E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217D8-9530-4463-842E-F43679EB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C5B5D-93E8-41C1-AB4C-70E25C9E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CBA-08B1-4571-8C3F-0F2C5D8150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829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7220-9292-4523-89E6-8890DA53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5D763-8972-4787-AD02-20D29028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4A628-6B5B-4B45-B33B-74D59647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B9A-3B52-40BE-A984-DB3955DFE64E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6A0A-922E-4D57-BA35-5E759D9C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7974A-BD60-4235-BD25-FCD6F6A0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CBA-08B1-4571-8C3F-0F2C5D8150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333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0275-2F78-4866-BE5A-198075FB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A3991-C2DF-43BD-AC59-C4B77D4CF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2FD5-E506-4A09-87B7-D740729C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B9A-3B52-40BE-A984-DB3955DFE64E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1263-5789-433C-8029-87269C7F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513F9-4383-4458-B65A-56CE51AD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CBA-08B1-4571-8C3F-0F2C5D8150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738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DE61-568A-417D-ABD9-7D7623B7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48814-4465-436B-9E60-6B0623C84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73337-11E4-410C-96FA-967E5C9F4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9F641-EE18-49BA-8A5A-B836D3D2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B9A-3B52-40BE-A984-DB3955DFE64E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211A4-218C-4059-8392-E5588319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0D483-908F-470E-BC7C-D3C3D265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CBA-08B1-4571-8C3F-0F2C5D8150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177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4FA1-9398-4288-A640-2DEFCFA1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94766-480A-405B-955F-BD4FCC7B8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66FEF-55FF-42CD-A2BA-0C6A07E7E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41E4F-62E0-4311-8FAF-5F4E6337D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9DA79-B30D-4B4A-B328-B6499EFA2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4F95B-C2DD-4637-B270-8DB909C4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B9A-3B52-40BE-A984-DB3955DFE64E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4DD4B-5154-43DA-A913-8EC26962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19110-624E-439F-8EC7-248A34E0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CBA-08B1-4571-8C3F-0F2C5D8150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943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D5FC-EA55-4AE4-B032-92ADDDEC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6CAF0-7FAA-4025-AA20-870223D7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B9A-3B52-40BE-A984-DB3955DFE64E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E5645-25BF-4168-9BEF-728691C7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5A5A9-784F-486D-88E9-A45EC252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CBA-08B1-4571-8C3F-0F2C5D8150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06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1DBD5-5358-4D1D-A642-BEF8545D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B9A-3B52-40BE-A984-DB3955DFE64E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13D9F-CF96-41C9-A7FD-A3CA9077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EC769-6CB2-4155-9ADE-D5F970DD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CBA-08B1-4571-8C3F-0F2C5D8150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811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B694-A6F9-4F8C-BCBD-45721C57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2362D-E353-4137-AD2A-017F578CE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520EB-6C60-49DA-A997-7C0420CD9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CE5F2-B5CA-4E3B-B821-40867187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B9A-3B52-40BE-A984-DB3955DFE64E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9B2AB-E8F2-4BD0-927A-9CE515C9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4DA22-7008-440A-9982-147A93BD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CBA-08B1-4571-8C3F-0F2C5D8150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459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E25C-90FC-40F1-A88B-F114F294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0BA0C-5767-45E2-8F96-69A83ED5A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F5853-ABA5-4521-BEBC-8A8F7A374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999A0-E34D-4874-BA1B-C3E94D2D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B9A-3B52-40BE-A984-DB3955DFE64E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3443C-C046-44F7-8C0D-3967ED0B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870A1-9BB5-42FD-A5E0-EBE92494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CBA-08B1-4571-8C3F-0F2C5D8150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464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EBE29-BAF1-4249-8CC6-1C8AF16A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A4990-1E2B-4B4F-B2EB-B1A6FB879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30ACE-D194-42E2-AA3E-BFABF1569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C7B9A-3B52-40BE-A984-DB3955DFE64E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5760-D4CE-4696-8042-EC71E9C86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E92FF-0719-4020-8B3E-C01A7E3ED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ECBA-08B1-4571-8C3F-0F2C5D8150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391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introductio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1DBC-F91C-4CFF-8A41-A60A41246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binary </a:t>
            </a:r>
            <a:br>
              <a:rPr lang="en-US" dirty="0"/>
            </a:br>
            <a:r>
              <a:rPr lang="en-US" dirty="0"/>
              <a:t>outcome data</a:t>
            </a:r>
            <a:endParaRPr lang="en-ID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D7FCE5-704B-4A9D-BFFD-C4F18AFB9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84014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accent2"/>
                </a:solidFill>
              </a:rPr>
              <a:t>Logistic regression </a:t>
            </a:r>
          </a:p>
          <a:p>
            <a:endParaRPr lang="en-US" dirty="0"/>
          </a:p>
          <a:p>
            <a:pPr algn="l"/>
            <a:r>
              <a:rPr lang="en-US" dirty="0"/>
              <a:t>Kamarul Imran Musa</a:t>
            </a:r>
          </a:p>
          <a:p>
            <a:pPr algn="l"/>
            <a:r>
              <a:rPr lang="en-US" dirty="0"/>
              <a:t>Assoc Prof (Epidemiology and Biostatistics)</a:t>
            </a:r>
          </a:p>
        </p:txBody>
      </p:sp>
    </p:spTree>
    <p:extLst>
      <p:ext uri="{BB962C8B-B14F-4D97-AF65-F5344CB8AC3E}">
        <p14:creationId xmlns:p14="http://schemas.microsoft.com/office/powerpoint/2010/main" val="3223959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4FD1-BB73-4A0B-B5F7-51345A3A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Multiple Logistic Regression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D25D5-1DA7-41BD-B7E9-93F7F8BF88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log odds that (Y = 1 | X)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Odds that (Y = 1 | X)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Probability, </a:t>
                </a:r>
                <a:r>
                  <a:rPr lang="en-US" i="1" dirty="0">
                    <a:latin typeface="Cambria Math" panose="02040503050406030204" pitchFamily="18" charset="0"/>
                  </a:rPr>
                  <a:t>p</a:t>
                </a:r>
                <a:r>
                  <a:rPr lang="en-US" dirty="0">
                    <a:latin typeface="Cambria Math" panose="02040503050406030204" pitchFamily="18" charset="0"/>
                  </a:rPr>
                  <a:t>,  that (Y = 1 | X)</a:t>
                </a:r>
              </a:p>
              <a:p>
                <a:pPr lvl="1"/>
                <a:r>
                  <a:rPr lang="en-US" sz="2800" i="1" dirty="0"/>
                  <a:t>p</a:t>
                </a:r>
                <a:r>
                  <a:rPr lang="en-US" sz="2800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…)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…)</m:t>
                        </m:r>
                      </m:den>
                    </m:f>
                  </m:oMath>
                </a14:m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D25D5-1DA7-41BD-B7E9-93F7F8BF8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21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903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E33E-FD69-4C75-A98B-4B295C6E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913309-EBB0-4D18-9779-47E2F0A47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𝑖𝑛𝑡𝑒𝑟𝑐𝑒𝑝𝑡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𝑠𝑒𝑥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𝑎𝑔𝑒</m:t>
                        </m:r>
                      </m:sub>
                    </m:sSub>
                  </m:oMath>
                </a14:m>
                <a:endParaRPr lang="en-ID" dirty="0"/>
              </a:p>
              <a:p>
                <a:r>
                  <a:rPr lang="en-ID" dirty="0"/>
                  <a:t>Only a single outcome variable</a:t>
                </a:r>
              </a:p>
              <a:p>
                <a:r>
                  <a:rPr lang="en-ID" dirty="0"/>
                  <a:t>But number of predictor variables must be 2 or more </a:t>
                </a:r>
              </a:p>
              <a:p>
                <a:r>
                  <a:rPr lang="en-ID" dirty="0"/>
                  <a:t>Predictors can contain</a:t>
                </a:r>
              </a:p>
              <a:p>
                <a:pPr lvl="1"/>
                <a:r>
                  <a:rPr lang="en-ID" dirty="0"/>
                  <a:t>Continuous variables</a:t>
                </a:r>
              </a:p>
              <a:p>
                <a:pPr lvl="1"/>
                <a:r>
                  <a:rPr lang="en-ID" dirty="0"/>
                  <a:t>Categorical variables </a:t>
                </a:r>
              </a:p>
              <a:p>
                <a:pPr lvl="1"/>
                <a:r>
                  <a:rPr lang="en-ID" dirty="0"/>
                  <a:t>Or mixed </a:t>
                </a:r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913309-EBB0-4D18-9779-47E2F0A47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56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095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2528-F417-4779-9EC5-F66ABF54E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Multiple Logistic Regression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91E0-3073-4108-AC97-7E52B9C67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or more predictors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2051D-80DA-4D0F-A557-5426188F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49" y="2443162"/>
            <a:ext cx="9048405" cy="40497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A24CD6-A554-4C39-A363-3F542661ECFF}"/>
              </a:ext>
            </a:extLst>
          </p:cNvPr>
          <p:cNvSpPr/>
          <p:nvPr/>
        </p:nvSpPr>
        <p:spPr>
          <a:xfrm>
            <a:off x="7660640" y="2279737"/>
            <a:ext cx="1383152" cy="40321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2B08F-D8AC-4661-B8B1-E2A2BED211D8}"/>
              </a:ext>
            </a:extLst>
          </p:cNvPr>
          <p:cNvSpPr txBox="1"/>
          <p:nvPr/>
        </p:nvSpPr>
        <p:spPr>
          <a:xfrm>
            <a:off x="375920" y="3820160"/>
            <a:ext cx="19698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C0C0C0"/>
                </a:highlight>
              </a:rPr>
              <a:t>Numerical?</a:t>
            </a:r>
          </a:p>
          <a:p>
            <a:r>
              <a:rPr lang="en-US" sz="2400" dirty="0">
                <a:highlight>
                  <a:srgbClr val="C0C0C0"/>
                </a:highlight>
              </a:rPr>
              <a:t>Categorical?</a:t>
            </a:r>
          </a:p>
          <a:p>
            <a:endParaRPr lang="en-US" sz="2400" dirty="0">
              <a:highlight>
                <a:srgbClr val="C0C0C0"/>
              </a:highlight>
            </a:endParaRPr>
          </a:p>
          <a:p>
            <a:r>
              <a:rPr lang="en-US" sz="2400" dirty="0">
                <a:highlight>
                  <a:srgbClr val="C0C0C0"/>
                </a:highlight>
              </a:rPr>
              <a:t>Outcome?</a:t>
            </a:r>
            <a:endParaRPr lang="en-ID" sz="24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16830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CDCE-3C13-4E01-9F89-C7BD5FCA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Equation: Multiple logistic Reg example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0D17B7-C893-4308-AA46-5A4421BF57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41537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D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𝐿𝑜𝑎𝑛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−8.14−0.05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𝐴𝑔𝑒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0.6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𝐸𝑥𝑝𝑒𝑟𝑖𝑒𝑛𝑐𝑒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0.58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𝐹𝑎𝑚𝑖𝑙𝑦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0.07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𝑃𝑟𝑜𝑓𝐸𝑑𝑢𝑐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−3.8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𝑈𝑛𝑑𝑒𝑟𝑔𝑟𝑎𝑑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−0.03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𝐶𝑟𝑒𝑑𝑖𝑡𝐶𝑎𝑟𝑑𝑌𝑒𝑠</m:t>
                      </m:r>
                    </m:oMath>
                  </m:oMathPara>
                </a14:m>
                <a:endParaRPr lang="en-ID" dirty="0"/>
              </a:p>
              <a:p>
                <a:r>
                  <a:rPr lang="en-ID" dirty="0"/>
                  <a:t>Outcome = Personal Loan (accepted or declined)</a:t>
                </a:r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0D17B7-C893-4308-AA46-5A4421BF57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41537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872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138C-CE41-4887-9CE5-2114F295C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FF1D-0B8F-4680-A3A0-11E67E329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3121"/>
            <a:ext cx="10515600" cy="20621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Outcome variable: Personal Loan </a:t>
            </a:r>
            <a:r>
              <a:rPr lang="en-ID" dirty="0">
                <a:solidFill>
                  <a:srgbClr val="222222"/>
                </a:solidFill>
                <a:latin typeface="arial" panose="020B0604020202020204" pitchFamily="34" charset="0"/>
              </a:rPr>
              <a:t>∈</a:t>
            </a:r>
            <a:r>
              <a:rPr lang="en-US" dirty="0"/>
              <a:t> {1 = accept loan, 0 = refuse loan}</a:t>
            </a:r>
          </a:p>
          <a:p>
            <a:r>
              <a:rPr lang="en-US" dirty="0"/>
              <a:t>Education </a:t>
            </a:r>
            <a:r>
              <a:rPr lang="en-ID" dirty="0">
                <a:solidFill>
                  <a:srgbClr val="222222"/>
                </a:solidFill>
                <a:latin typeface="arial" panose="020B0604020202020204" pitchFamily="34" charset="0"/>
              </a:rPr>
              <a:t>∈</a:t>
            </a:r>
            <a:r>
              <a:rPr lang="en-US" dirty="0"/>
              <a:t> {1=undergrad, 2=graduate, 3=professional}</a:t>
            </a:r>
          </a:p>
          <a:p>
            <a:r>
              <a:rPr lang="en-US" dirty="0"/>
              <a:t>Family size </a:t>
            </a:r>
          </a:p>
          <a:p>
            <a:r>
              <a:rPr lang="en-ID" dirty="0"/>
              <a:t>Age</a:t>
            </a:r>
          </a:p>
          <a:p>
            <a:r>
              <a:rPr lang="en-ID" dirty="0"/>
              <a:t>Income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944F4-3B39-4C6F-AA54-1BD7BB46C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73" y="365124"/>
            <a:ext cx="914224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74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4A8773-E5E0-43C0-BE54-06830060E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4160" y="484505"/>
            <a:ext cx="4485640" cy="3884295"/>
          </a:xfrm>
        </p:spPr>
        <p:txBody>
          <a:bodyPr/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Personal Loan </a:t>
            </a:r>
            <a:endParaRPr lang="en-ID" i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8721E-8E80-48C4-868A-5512F96C9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8160" y="484505"/>
            <a:ext cx="4485640" cy="3884295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Education Status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     Age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Family size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…</a:t>
            </a:r>
            <a:endParaRPr lang="en-ID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E6DC48-EBDC-45EE-9EED-36B5252B4C8C}"/>
              </a:ext>
            </a:extLst>
          </p:cNvPr>
          <p:cNvCxnSpPr>
            <a:cxnSpLocks/>
          </p:cNvCxnSpPr>
          <p:nvPr/>
        </p:nvCxnSpPr>
        <p:spPr>
          <a:xfrm flipH="1">
            <a:off x="3850642" y="834073"/>
            <a:ext cx="2600958" cy="116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CF399F-7AFF-4E95-AB6C-C55F24EDD3C1}"/>
              </a:ext>
            </a:extLst>
          </p:cNvPr>
          <p:cNvCxnSpPr>
            <a:cxnSpLocks/>
          </p:cNvCxnSpPr>
          <p:nvPr/>
        </p:nvCxnSpPr>
        <p:spPr>
          <a:xfrm flipH="1">
            <a:off x="3942080" y="1828800"/>
            <a:ext cx="2702560" cy="36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1B508B-28D2-41DF-9E80-2FE83B0989C3}"/>
              </a:ext>
            </a:extLst>
          </p:cNvPr>
          <p:cNvCxnSpPr>
            <a:cxnSpLocks/>
          </p:cNvCxnSpPr>
          <p:nvPr/>
        </p:nvCxnSpPr>
        <p:spPr>
          <a:xfrm flipH="1" flipV="1">
            <a:off x="3942080" y="2407920"/>
            <a:ext cx="2751078" cy="38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5CF32C-410D-44C0-AF10-9C14F1D661E3}"/>
              </a:ext>
            </a:extLst>
          </p:cNvPr>
          <p:cNvCxnSpPr>
            <a:cxnSpLocks/>
          </p:cNvCxnSpPr>
          <p:nvPr/>
        </p:nvCxnSpPr>
        <p:spPr>
          <a:xfrm flipH="1" flipV="1">
            <a:off x="3767078" y="2600960"/>
            <a:ext cx="2877562" cy="97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lus Sign 14">
            <a:extLst>
              <a:ext uri="{FF2B5EF4-FFF2-40B4-BE49-F238E27FC236}">
                <a16:creationId xmlns:a16="http://schemas.microsoft.com/office/drawing/2014/main" id="{291D1445-83E2-48C6-A7BF-CCE111D69BA8}"/>
              </a:ext>
            </a:extLst>
          </p:cNvPr>
          <p:cNvSpPr/>
          <p:nvPr/>
        </p:nvSpPr>
        <p:spPr>
          <a:xfrm>
            <a:off x="6855718" y="995680"/>
            <a:ext cx="378201" cy="42626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71756883-2D4F-4576-ADBB-5551ECBBF23B}"/>
              </a:ext>
            </a:extLst>
          </p:cNvPr>
          <p:cNvSpPr/>
          <p:nvPr/>
        </p:nvSpPr>
        <p:spPr>
          <a:xfrm>
            <a:off x="6789678" y="1999615"/>
            <a:ext cx="378201" cy="42626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B5034E69-C3B6-44B5-83AB-D20D7F908865}"/>
              </a:ext>
            </a:extLst>
          </p:cNvPr>
          <p:cNvSpPr/>
          <p:nvPr/>
        </p:nvSpPr>
        <p:spPr>
          <a:xfrm>
            <a:off x="6901438" y="2991961"/>
            <a:ext cx="378201" cy="42626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37BF125-4364-4DB9-A1AF-AA447D642C78}"/>
                  </a:ext>
                </a:extLst>
              </p:cNvPr>
              <p:cNvSpPr/>
              <p:nvPr/>
            </p:nvSpPr>
            <p:spPr>
              <a:xfrm>
                <a:off x="170300" y="4153402"/>
                <a:ext cx="9416745" cy="861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𝐴𝐺𝐸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𝐹𝐴𝑀𝐼𝐿𝑌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𝑆𝐼𝑍𝐸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𝐼𝑁𝐶𝑂𝑀𝐸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sub/>
                      </m:sSub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37BF125-4364-4DB9-A1AF-AA447D642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00" y="4153402"/>
                <a:ext cx="9416745" cy="861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7451B0E-9B68-4C91-8745-4B517C2499BD}"/>
                  </a:ext>
                </a:extLst>
              </p:cNvPr>
              <p:cNvSpPr/>
              <p:nvPr/>
            </p:nvSpPr>
            <p:spPr>
              <a:xfrm>
                <a:off x="1456437" y="5103975"/>
                <a:ext cx="1066648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𝐺𝑅𝐴𝐷𝑈𝐴𝑇𝐸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𝑃𝑅𝑂𝐹𝐸𝑆𝑆𝐼𝑂𝑁𝐴𝐿</m:t>
                          </m:r>
                        </m:e>
                        <m:sub/>
                      </m:sSub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7451B0E-9B68-4C91-8745-4B517C249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437" y="5103975"/>
                <a:ext cx="10666481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D31D36-D81C-49F9-8868-A666506A167A}"/>
                  </a:ext>
                </a:extLst>
              </p:cNvPr>
              <p:cNvSpPr/>
              <p:nvPr/>
            </p:nvSpPr>
            <p:spPr>
              <a:xfrm>
                <a:off x="1456436" y="5692775"/>
                <a:ext cx="1066648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𝐶𝑅𝐸𝐷𝐼𝑇𝐶𝐴𝑅𝐷𝑌𝐸𝑆</m:t>
                      </m:r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D31D36-D81C-49F9-8868-A666506A1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436" y="5692775"/>
                <a:ext cx="10666481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168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C0C1-7A61-4ACF-B446-E61E5AD7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assessment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4199D-ABD2-4973-9FD7-6BCB5FD6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Area under the ROC curve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*ROC = Receiver Operating Characteristics </a:t>
            </a:r>
          </a:p>
          <a:p>
            <a:r>
              <a:rPr lang="en-US" dirty="0"/>
              <a:t>Confusion matrix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A58CF-6F0D-4AD8-AF0B-B53F5226B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807" y="555386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71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704-8442-4BC0-BE4F-7C4A6583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Presenting logistic regression results (log-odds)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9A4C72-F1A7-43CC-BB98-DEB507FDB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813119"/>
              </p:ext>
            </p:extLst>
          </p:nvPr>
        </p:nvGraphicFramePr>
        <p:xfrm>
          <a:off x="838200" y="1879600"/>
          <a:ext cx="10622279" cy="4521194"/>
        </p:xfrm>
        <a:graphic>
          <a:graphicData uri="http://schemas.openxmlformats.org/drawingml/2006/table">
            <a:tbl>
              <a:tblPr/>
              <a:tblGrid>
                <a:gridCol w="1761347">
                  <a:extLst>
                    <a:ext uri="{9D8B030D-6E8A-4147-A177-3AD203B41FA5}">
                      <a16:colId xmlns:a16="http://schemas.microsoft.com/office/drawing/2014/main" val="3754986485"/>
                    </a:ext>
                  </a:extLst>
                </a:gridCol>
                <a:gridCol w="1815544">
                  <a:extLst>
                    <a:ext uri="{9D8B030D-6E8A-4147-A177-3AD203B41FA5}">
                      <a16:colId xmlns:a16="http://schemas.microsoft.com/office/drawing/2014/main" val="2019191982"/>
                    </a:ext>
                  </a:extLst>
                </a:gridCol>
                <a:gridCol w="1300687">
                  <a:extLst>
                    <a:ext uri="{9D8B030D-6E8A-4147-A177-3AD203B41FA5}">
                      <a16:colId xmlns:a16="http://schemas.microsoft.com/office/drawing/2014/main" val="2188070449"/>
                    </a:ext>
                  </a:extLst>
                </a:gridCol>
                <a:gridCol w="1300687">
                  <a:extLst>
                    <a:ext uri="{9D8B030D-6E8A-4147-A177-3AD203B41FA5}">
                      <a16:colId xmlns:a16="http://schemas.microsoft.com/office/drawing/2014/main" val="1814882366"/>
                    </a:ext>
                  </a:extLst>
                </a:gridCol>
                <a:gridCol w="1842640">
                  <a:extLst>
                    <a:ext uri="{9D8B030D-6E8A-4147-A177-3AD203B41FA5}">
                      <a16:colId xmlns:a16="http://schemas.microsoft.com/office/drawing/2014/main" val="746746497"/>
                    </a:ext>
                  </a:extLst>
                </a:gridCol>
                <a:gridCol w="1300687">
                  <a:extLst>
                    <a:ext uri="{9D8B030D-6E8A-4147-A177-3AD203B41FA5}">
                      <a16:colId xmlns:a16="http://schemas.microsoft.com/office/drawing/2014/main" val="54306386"/>
                    </a:ext>
                  </a:extLst>
                </a:gridCol>
                <a:gridCol w="1300687">
                  <a:extLst>
                    <a:ext uri="{9D8B030D-6E8A-4147-A177-3AD203B41FA5}">
                      <a16:colId xmlns:a16="http://schemas.microsoft.com/office/drawing/2014/main" val="96385048"/>
                    </a:ext>
                  </a:extLst>
                </a:gridCol>
              </a:tblGrid>
              <a:tr h="51848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Predictors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 odds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std.error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conf.low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conf.high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445542"/>
                  </a:ext>
                </a:extLst>
              </a:tr>
              <a:tr h="49774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(Intercept)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-11.94057592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1.67978448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-7.10839757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-15.2219601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-8.63233788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722220"/>
                  </a:ext>
                </a:extLst>
              </a:tr>
              <a:tr h="49774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-0.049150435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0.06291551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-0.78121327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-0.17492233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0.07185006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630565"/>
                  </a:ext>
                </a:extLst>
              </a:tr>
              <a:tr h="49774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0.056461356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0.0625835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0.9021764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-0.06387962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0.181602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836824"/>
                  </a:ext>
                </a:extLst>
              </a:tr>
              <a:tr h="49774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0.063365108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0.00258388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24.5232166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0.05846667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0.0686049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885165"/>
                  </a:ext>
                </a:extLst>
              </a:tr>
              <a:tr h="49774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0.583045157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0.07055865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8.26326967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0.4464047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0.72323063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69006"/>
                  </a:ext>
                </a:extLst>
              </a:tr>
              <a:tr h="49774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Educ2grad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3.799974008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0.2454027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15.484646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3.32971058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4.29249728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985430"/>
                  </a:ext>
                </a:extLst>
              </a:tr>
              <a:tr h="49774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Educ3professional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3.867107776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0.24222584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15.9648853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3.4033906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4.35373713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421153"/>
                  </a:ext>
                </a:extLst>
              </a:tr>
              <a:tr h="51848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CreditCard1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-0.002646147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0.15844159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-0.01670109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-0.31607895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0.30561917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495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97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550B-6543-429D-B6FB-B556C0E8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results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356C4-617D-442D-B51F-C6528CE22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560"/>
            <a:ext cx="10515600" cy="506031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When age increases for 1 year, the log odds to accept the loan decreases by 0.049. The 95% CIs of reduction range from -0.17 to 0.07 (p-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val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=0.435)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When income increases for USD1000 , the log odds to accept the loan increases by 0.063. The 95% CIs of increase range from 0.059 to 0.069 (p-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val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&lt; 0.001) </a:t>
            </a:r>
          </a:p>
          <a:p>
            <a:r>
              <a:rPr lang="en-US" dirty="0"/>
              <a:t>The log odds for grad respondents to accept the loan was 3.80 compared to students. The 95% CI of range from 3.33 to 4.29 (p-</a:t>
            </a:r>
            <a:r>
              <a:rPr lang="en-US" dirty="0" err="1"/>
              <a:t>val</a:t>
            </a:r>
            <a:r>
              <a:rPr lang="en-US" dirty="0"/>
              <a:t> &lt; 0.001) </a:t>
            </a:r>
          </a:p>
          <a:p>
            <a:r>
              <a:rPr lang="en-US" dirty="0"/>
              <a:t>The log odds for professional respondents to accept the loan was 3.87 compared to students. The 95% CIs range from 3.40 to 4.35 (p-</a:t>
            </a:r>
            <a:r>
              <a:rPr lang="en-US" dirty="0" err="1"/>
              <a:t>val</a:t>
            </a:r>
            <a:r>
              <a:rPr lang="en-US" dirty="0"/>
              <a:t> &lt; 0.001)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log odds for respondents with CC to accept the loan was -0.03 compared to non-CC holder. The 95% CIs range from -0.32 to 0.31 (p-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=0.987) </a:t>
            </a:r>
          </a:p>
          <a:p>
            <a:endParaRPr lang="en-US" dirty="0"/>
          </a:p>
          <a:p>
            <a:endParaRPr lang="en-US" dirty="0"/>
          </a:p>
          <a:p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B3AB5D-C20B-4F15-A7ED-E7A781AD695F}"/>
              </a:ext>
            </a:extLst>
          </p:cNvPr>
          <p:cNvSpPr/>
          <p:nvPr/>
        </p:nvSpPr>
        <p:spPr>
          <a:xfrm>
            <a:off x="690880" y="1280160"/>
            <a:ext cx="10993120" cy="1960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D48423-A863-4B7A-BAF1-18423240E3C8}"/>
              </a:ext>
            </a:extLst>
          </p:cNvPr>
          <p:cNvSpPr/>
          <p:nvPr/>
        </p:nvSpPr>
        <p:spPr>
          <a:xfrm>
            <a:off x="690880" y="5029200"/>
            <a:ext cx="10871200" cy="13309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8EDF3-C1A9-4503-A623-755A8EAA74F7}"/>
              </a:ext>
            </a:extLst>
          </p:cNvPr>
          <p:cNvSpPr txBox="1"/>
          <p:nvPr/>
        </p:nvSpPr>
        <p:spPr>
          <a:xfrm>
            <a:off x="6471920" y="528320"/>
            <a:ext cx="373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CI = confidence intervals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949120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3EF1-2985-4A06-8127-814C3329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logistic regression table (odds ratio)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E3CC5D-B239-4BBA-B236-E0DCFC5A93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63889"/>
              </p:ext>
            </p:extLst>
          </p:nvPr>
        </p:nvGraphicFramePr>
        <p:xfrm>
          <a:off x="1249680" y="1690688"/>
          <a:ext cx="8829040" cy="4344349"/>
        </p:xfrm>
        <a:graphic>
          <a:graphicData uri="http://schemas.openxmlformats.org/drawingml/2006/table">
            <a:tbl>
              <a:tblPr/>
              <a:tblGrid>
                <a:gridCol w="2424094">
                  <a:extLst>
                    <a:ext uri="{9D8B030D-6E8A-4147-A177-3AD203B41FA5}">
                      <a16:colId xmlns:a16="http://schemas.microsoft.com/office/drawing/2014/main" val="1601040740"/>
                    </a:ext>
                  </a:extLst>
                </a:gridCol>
                <a:gridCol w="1067491">
                  <a:extLst>
                    <a:ext uri="{9D8B030D-6E8A-4147-A177-3AD203B41FA5}">
                      <a16:colId xmlns:a16="http://schemas.microsoft.com/office/drawing/2014/main" val="4129615727"/>
                    </a:ext>
                  </a:extLst>
                </a:gridCol>
                <a:gridCol w="1067491">
                  <a:extLst>
                    <a:ext uri="{9D8B030D-6E8A-4147-A177-3AD203B41FA5}">
                      <a16:colId xmlns:a16="http://schemas.microsoft.com/office/drawing/2014/main" val="2411477591"/>
                    </a:ext>
                  </a:extLst>
                </a:gridCol>
                <a:gridCol w="1067491">
                  <a:extLst>
                    <a:ext uri="{9D8B030D-6E8A-4147-A177-3AD203B41FA5}">
                      <a16:colId xmlns:a16="http://schemas.microsoft.com/office/drawing/2014/main" val="338911321"/>
                    </a:ext>
                  </a:extLst>
                </a:gridCol>
                <a:gridCol w="1067491">
                  <a:extLst>
                    <a:ext uri="{9D8B030D-6E8A-4147-A177-3AD203B41FA5}">
                      <a16:colId xmlns:a16="http://schemas.microsoft.com/office/drawing/2014/main" val="3894132331"/>
                    </a:ext>
                  </a:extLst>
                </a:gridCol>
                <a:gridCol w="1067491">
                  <a:extLst>
                    <a:ext uri="{9D8B030D-6E8A-4147-A177-3AD203B41FA5}">
                      <a16:colId xmlns:a16="http://schemas.microsoft.com/office/drawing/2014/main" val="511946567"/>
                    </a:ext>
                  </a:extLst>
                </a:gridCol>
                <a:gridCol w="1067491">
                  <a:extLst>
                    <a:ext uri="{9D8B030D-6E8A-4147-A177-3AD203B41FA5}">
                      <a16:colId xmlns:a16="http://schemas.microsoft.com/office/drawing/2014/main" val="3133618287"/>
                    </a:ext>
                  </a:extLst>
                </a:gridCol>
              </a:tblGrid>
              <a:tr h="480481"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Predictors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std.error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CI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CI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905100"/>
                  </a:ext>
                </a:extLst>
              </a:tr>
              <a:tr h="480481"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(Intercept)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474502"/>
                  </a:ext>
                </a:extLst>
              </a:tr>
              <a:tr h="480481"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868912"/>
                  </a:ext>
                </a:extLst>
              </a:tr>
              <a:tr h="480481"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03199"/>
                  </a:ext>
                </a:extLst>
              </a:tr>
              <a:tr h="480481"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302886"/>
                  </a:ext>
                </a:extLst>
              </a:tr>
              <a:tr h="480481"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263849"/>
                  </a:ext>
                </a:extLst>
              </a:tr>
              <a:tr h="480481"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Educ2grad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106502"/>
                  </a:ext>
                </a:extLst>
              </a:tr>
              <a:tr h="480481"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Educ3professional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129337"/>
                  </a:ext>
                </a:extLst>
              </a:tr>
              <a:tr h="500501"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CreditCard1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84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17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0745-E7D1-4DEC-B487-5C7B3B1A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Objectives of lecture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A9DFB-8624-4002-8C8D-8F2B9D8A1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the lecture, students will be </a:t>
            </a:r>
          </a:p>
          <a:p>
            <a:pPr lvl="1"/>
            <a:r>
              <a:rPr lang="en-US" dirty="0"/>
              <a:t>Able to model categorical binary outcome variable using multiple logistic regression</a:t>
            </a:r>
          </a:p>
          <a:p>
            <a:pPr lvl="1"/>
            <a:r>
              <a:rPr lang="en-US" dirty="0"/>
              <a:t>Able to  perform model assessment </a:t>
            </a:r>
          </a:p>
          <a:p>
            <a:pPr lvl="1"/>
            <a:r>
              <a:rPr lang="en-US" dirty="0"/>
              <a:t>Able to interpret model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0586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FCA1-4D15-4BC4-BF13-4ADE57F9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440"/>
            <a:ext cx="10515600" cy="506952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When age increases for 1 year, the odds to accept the loan reduce by 5%. The 95% CI of change ranges from 0.84 to 1.07 (p-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val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=0.435)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When income increases for USD1000 , the odds to accept the loan increases by 7%. The 95% CI of increase ranges from 6% to 7% (p-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val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&lt; 0.001) </a:t>
            </a:r>
          </a:p>
          <a:p>
            <a:r>
              <a:rPr lang="en-US" dirty="0"/>
              <a:t>The odds for grad respondents to accept the loan was 44 times higher compared to students. The 95% CI of range from 27 to 73 (p-</a:t>
            </a:r>
            <a:r>
              <a:rPr lang="en-US" dirty="0" err="1"/>
              <a:t>val</a:t>
            </a:r>
            <a:r>
              <a:rPr lang="en-US" dirty="0"/>
              <a:t> &lt; 0.001) </a:t>
            </a:r>
          </a:p>
          <a:p>
            <a:r>
              <a:rPr lang="en-US" dirty="0"/>
              <a:t>The odds for professional respondents to accept the loan was 48 times higher compared to students. The 95% CIs range from 30 to 78 (p-</a:t>
            </a:r>
            <a:r>
              <a:rPr lang="en-US" dirty="0" err="1"/>
              <a:t>val</a:t>
            </a:r>
            <a:r>
              <a:rPr lang="en-US" dirty="0"/>
              <a:t> &lt; 0.001)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odds for respondents with CC to accept the loan was similar compared to non-CC holder. The 95% CIs range from 0.73 to 1.36 (p-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=0.987)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43463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outcome is a categorical variable with two levels (or groups)</a:t>
            </a:r>
          </a:p>
          <a:p>
            <a:r>
              <a:rPr lang="en-US" dirty="0"/>
              <a:t>The predictors can include numerical only, categorical only or mixed.</a:t>
            </a:r>
          </a:p>
          <a:p>
            <a:r>
              <a:rPr lang="en-US" dirty="0"/>
              <a:t>For categorical predictor, make sure you know which level (or group) is the reference (or baseline) level (or group)</a:t>
            </a:r>
          </a:p>
          <a:p>
            <a:r>
              <a:rPr lang="en-US" dirty="0"/>
              <a:t>Interpret the log odds and the odds ratio</a:t>
            </a:r>
          </a:p>
          <a:p>
            <a:r>
              <a:rPr lang="en-US" dirty="0"/>
              <a:t>Inference is based on confidence intervals and p-values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83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F980-9613-4B6B-A32E-0BC08765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12049-FE17-4FB3-88D0-CD2CE4A77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181"/>
          </a:xfrm>
        </p:spPr>
        <p:txBody>
          <a:bodyPr>
            <a:normAutofit/>
          </a:bodyPr>
          <a:lstStyle/>
          <a:p>
            <a:r>
              <a:rPr lang="en-US" dirty="0"/>
              <a:t>We analyze data </a:t>
            </a:r>
          </a:p>
          <a:p>
            <a:pPr lvl="1"/>
            <a:r>
              <a:rPr lang="en-US" dirty="0"/>
              <a:t>To explain relationship between variables </a:t>
            </a:r>
          </a:p>
          <a:p>
            <a:pPr lvl="1"/>
            <a:r>
              <a:rPr lang="en-US" dirty="0"/>
              <a:t>To estimate the effect of a set of variables (predictors) onto another variable (the outcome)</a:t>
            </a:r>
          </a:p>
          <a:p>
            <a:pPr lvl="1"/>
            <a:r>
              <a:rPr lang="en-US" dirty="0"/>
              <a:t>To make inference – how large the effect?</a:t>
            </a:r>
          </a:p>
          <a:p>
            <a:pPr lvl="1"/>
            <a:r>
              <a:rPr lang="en-US" dirty="0"/>
              <a:t>To predict the outcome based on new data</a:t>
            </a:r>
          </a:p>
        </p:txBody>
      </p:sp>
    </p:spTree>
    <p:extLst>
      <p:ext uri="{BB962C8B-B14F-4D97-AF65-F5344CB8AC3E}">
        <p14:creationId xmlns:p14="http://schemas.microsoft.com/office/powerpoint/2010/main" val="366721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data science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1026" name="Picture 2" descr="https://d33wubrfki0l68.cloudfront.net/571b056757d68e6df81a3e3853f54d3c76ad6efc/32d37/diagrams/data-sci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385958" cy="381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86668" y="5890188"/>
            <a:ext cx="4018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>
                <a:hlinkClick r:id="rId3"/>
              </a:rPr>
              <a:t>https://r4ds.had.co.nz/introduction.html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7005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8DF9-C8E8-4C46-8F11-7503EDB7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=&gt; Estimation and Inference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A0AAA-65C6-4EF2-BBB0-73FEF90CF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estimate = </a:t>
            </a:r>
          </a:p>
          <a:p>
            <a:pPr lvl="1"/>
            <a:r>
              <a:rPr lang="en-US" dirty="0"/>
              <a:t>A process by which one makes inferences about a population, based on information obtained from a sample.</a:t>
            </a:r>
          </a:p>
          <a:p>
            <a:r>
              <a:rPr lang="en-US" dirty="0"/>
              <a:t>Making inference = </a:t>
            </a:r>
          </a:p>
          <a:p>
            <a:pPr lvl="1"/>
            <a:r>
              <a:rPr lang="en-US" dirty="0"/>
              <a:t>the reasoning involved in drawing a conclusion or making a logical judgment</a:t>
            </a:r>
          </a:p>
          <a:p>
            <a:pPr lvl="1"/>
            <a:r>
              <a:rPr lang="en-US" dirty="0"/>
              <a:t>on the basis of circumstantial evidence and prior conclusions </a:t>
            </a:r>
          </a:p>
          <a:p>
            <a:pPr lvl="1"/>
            <a:r>
              <a:rPr lang="en-US" dirty="0"/>
              <a:t>Not only on the basis of direct observation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802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9270-0612-4724-A061-0F09B9E6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F39AE-B117-40CA-A7E3-9A611382F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6280" cy="2532366"/>
          </a:xfrm>
        </p:spPr>
        <p:txBody>
          <a:bodyPr/>
          <a:lstStyle/>
          <a:p>
            <a:r>
              <a:rPr lang="en-US" dirty="0"/>
              <a:t>Row =&gt; Observations </a:t>
            </a:r>
          </a:p>
          <a:p>
            <a:r>
              <a:rPr lang="en-US" dirty="0"/>
              <a:t>Columns =&gt; Variables    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1A68C-4A29-408D-A4DE-657B4A9DC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042096"/>
            <a:ext cx="10439400" cy="37528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134607-5920-4096-9B37-F7CB8367D02B}"/>
              </a:ext>
            </a:extLst>
          </p:cNvPr>
          <p:cNvSpPr txBox="1">
            <a:spLocks/>
          </p:cNvSpPr>
          <p:nvPr/>
        </p:nvSpPr>
        <p:spPr>
          <a:xfrm>
            <a:off x="6952844" y="353473"/>
            <a:ext cx="4526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Numerical</a:t>
            </a:r>
          </a:p>
          <a:p>
            <a:pPr lvl="2"/>
            <a:r>
              <a:rPr lang="en-US" dirty="0"/>
              <a:t>Integer</a:t>
            </a:r>
          </a:p>
          <a:p>
            <a:pPr lvl="2"/>
            <a:r>
              <a:rPr lang="en-US" dirty="0"/>
              <a:t>Double </a:t>
            </a:r>
          </a:p>
          <a:p>
            <a:pPr lvl="1"/>
            <a:r>
              <a:rPr lang="en-US" dirty="0"/>
              <a:t>Categorical</a:t>
            </a:r>
          </a:p>
          <a:p>
            <a:pPr lvl="2"/>
            <a:r>
              <a:rPr lang="en-US" dirty="0"/>
              <a:t>Character</a:t>
            </a:r>
          </a:p>
          <a:p>
            <a:pPr lvl="2"/>
            <a:r>
              <a:rPr lang="en-US" dirty="0"/>
              <a:t>Factor   </a:t>
            </a:r>
            <a:endParaRPr lang="en-ID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3C6B77-AFBE-4F6A-84B8-02619421C35E}"/>
              </a:ext>
            </a:extLst>
          </p:cNvPr>
          <p:cNvCxnSpPr/>
          <p:nvPr/>
        </p:nvCxnSpPr>
        <p:spPr>
          <a:xfrm flipH="1">
            <a:off x="3696511" y="1027906"/>
            <a:ext cx="3784059" cy="201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704ED2-29F5-4774-973E-8FBCBB40B2F7}"/>
              </a:ext>
            </a:extLst>
          </p:cNvPr>
          <p:cNvCxnSpPr/>
          <p:nvPr/>
        </p:nvCxnSpPr>
        <p:spPr>
          <a:xfrm flipH="1">
            <a:off x="4766553" y="1027906"/>
            <a:ext cx="2694562" cy="201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0D7E14-4F1F-4BD1-B974-AE1BFC16C3F7}"/>
              </a:ext>
            </a:extLst>
          </p:cNvPr>
          <p:cNvCxnSpPr/>
          <p:nvPr/>
        </p:nvCxnSpPr>
        <p:spPr>
          <a:xfrm flipH="1">
            <a:off x="5588540" y="1027906"/>
            <a:ext cx="1892030" cy="201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7A5A54-8FDB-4E29-977B-694ABADB37C9}"/>
              </a:ext>
            </a:extLst>
          </p:cNvPr>
          <p:cNvCxnSpPr/>
          <p:nvPr/>
        </p:nvCxnSpPr>
        <p:spPr>
          <a:xfrm flipH="1">
            <a:off x="7626485" y="2266545"/>
            <a:ext cx="87549" cy="77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5CF56B-0AE5-469A-B1DA-DF6ACE8D8453}"/>
              </a:ext>
            </a:extLst>
          </p:cNvPr>
          <p:cNvCxnSpPr/>
          <p:nvPr/>
        </p:nvCxnSpPr>
        <p:spPr>
          <a:xfrm>
            <a:off x="9215984" y="2227634"/>
            <a:ext cx="900782" cy="81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27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6B30-41B9-4E18-BBB9-D47CAAC5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Motivation</a:t>
            </a:r>
            <a:r>
              <a:rPr lang="en-US" baseline="0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DCEAD-95AA-4FD6-BEAE-4877C5488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outcome is binary, the common analysis for making inference or prediction is logistic regression</a:t>
            </a:r>
          </a:p>
          <a:p>
            <a:r>
              <a:rPr lang="en-US" dirty="0"/>
              <a:t>Inference = explanation </a:t>
            </a:r>
          </a:p>
          <a:p>
            <a:r>
              <a:rPr lang="en-US" dirty="0"/>
              <a:t>What is the aim?</a:t>
            </a:r>
          </a:p>
          <a:p>
            <a:pPr lvl="1"/>
            <a:r>
              <a:rPr lang="en-US" dirty="0"/>
              <a:t>To explain vs to predict</a:t>
            </a:r>
          </a:p>
          <a:p>
            <a:r>
              <a:rPr lang="en-US" dirty="0"/>
              <a:t>In statistics, to explain is more common</a:t>
            </a:r>
          </a:p>
          <a:p>
            <a:pPr lvl="1"/>
            <a:r>
              <a:rPr lang="en-US" dirty="0"/>
              <a:t>Interested in the beta</a:t>
            </a:r>
          </a:p>
          <a:p>
            <a:r>
              <a:rPr lang="en-US" dirty="0"/>
              <a:t>In analytics, to predict is more common</a:t>
            </a:r>
          </a:p>
          <a:p>
            <a:pPr lvl="1"/>
            <a:r>
              <a:rPr lang="en-US" dirty="0"/>
              <a:t>Not interested in beta, but interested to predict the outcome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49829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DFCC-A9EC-407F-9049-6F8915EE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C457C-73E1-4A03-B685-C748C240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example of outcome relevant to your area that you may study</a:t>
            </a:r>
          </a:p>
          <a:p>
            <a:r>
              <a:rPr lang="en-US" dirty="0"/>
              <a:t>State the objective of the analysis</a:t>
            </a:r>
          </a:p>
          <a:p>
            <a:r>
              <a:rPr lang="en-US" dirty="0"/>
              <a:t>Are the data suitable for logistic regression analysis?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7290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49DB-570C-4EC4-A8AD-94A199FF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Outcome variable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B7A61-6493-4892-AAAA-1F5B36063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987"/>
            <a:ext cx="10515600" cy="4632976"/>
          </a:xfrm>
        </p:spPr>
        <p:txBody>
          <a:bodyPr>
            <a:normAutofit/>
          </a:bodyPr>
          <a:lstStyle/>
          <a:p>
            <a:r>
              <a:rPr lang="en-US" dirty="0"/>
              <a:t>When the outcome is categorical (in the form of binary), we model using logistic regression  </a:t>
            </a:r>
          </a:p>
          <a:p>
            <a:r>
              <a:rPr lang="en-US" dirty="0"/>
              <a:t>Binary outcome</a:t>
            </a:r>
          </a:p>
          <a:p>
            <a:pPr lvl="1"/>
            <a:r>
              <a:rPr lang="en-US" dirty="0"/>
              <a:t>Acceptance of loan = Accepted vs Rejected</a:t>
            </a:r>
          </a:p>
          <a:p>
            <a:pPr lvl="1"/>
            <a:r>
              <a:rPr lang="en-US" dirty="0"/>
              <a:t>Loan defaulters = Yes vs No</a:t>
            </a:r>
          </a:p>
          <a:p>
            <a:r>
              <a:rPr lang="en-US" dirty="0"/>
              <a:t>For example :</a:t>
            </a:r>
          </a:p>
          <a:p>
            <a:pPr lvl="1"/>
            <a:r>
              <a:rPr lang="en-US" dirty="0"/>
              <a:t>Acceptance of loan  &lt;- gender  + age  + job status + ….</a:t>
            </a:r>
          </a:p>
          <a:p>
            <a:pPr lvl="1"/>
            <a:r>
              <a:rPr lang="en-US" dirty="0"/>
              <a:t>Loan defaulters  &lt;-  age + income + amount of loan + …..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192E19-9660-4D5F-9591-42819EAB383B}"/>
              </a:ext>
            </a:extLst>
          </p:cNvPr>
          <p:cNvSpPr/>
          <p:nvPr/>
        </p:nvSpPr>
        <p:spPr>
          <a:xfrm>
            <a:off x="3282846" y="5807630"/>
            <a:ext cx="64607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4800" dirty="0">
                <a:solidFill>
                  <a:srgbClr val="222222"/>
                </a:solidFill>
                <a:latin typeface="arial" panose="020B0604020202020204" pitchFamily="34" charset="0"/>
              </a:rPr>
              <a:t>Y ∈ { 1 =Yes , 0 = No }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413874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93609E3D872941B72337756CAD97BF" ma:contentTypeVersion="13" ma:contentTypeDescription="Create a new document." ma:contentTypeScope="" ma:versionID="07f8cc5d77f96e140dcf030e3ee99e03">
  <xsd:schema xmlns:xsd="http://www.w3.org/2001/XMLSchema" xmlns:xs="http://www.w3.org/2001/XMLSchema" xmlns:p="http://schemas.microsoft.com/office/2006/metadata/properties" xmlns:ns1="http://schemas.microsoft.com/sharepoint/v3" xmlns:ns3="ac8a205a-8cc9-4a40-838a-2d788d9dffd0" xmlns:ns4="95f7d66e-9a00-41bd-b2db-e2703da038e7" targetNamespace="http://schemas.microsoft.com/office/2006/metadata/properties" ma:root="true" ma:fieldsID="d9f2e732da0d0bb46e28f9d6a654f714" ns1:_="" ns3:_="" ns4:_="">
    <xsd:import namespace="http://schemas.microsoft.com/sharepoint/v3"/>
    <xsd:import namespace="ac8a205a-8cc9-4a40-838a-2d788d9dffd0"/>
    <xsd:import namespace="95f7d66e-9a00-41bd-b2db-e2703da038e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1:_ip_UnifiedCompliancePolicyProperties" minOccurs="0"/>
                <xsd:element ref="ns1:_ip_UnifiedCompliancePolicyUIAction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8a205a-8cc9-4a40-838a-2d788d9dff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f7d66e-9a00-41bd-b2db-e2703da038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5DDA1D-23AE-4221-A8B0-20122FB28C74}">
  <ds:schemaRefs>
    <ds:schemaRef ds:uri="http://schemas.microsoft.com/sharepoint/v3"/>
    <ds:schemaRef ds:uri="http://purl.org/dc/elements/1.1/"/>
    <ds:schemaRef ds:uri="http://schemas.openxmlformats.org/package/2006/metadata/core-properties"/>
    <ds:schemaRef ds:uri="95f7d66e-9a00-41bd-b2db-e2703da038e7"/>
    <ds:schemaRef ds:uri="ac8a205a-8cc9-4a40-838a-2d788d9dffd0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20523FB-C5FC-4DC1-918E-DB2CF80AE2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c8a205a-8cc9-4a40-838a-2d788d9dffd0"/>
    <ds:schemaRef ds:uri="95f7d66e-9a00-41bd-b2db-e2703da038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A5050-60BC-4920-9EB1-5A3C46B46D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1159</Words>
  <Application>Microsoft Office PowerPoint</Application>
  <PresentationFormat>Widescreen</PresentationFormat>
  <Paragraphs>261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arial</vt:lpstr>
      <vt:lpstr>Cambria Math</vt:lpstr>
      <vt:lpstr>Calibri Light</vt:lpstr>
      <vt:lpstr>arial</vt:lpstr>
      <vt:lpstr>Office Theme</vt:lpstr>
      <vt:lpstr>Modelling binary  outcome data</vt:lpstr>
      <vt:lpstr>Objectives of lecture</vt:lpstr>
      <vt:lpstr>Introduction </vt:lpstr>
      <vt:lpstr>Workflow for data science </vt:lpstr>
      <vt:lpstr>Modelling =&gt; Estimation and Inference</vt:lpstr>
      <vt:lpstr>Data </vt:lpstr>
      <vt:lpstr>Motivation </vt:lpstr>
      <vt:lpstr>Questions </vt:lpstr>
      <vt:lpstr>Outcome variable</vt:lpstr>
      <vt:lpstr>Model: Multiple Logistic Regression</vt:lpstr>
      <vt:lpstr>PowerPoint Presentation</vt:lpstr>
      <vt:lpstr>Model: Multiple Logistic Regression</vt:lpstr>
      <vt:lpstr>Equation: Multiple logistic Reg example</vt:lpstr>
      <vt:lpstr>PowerPoint Presentation</vt:lpstr>
      <vt:lpstr>PowerPoint Presentation</vt:lpstr>
      <vt:lpstr>Model assessment</vt:lpstr>
      <vt:lpstr>Presenting logistic regression results (log-odds)</vt:lpstr>
      <vt:lpstr>Interpret results</vt:lpstr>
      <vt:lpstr>Interpreting logistic regression table (odds ratio)</vt:lpstr>
      <vt:lpstr>PowerPoint Presentation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categorical outcome data</dc:title>
  <dc:creator>Kamarul Imran</dc:creator>
  <cp:lastModifiedBy>Kamarul Imran Musa</cp:lastModifiedBy>
  <cp:revision>19</cp:revision>
  <dcterms:created xsi:type="dcterms:W3CDTF">2019-07-14T10:09:09Z</dcterms:created>
  <dcterms:modified xsi:type="dcterms:W3CDTF">2023-06-16T04:20:08Z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0x0101001693609E3D872941B72337756CAD97BF</vt:lpwstr>
  </property>
</Properties>
</file>