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2" r:id="rId4"/>
    <p:sldId id="268" r:id="rId5"/>
    <p:sldId id="263" r:id="rId6"/>
    <p:sldId id="275" r:id="rId7"/>
    <p:sldId id="267" r:id="rId8"/>
    <p:sldId id="259" r:id="rId9"/>
    <p:sldId id="269" r:id="rId10"/>
    <p:sldId id="257" r:id="rId11"/>
    <p:sldId id="272" r:id="rId12"/>
    <p:sldId id="270" r:id="rId13"/>
    <p:sldId id="277" r:id="rId14"/>
    <p:sldId id="278" r:id="rId15"/>
    <p:sldId id="280" r:id="rId16"/>
    <p:sldId id="282" r:id="rId17"/>
    <p:sldId id="273" r:id="rId18"/>
    <p:sldId id="271" r:id="rId19"/>
    <p:sldId id="281" r:id="rId20"/>
    <p:sldId id="274" r:id="rId21"/>
    <p:sldId id="258" r:id="rId22"/>
    <p:sldId id="260" r:id="rId23"/>
    <p:sldId id="276" r:id="rId24"/>
    <p:sldId id="264" r:id="rId25"/>
    <p:sldId id="26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4"/>
  </p:normalViewPr>
  <p:slideViewPr>
    <p:cSldViewPr snapToGrid="0" snapToObjects="1">
      <p:cViewPr varScale="1">
        <p:scale>
          <a:sx n="62" d="100"/>
          <a:sy n="62" d="100"/>
        </p:scale>
        <p:origin x="86" y="7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0A60-40C9-439A-B13D-CC8E97C0696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973D-E822-4E59-B5A7-36102888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C71-CC53-4187-AFBF-C540E6D701B5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0B0-046B-4BF6-B76D-4A987070ADCE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74F-71D0-4A98-B4F1-7C4BC744EA81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9DA-976D-4ADF-B56D-C5927A5DBBCE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9A73-3563-4312-9FC5-A1F22E509257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D36-F8AF-4E68-A27F-E8BFE1C275BC}" type="datetime1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3626-6DA7-4B73-AB40-454C0FBAFDAD}" type="datetime1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AC8-1EF0-4460-83E7-62F91429E9D1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5A4A-5D14-42DE-8022-14F153724581}" type="datetime1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A7F8-FDA4-4D0A-B070-3DCE9B9D17C3}" type="datetime1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A4D-5E55-46A7-824C-80E62C6AFBBE}" type="datetime1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2F3A-55C5-43BC-BE5F-D706DBDE5553}" type="datetime1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57A7-05CC-0443-9428-DD08E65E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amarul_imran" TargetMode="External"/><Relationship Id="rId2" Type="http://schemas.openxmlformats.org/officeDocument/2006/relationships/hyperlink" Target="mailto:drkamarul@usm.m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yanalytics.com.m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methods.net/graph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okbook-r.com/Graph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methods.net/advgraphs/trelli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Michael_Friendly" TargetMode="External"/><Relationship Id="rId2" Type="http://schemas.openxmlformats.org/officeDocument/2006/relationships/hyperlink" Target="https://en.m.wikipedia.org/wiki/Data_vis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.yorku.ca/SCS/Gallery/milestone/milestone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-graph-gall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ot.ly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atacamp.com/courses/data-visualization-in-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oursera.org/learn/datavisualiz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-statistics.co/Complete-Ggplot2-Tutorial-Part1-With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m.wikipedia.org/wiki/Edward_Tuf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er.watson.ibm.com/researcher/view_group.php?id=14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graphics/html/graphics-pack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19437"/>
          </a:xfrm>
        </p:spPr>
        <p:txBody>
          <a:bodyPr/>
          <a:lstStyle/>
          <a:p>
            <a:r>
              <a:rPr lang="en-US" dirty="0"/>
              <a:t>Kamarul Imran Musa</a:t>
            </a:r>
          </a:p>
          <a:p>
            <a:r>
              <a:rPr lang="en-US" dirty="0"/>
              <a:t>Associate Professor (Statistics and Epidemiology)</a:t>
            </a:r>
          </a:p>
          <a:p>
            <a:r>
              <a:rPr lang="en-US" dirty="0"/>
              <a:t>MD, M Community Med,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6F56-CE5B-40A8-983E-63BBC35C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7D68F-76F3-460A-8009-796A12E7A7A3}"/>
              </a:ext>
            </a:extLst>
          </p:cNvPr>
          <p:cNvSpPr txBox="1"/>
          <p:nvPr/>
        </p:nvSpPr>
        <p:spPr>
          <a:xfrm>
            <a:off x="1235676" y="5399903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drkamarul@usm.my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https://twitter.com/kamarul_imran</a:t>
            </a:r>
            <a:r>
              <a:rPr lang="en-US" dirty="0"/>
              <a:t> </a:t>
            </a:r>
          </a:p>
          <a:p>
            <a:r>
              <a:rPr lang="en-US" dirty="0"/>
              <a:t>Personal website: </a:t>
            </a:r>
            <a:r>
              <a:rPr lang="en-US" dirty="0">
                <a:hlinkClick r:id="rId4"/>
              </a:rPr>
              <a:t>www.myanalytics.com.my</a:t>
            </a: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: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http://www.statmethods.net/graphs/index.html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2277"/>
            <a:ext cx="4640943" cy="415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277"/>
            <a:ext cx="5001964" cy="43058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810B-3F4E-45C5-9859-1434411F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hist</a:t>
            </a:r>
            <a:r>
              <a:rPr lang="en-US" i="1" dirty="0"/>
              <a:t>()</a:t>
            </a:r>
          </a:p>
          <a:p>
            <a:r>
              <a:rPr lang="en-US" i="1" dirty="0"/>
              <a:t>plot()</a:t>
            </a:r>
          </a:p>
          <a:p>
            <a:r>
              <a:rPr lang="en-US" i="1" dirty="0" err="1"/>
              <a:t>dotchart</a:t>
            </a:r>
            <a:r>
              <a:rPr lang="en-US" i="1" dirty="0"/>
              <a:t>()</a:t>
            </a:r>
          </a:p>
          <a:p>
            <a:r>
              <a:rPr lang="en-US" i="1" dirty="0" err="1"/>
              <a:t>barplot</a:t>
            </a:r>
            <a:r>
              <a:rPr lang="en-US" i="1" dirty="0"/>
              <a:t>()</a:t>
            </a:r>
          </a:p>
          <a:p>
            <a:r>
              <a:rPr lang="en-US" i="1" dirty="0" err="1"/>
              <a:t>barplot</a:t>
            </a:r>
            <a:r>
              <a:rPr lang="en-US" i="1" dirty="0"/>
              <a:t>(, beside = TRUE)</a:t>
            </a:r>
          </a:p>
          <a:p>
            <a:r>
              <a:rPr lang="en-US" i="1" dirty="0"/>
              <a:t>boxplot(VAR1 ~ VAR2)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A8BC-1D73-4617-9426-1E2502A8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ggplot2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package, created by Hadley Wickham, offers a powerful graphics language for creating elegant and complex plots. 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http://www.cookbook-r.com/Graphs/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5" y="365125"/>
            <a:ext cx="3975847" cy="62582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6D933-EB54-43FB-8C89-D8229DB0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8A86-2774-45E6-95DE-2D70969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FD56-0BA8-4C58-BEFC-5F901AC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6360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popularity in the R community has exploded in recent years.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based on Leland Wilkinson's The Grammar of Graphics.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ggplot2 allows you to create graphs that represent both univariate and multivariate numerical and categorical data in a straightforward manner.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44E0E-7C31-4FDB-A53E-590119DCFC54}"/>
              </a:ext>
            </a:extLst>
          </p:cNvPr>
          <p:cNvSpPr/>
          <p:nvPr/>
        </p:nvSpPr>
        <p:spPr>
          <a:xfrm>
            <a:off x="915544" y="5807631"/>
            <a:ext cx="2041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http://ggplot2.org/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86BB0-5151-4AC5-BF39-0B4D2D40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CC1-FC2A-451B-8DB0-2C517944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E716-0D91-4501-84B4-BC35045E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BC25C-C731-42E5-8A39-81627FB2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15886" r="14417" b="14956"/>
          <a:stretch/>
        </p:blipFill>
        <p:spPr>
          <a:xfrm>
            <a:off x="838200" y="762000"/>
            <a:ext cx="10878814" cy="5557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6831-22AB-4DF6-92B2-B626557D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05C0-B29F-4519-9EAE-DE2F1442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B221-FEDB-4401-9FCA-B2E52DBD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ggplot2 plots with a call to </a:t>
            </a:r>
            <a:r>
              <a:rPr lang="en-US" dirty="0" err="1"/>
              <a:t>ggplot</a:t>
            </a:r>
            <a:r>
              <a:rPr lang="en-US" dirty="0"/>
              <a:t>(), supplying default data and </a:t>
            </a:r>
            <a:r>
              <a:rPr lang="en-US" dirty="0" err="1"/>
              <a:t>aesthethic</a:t>
            </a:r>
            <a:r>
              <a:rPr lang="en-US" dirty="0"/>
              <a:t> mappings, specified by </a:t>
            </a:r>
            <a:r>
              <a:rPr lang="en-US" dirty="0" err="1"/>
              <a:t>aes</a:t>
            </a:r>
            <a:r>
              <a:rPr lang="en-US" dirty="0"/>
              <a:t>(). </a:t>
            </a:r>
          </a:p>
          <a:p>
            <a:r>
              <a:rPr lang="en-US" dirty="0"/>
              <a:t>You then add layers, scales, </a:t>
            </a:r>
            <a:r>
              <a:rPr lang="en-US" dirty="0" err="1"/>
              <a:t>coords</a:t>
            </a:r>
            <a:r>
              <a:rPr lang="en-US" dirty="0"/>
              <a:t> and facets with +. </a:t>
            </a:r>
          </a:p>
          <a:p>
            <a:r>
              <a:rPr lang="en-US" dirty="0"/>
              <a:t>To save a plot to disk, use </a:t>
            </a:r>
            <a:r>
              <a:rPr lang="en-US" dirty="0" err="1"/>
              <a:t>ggsave</a:t>
            </a:r>
            <a:r>
              <a:rPr lang="en-US" dirty="0"/>
              <a:t>().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https://www.rstudio.com/wp-content/uploads/2015/03/ggplot2-cheatsheet.pdf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673DA-083D-41ED-B955-EC722CE1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36A1-9416-4042-B161-74010517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0B4D-F093-4696-B413-A825732B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A053-62FE-4532-BA72-C652212A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5927E-63C7-4309-B52A-FF168A2D0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6" r="57635" b="5242"/>
          <a:stretch/>
        </p:blipFill>
        <p:spPr>
          <a:xfrm>
            <a:off x="2916194" y="185736"/>
            <a:ext cx="5548183" cy="6435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11E3E9-3C34-4B77-A927-D5FF7739DE5A}"/>
              </a:ext>
            </a:extLst>
          </p:cNvPr>
          <p:cNvSpPr/>
          <p:nvPr/>
        </p:nvSpPr>
        <p:spPr>
          <a:xfrm>
            <a:off x="2730843" y="2953265"/>
            <a:ext cx="5301049" cy="3768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&gt; library(ggplot2)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ggplot</a:t>
            </a:r>
            <a:r>
              <a:rPr lang="en-US" i="1" dirty="0"/>
              <a:t>(mpg, </a:t>
            </a:r>
            <a:r>
              <a:rPr lang="en-US" i="1" dirty="0" err="1"/>
              <a:t>aes</a:t>
            </a:r>
            <a:r>
              <a:rPr lang="en-US" i="1" dirty="0"/>
              <a:t>(</a:t>
            </a:r>
            <a:r>
              <a:rPr lang="en-US" i="1" dirty="0" err="1"/>
              <a:t>hwy</a:t>
            </a:r>
            <a:r>
              <a:rPr lang="en-US" i="1" dirty="0"/>
              <a:t>, </a:t>
            </a:r>
            <a:r>
              <a:rPr lang="en-US" i="1" dirty="0" err="1"/>
              <a:t>cty</a:t>
            </a:r>
            <a:r>
              <a:rPr lang="en-US" i="1" dirty="0"/>
              <a:t>)) + 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err="1"/>
              <a:t>geom_point</a:t>
            </a:r>
            <a:r>
              <a:rPr lang="en-US" i="1" dirty="0"/>
              <a:t>(</a:t>
            </a:r>
            <a:r>
              <a:rPr lang="en-US" i="1" dirty="0" err="1"/>
              <a:t>aes</a:t>
            </a:r>
            <a:r>
              <a:rPr lang="en-US" i="1" dirty="0"/>
              <a:t>(color = </a:t>
            </a:r>
            <a:r>
              <a:rPr lang="en-US" i="1" dirty="0" err="1"/>
              <a:t>cyl</a:t>
            </a:r>
            <a:r>
              <a:rPr lang="en-US" i="1" dirty="0"/>
              <a:t>)) +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err="1"/>
              <a:t>geom_smooth</a:t>
            </a:r>
            <a:r>
              <a:rPr lang="en-US" i="1" dirty="0"/>
              <a:t>(method ="</a:t>
            </a:r>
            <a:r>
              <a:rPr lang="en-US" i="1" dirty="0" err="1"/>
              <a:t>lm</a:t>
            </a:r>
            <a:r>
              <a:rPr lang="en-US" i="1" dirty="0"/>
              <a:t>") + 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err="1"/>
              <a:t>coord_cartesian</a:t>
            </a:r>
            <a:r>
              <a:rPr lang="en-US" i="1" dirty="0"/>
              <a:t>() +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err="1"/>
              <a:t>scale_color_gradient</a:t>
            </a:r>
            <a:r>
              <a:rPr lang="en-US" i="1" dirty="0"/>
              <a:t>() + 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err="1"/>
              <a:t>theme_bw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ggsave</a:t>
            </a:r>
            <a:r>
              <a:rPr lang="en-US" i="1" dirty="0"/>
              <a:t>("plot.png", width = 5, height =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D1049-FACE-44E6-BC7D-BEEA95CA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/>
          </a:bodyPr>
          <a:lstStyle/>
          <a:p>
            <a:r>
              <a:rPr lang="en-US" dirty="0"/>
              <a:t>The lattice package, attempts to improve on base </a:t>
            </a:r>
            <a:r>
              <a:rPr lang="en-US" i="1" dirty="0" err="1"/>
              <a:t>R</a:t>
            </a:r>
            <a:r>
              <a:rPr lang="en-US" dirty="0" err="1"/>
              <a:t>graphics</a:t>
            </a:r>
            <a:endParaRPr lang="en-US" dirty="0"/>
          </a:p>
          <a:p>
            <a:r>
              <a:rPr lang="en-US" dirty="0"/>
              <a:t>It provides better defaults and the ability to easily display multivariate relationships. </a:t>
            </a:r>
          </a:p>
          <a:p>
            <a:r>
              <a:rPr lang="en-US" dirty="0"/>
              <a:t>the package supports the creation of </a:t>
            </a:r>
            <a:r>
              <a:rPr lang="en-US" i="1" dirty="0"/>
              <a:t>trellis graphs</a:t>
            </a:r>
          </a:p>
          <a:p>
            <a:pPr lvl="1"/>
            <a:r>
              <a:rPr lang="en-US" dirty="0"/>
              <a:t>graphs that display a variable or the relationship between variables, conditioned on one or more other variables.</a:t>
            </a:r>
          </a:p>
          <a:p>
            <a:endParaRPr lang="en-US" dirty="0"/>
          </a:p>
          <a:p>
            <a:r>
              <a:rPr lang="en-US" sz="2400" dirty="0">
                <a:hlinkClick r:id="rId2"/>
              </a:rPr>
              <a:t>http://www.statmethods.net/advgraphs/trellis.html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0492E-00BB-4FF8-8696-C8E84C13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EC1E-7E72-45E9-8EB3-55C60D84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E9D70-10EF-4613-8E1B-A705482B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1C86B-8A41-4C1B-A4C4-78F4D570A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839"/>
          <a:stretch/>
        </p:blipFill>
        <p:spPr>
          <a:xfrm>
            <a:off x="1910080" y="232168"/>
            <a:ext cx="6847839" cy="61241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4B52B2-3B03-4B70-A738-C093184C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visualization</a:t>
            </a:r>
            <a:r>
              <a:rPr lang="en-US" dirty="0"/>
              <a:t> or </a:t>
            </a:r>
            <a:r>
              <a:rPr lang="en-US" b="1" dirty="0"/>
              <a:t>data </a:t>
            </a:r>
            <a:r>
              <a:rPr lang="en-US" b="1" dirty="0" err="1"/>
              <a:t>visualisation</a:t>
            </a:r>
            <a:r>
              <a:rPr lang="en-US" dirty="0"/>
              <a:t> is viewed by many disciplines as a modern equivalent of visual communication. </a:t>
            </a:r>
          </a:p>
          <a:p>
            <a:r>
              <a:rPr lang="en-US" dirty="0"/>
              <a:t>It involves the creation and study of the visual representation of data</a:t>
            </a:r>
          </a:p>
          <a:p>
            <a:r>
              <a:rPr lang="en-US" dirty="0"/>
              <a:t>This means "information that has been abstracted in some schematic form, including attributes or variables for the units of information".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https://en.m.wikipedia.org/wiki/Data_visualization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 tooltip="Michael Friendly"/>
              </a:rPr>
              <a:t>Michael Friendly</a:t>
            </a:r>
            <a:r>
              <a:rPr lang="en-US" sz="2000" dirty="0"/>
              <a:t> (2008). </a:t>
            </a:r>
            <a:r>
              <a:rPr lang="en-US" sz="2000" dirty="0">
                <a:hlinkClick r:id="rId4"/>
              </a:rPr>
              <a:t>"Milestones in the history of thematic cartography, statistical graphics, and data visualization"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465CB-02F4-4C61-ABC1-ACB9F8B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</a:t>
            </a:r>
            <a:r>
              <a:rPr lang="en-US" i="1" dirty="0" err="1"/>
              <a:t>densityplot</a:t>
            </a:r>
            <a:r>
              <a:rPr lang="en-US" i="1" dirty="0"/>
              <a:t>(~ mpg, data = </a:t>
            </a:r>
            <a:r>
              <a:rPr lang="en-US" i="1" dirty="0" err="1"/>
              <a:t>mtcars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i="1" dirty="0" err="1"/>
              <a:t>densityplot</a:t>
            </a:r>
            <a:r>
              <a:rPr lang="en-US" i="1" dirty="0"/>
              <a:t>(~ mpg | factor(gear),  main="Density Plot by Number of Cylinders",  </a:t>
            </a:r>
            <a:r>
              <a:rPr lang="en-US" i="1" dirty="0" err="1"/>
              <a:t>xlab</a:t>
            </a:r>
            <a:r>
              <a:rPr lang="en-US" i="1" dirty="0"/>
              <a:t>="Miles per Gallon", data = </a:t>
            </a:r>
            <a:r>
              <a:rPr lang="en-US" i="1" dirty="0" err="1"/>
              <a:t>mtcars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i="1" dirty="0" err="1"/>
              <a:t>bwplot</a:t>
            </a:r>
            <a:r>
              <a:rPr lang="en-US" i="1" dirty="0"/>
              <a:t>(factor(</a:t>
            </a:r>
            <a:r>
              <a:rPr lang="en-US" i="1" dirty="0" err="1"/>
              <a:t>cyl</a:t>
            </a:r>
            <a:r>
              <a:rPr lang="en-US" i="1" dirty="0"/>
              <a:t>) ~ mpg | factor(gear), </a:t>
            </a:r>
            <a:r>
              <a:rPr lang="en-US" i="1" dirty="0" err="1"/>
              <a:t>ylab</a:t>
            </a:r>
            <a:r>
              <a:rPr lang="en-US" i="1" dirty="0"/>
              <a:t> = "Cylinders", </a:t>
            </a:r>
            <a:r>
              <a:rPr lang="en-US" i="1" dirty="0" err="1"/>
              <a:t>xlab</a:t>
            </a:r>
            <a:r>
              <a:rPr lang="en-US" i="1" dirty="0"/>
              <a:t> = "Miles per Gallon", main = "Mileage by Cylinders and Gears", layout=(c(1,3)), data = </a:t>
            </a:r>
            <a:r>
              <a:rPr lang="en-US" i="1" dirty="0" err="1"/>
              <a:t>mtcars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i="1" dirty="0" err="1"/>
              <a:t>xyplot</a:t>
            </a:r>
            <a:r>
              <a:rPr lang="en-US" i="1" dirty="0"/>
              <a:t>(</a:t>
            </a:r>
            <a:r>
              <a:rPr lang="en-US" i="1" dirty="0" err="1"/>
              <a:t>mpg~wt</a:t>
            </a:r>
            <a:r>
              <a:rPr lang="en-US" i="1" dirty="0"/>
              <a:t>| factor(</a:t>
            </a:r>
            <a:r>
              <a:rPr lang="en-US" i="1" dirty="0" err="1"/>
              <a:t>cyl</a:t>
            </a:r>
            <a:r>
              <a:rPr lang="en-US" i="1" dirty="0"/>
              <a:t>)  * factor(gear), main="Scatterplots by Cylinders and Gears", </a:t>
            </a:r>
            <a:r>
              <a:rPr lang="en-US" i="1" dirty="0" err="1"/>
              <a:t>ylab</a:t>
            </a:r>
            <a:r>
              <a:rPr lang="en-US" i="1" dirty="0"/>
              <a:t>="Miles per Gallon", </a:t>
            </a:r>
            <a:r>
              <a:rPr lang="en-US" i="1" dirty="0" err="1"/>
              <a:t>xlab</a:t>
            </a:r>
            <a:r>
              <a:rPr lang="en-US" i="1" dirty="0"/>
              <a:t>="Car Weight", data = </a:t>
            </a:r>
            <a:r>
              <a:rPr lang="en-US" i="1" dirty="0" err="1"/>
              <a:t>mtcars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i="1" dirty="0" err="1"/>
              <a:t>splom</a:t>
            </a:r>
            <a:r>
              <a:rPr lang="en-US" i="1" dirty="0"/>
              <a:t>(</a:t>
            </a:r>
            <a:r>
              <a:rPr lang="en-US" i="1" dirty="0" err="1"/>
              <a:t>mtcars</a:t>
            </a:r>
            <a:r>
              <a:rPr lang="en-US" i="1" dirty="0"/>
              <a:t>[c(1,3,4,5,6)], main="MTCARS Data")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A0521-7BC8-462C-A3E6-84FF23FC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8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http://www.r-graph-gallery.com/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5" y="1991361"/>
            <a:ext cx="5645505" cy="4320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06" y="1818640"/>
            <a:ext cx="5830300" cy="4545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6A56-4B8C-40AD-80FA-5A3D86F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https://plot.ly/r/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2547257"/>
            <a:ext cx="5368827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757676"/>
            <a:ext cx="5501640" cy="53892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8E6F-B50A-41C7-984E-089C0FDA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F216-D06F-46BE-AB54-441F19B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8417-02B2-4DD7-94C9-A8378DC2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EA40-9455-47A8-B9D5-8CE84D26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https://www.datacamp.com/courses/data-visualization-in-r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72" y="865867"/>
            <a:ext cx="6279341" cy="55131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DE47A-5E39-43B1-8193-1D5BB291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https://www.coursera.org/learn/datavisualization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2341568"/>
            <a:ext cx="5838371" cy="39703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80FE3-721A-4D3B-ACBF-D7152C3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0E39-D661-4B9A-A54E-DEE48F06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E4F3-DA11-4706-AFC0-8CC05A30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http://r-statistics.co/Complete-Ggplot2-Tutorial-Part1-With-R-Code.html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EECDE-CC06-4E22-B473-56832F774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0" t="11553" r="13750" b="6448"/>
          <a:stretch/>
        </p:blipFill>
        <p:spPr>
          <a:xfrm>
            <a:off x="3352800" y="2456340"/>
            <a:ext cx="7101840" cy="41544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04C5-382B-4809-A88E-207FCAE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1983 book </a:t>
            </a:r>
            <a:r>
              <a:rPr lang="en-US" i="1" dirty="0"/>
              <a:t>The Visual Display of Quantitative Information</a:t>
            </a:r>
            <a:r>
              <a:rPr lang="en-US" dirty="0"/>
              <a:t>, </a:t>
            </a:r>
            <a:r>
              <a:rPr lang="en-US" dirty="0">
                <a:hlinkClick r:id="rId2" tooltip="Edward Tufte"/>
              </a:rPr>
              <a:t>Edward Tufte</a:t>
            </a:r>
            <a:r>
              <a:rPr lang="en-US" dirty="0"/>
              <a:t> defines 'graphical displays' and principles for effective graphical display</a:t>
            </a:r>
          </a:p>
          <a:p>
            <a:r>
              <a:rPr lang="en-US" dirty="0"/>
              <a:t> "Excellence in statistical graphics consists of complex ideas communicated with clarity, precision and efficiency.”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/>
          <a:stretch/>
        </p:blipFill>
        <p:spPr>
          <a:xfrm>
            <a:off x="3062152" y="4001294"/>
            <a:ext cx="5183414" cy="26983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966F5-D4AE-4E2E-A055-B4BEB07B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is the process of </a:t>
            </a:r>
          </a:p>
          <a:p>
            <a:pPr lvl="1"/>
            <a:r>
              <a:rPr lang="en-US" dirty="0"/>
              <a:t>representing data graphically and </a:t>
            </a:r>
          </a:p>
          <a:p>
            <a:pPr lvl="1"/>
            <a:r>
              <a:rPr lang="en-US" dirty="0"/>
              <a:t>interacting with these representations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to gain insight into the data. 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http://researcher.watson.ibm.com/researcher/view_group.php?id=143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3083A-331B-41AF-932D-5E9A7BF8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graphics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686"/>
            <a:ext cx="10515600" cy="524691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Data</a:t>
            </a:r>
          </a:p>
          <a:p>
            <a:pPr fontAlgn="base"/>
            <a:r>
              <a:rPr lang="en-US" dirty="0"/>
              <a:t>substance rather than about methodology, graphic design, the technology of graphic production or something else</a:t>
            </a:r>
          </a:p>
          <a:p>
            <a:pPr fontAlgn="base"/>
            <a:r>
              <a:rPr lang="en-US" dirty="0"/>
              <a:t>avoid distorting what the data has to say</a:t>
            </a:r>
          </a:p>
          <a:p>
            <a:pPr fontAlgn="base"/>
            <a:r>
              <a:rPr lang="en-US" dirty="0"/>
              <a:t>present many numbers in a small space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3BE-DF64-48E8-B3E0-61FC7865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graphics should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make large data sets coherent</a:t>
            </a:r>
          </a:p>
          <a:p>
            <a:pPr fontAlgn="base"/>
            <a:r>
              <a:rPr lang="en-US" dirty="0"/>
              <a:t>encourage the eye to compare different pieces of data</a:t>
            </a:r>
          </a:p>
          <a:p>
            <a:pPr fontAlgn="base"/>
            <a:r>
              <a:rPr lang="en-US" dirty="0"/>
              <a:t>reveal the data at several levels of detail, from a broad overview to the fine structure</a:t>
            </a:r>
          </a:p>
          <a:p>
            <a:pPr fontAlgn="base"/>
            <a:r>
              <a:rPr lang="en-US" dirty="0"/>
              <a:t>serve a reasonably clear purpose: description, exploration, tabulation or decoration</a:t>
            </a:r>
          </a:p>
          <a:p>
            <a:pPr fontAlgn="base"/>
            <a:r>
              <a:rPr lang="en-US" dirty="0"/>
              <a:t>be closely integrated with the statistical and verbal descriptions of a data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DDE4-0E3A-4EC7-8EE8-127134B2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rich with facilities for creating and developing interesting graphics. </a:t>
            </a:r>
          </a:p>
          <a:p>
            <a:r>
              <a:rPr lang="en-US" dirty="0"/>
              <a:t>Base R contains functionality for many plot types including coplots, mosaic plots, biplots, and the list goes on. </a:t>
            </a:r>
          </a:p>
          <a:p>
            <a:r>
              <a:rPr lang="en-US" dirty="0"/>
              <a:t>There are devices such as postscript, </a:t>
            </a:r>
            <a:r>
              <a:rPr lang="en-US" dirty="0" err="1"/>
              <a:t>png</a:t>
            </a:r>
            <a:r>
              <a:rPr lang="en-US" dirty="0"/>
              <a:t>, jpeg and pdf for outputting graphics as well as device drivers for all platforms running 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https://cran.r-project.org/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11C8D-0114-4AC1-BA50-1BFC73F9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graphics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ggplot2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Lattice</a:t>
            </a:r>
          </a:p>
          <a:p>
            <a:r>
              <a:rPr lang="en-US" dirty="0"/>
              <a:t>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AA34-60DC-4425-8370-B5051333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package contains functions for ‘base’ graphics. </a:t>
            </a:r>
          </a:p>
          <a:p>
            <a:r>
              <a:rPr lang="en-US" dirty="0"/>
              <a:t>Base graphics are traditional S-like graphics, as opposed to the more recent grid graphics.</a:t>
            </a:r>
          </a:p>
          <a:p>
            <a:r>
              <a:rPr lang="en-US" dirty="0"/>
              <a:t>For a complete list of functions with individual help pages, use library(help = "graphics").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https://stat.ethz.ch/R-manual/R-devel/library/graphics/html/graphics-package.html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BD73B-705C-472E-920F-168EE47A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57A7-05CC-0443-9428-DD08E65E7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725</Words>
  <Application>Microsoft Office PowerPoint</Application>
  <PresentationFormat>Widescreen</PresentationFormat>
  <Paragraphs>140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Data Visualization</vt:lpstr>
      <vt:lpstr>What is data visualization</vt:lpstr>
      <vt:lpstr>Brief history</vt:lpstr>
      <vt:lpstr>Visualization and graphics</vt:lpstr>
      <vt:lpstr>What should graphics display?</vt:lpstr>
      <vt:lpstr>What graphics should display?</vt:lpstr>
      <vt:lpstr>Graphics in R</vt:lpstr>
      <vt:lpstr>Packages </vt:lpstr>
      <vt:lpstr>graphics </vt:lpstr>
      <vt:lpstr>Beginner : graphics</vt:lpstr>
      <vt:lpstr>Hands-on 1</vt:lpstr>
      <vt:lpstr>Beginner: ggplot2</vt:lpstr>
      <vt:lpstr>PowerPoint Presentation</vt:lpstr>
      <vt:lpstr>PowerPoint Presentation</vt:lpstr>
      <vt:lpstr>PowerPoint Presentation</vt:lpstr>
      <vt:lpstr>PowerPoint Presentation</vt:lpstr>
      <vt:lpstr>Hands-on 2</vt:lpstr>
      <vt:lpstr>Beginner: lattice</vt:lpstr>
      <vt:lpstr>PowerPoint Presentation</vt:lpstr>
      <vt:lpstr>Hands-on 3</vt:lpstr>
      <vt:lpstr>Varieties</vt:lpstr>
      <vt:lpstr>Interactive plots</vt:lpstr>
      <vt:lpstr>Hands-on 4</vt:lpstr>
      <vt:lpstr>Resources</vt:lpstr>
      <vt:lpstr>PowerPoint Presentation</vt:lpstr>
      <vt:lpstr>Take home 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Kamarul Imran Musa</dc:creator>
  <cp:lastModifiedBy>Kamarul Imran Musa </cp:lastModifiedBy>
  <cp:revision>26</cp:revision>
  <dcterms:created xsi:type="dcterms:W3CDTF">2017-08-28T04:27:41Z</dcterms:created>
  <dcterms:modified xsi:type="dcterms:W3CDTF">2017-09-25T09:17:52Z</dcterms:modified>
</cp:coreProperties>
</file>