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11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837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837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38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838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5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7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8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9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0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0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0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1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1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1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2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521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8522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8523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8524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8525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A36DA3EA-C249-4DBC-988D-56FCFE520B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706FC-D7E5-40E5-A2E3-9FB408931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D9C1D-A192-46BF-974D-67623A0EB5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44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95400"/>
            <a:ext cx="85407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625" y="6324599"/>
            <a:ext cx="2289175" cy="396875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599"/>
            <a:ext cx="2289175" cy="396875"/>
          </a:xfrm>
        </p:spPr>
        <p:txBody>
          <a:bodyPr/>
          <a:lstStyle>
            <a:lvl1pPr>
              <a:defRPr/>
            </a:lvl1pPr>
          </a:lstStyle>
          <a:p>
            <a:fld id="{385B1D7A-94AD-4457-9D0D-FB7BF5488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2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72EDD-AB31-4ED2-999F-43621278E8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7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F0795-01E1-4EF2-ACB8-99790867B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27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7D7B5-FEF0-42E3-BEDB-BA25EB0E89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8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9F7B4-897B-436E-BF1E-A925FE90D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0744D-9955-4058-9A84-1E03E3C33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72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E6EEF-0F48-41C2-820D-95B82CB8B6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7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C8A6E-2643-450C-9357-6EEB85D8D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8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7347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7348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49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0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1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3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4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5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6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7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8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9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0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61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7362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3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5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6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7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8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9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0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1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2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4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5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6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7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8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79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0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1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2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3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4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5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6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7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8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9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0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1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2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3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5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6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7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8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9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1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2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5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6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7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8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9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0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1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2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3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4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5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6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7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8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9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0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1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2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3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4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5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26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7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8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0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1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2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3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4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5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6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8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9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0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1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2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3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4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5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6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7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8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9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0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2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3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4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5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6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7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8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9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0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1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2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3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4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5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6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7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8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9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0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1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2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3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4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5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6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7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8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9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0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1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2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3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4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5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6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7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8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89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90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91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92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93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94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95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96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497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57499" name="Rectangle 1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7500" name="Rectangle 15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57501" name="Rectangle 1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1D3B1080-2BD9-4F10-8419-CC36C65374B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7504" name="Rectangle 160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RTB Bidder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295400" y="3886200"/>
            <a:ext cx="6477000" cy="1752600"/>
          </a:xfrm>
        </p:spPr>
        <p:txBody>
          <a:bodyPr/>
          <a:lstStyle/>
          <a:p>
            <a:pPr algn="l"/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StartApp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433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40750" cy="838200"/>
          </a:xfrm>
        </p:spPr>
        <p:txBody>
          <a:bodyPr/>
          <a:lstStyle/>
          <a:p>
            <a:pPr algn="l"/>
            <a:r>
              <a:rPr lang="en-US" dirty="0" smtClean="0"/>
              <a:t>Challenges: Model Selection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1625" y="990600"/>
                <a:ext cx="8540750" cy="556260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Target variable CTR is </a:t>
                </a:r>
                <a:r>
                  <a:rPr lang="en-US" dirty="0" smtClean="0">
                    <a:effectLst/>
                  </a:rPr>
                  <a:t>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/>
                      </a:rPr>
                      <m:t>0</m:t>
                    </m:r>
                    <m:r>
                      <a:rPr lang="en-US" b="0" i="1" smtClean="0">
                        <a:effectLst/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effectLst/>
                        <a:latin typeface="Cambria Math"/>
                        <a:ea typeface="Cambria Math"/>
                      </a:rPr>
                      <m:t>𝐶𝑇𝑅</m:t>
                    </m:r>
                    <m:r>
                      <a:rPr lang="en-US" b="0" i="1" smtClean="0">
                        <a:effectLst/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effectLst/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en-US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Classifiers (such as logistic regression) deal with class labels as target variables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only: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threshold probabilities to 0/1 and interpret </a:t>
                </a:r>
                <a:r>
                  <a:rPr lang="en-US" dirty="0" smtClean="0">
                    <a:effectLst/>
                    <a:ea typeface="+mn-ea"/>
                    <a:cs typeface="+mn-cs"/>
                  </a:rPr>
                  <a:t>as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class labels would lose a lot of information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Simple Regression models do not restrict the target variable:</a:t>
                </a:r>
              </a:p>
              <a:p>
                <a:pPr lvl="2"/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guarantee that the output on unseen data will be restricted to the 0/1 range.</a:t>
                </a:r>
              </a:p>
              <a:p>
                <a:r>
                  <a:rPr lang="en-US" dirty="0">
                    <a:effectLst/>
                  </a:rPr>
                  <a:t>Linear </a:t>
                </a:r>
                <a:r>
                  <a:rPr lang="en-US" dirty="0" smtClean="0">
                    <a:effectLst/>
                  </a:rPr>
                  <a:t>Regression (Simple, Lasso, Ridge)</a:t>
                </a:r>
                <a:endParaRPr lang="en-US" dirty="0">
                  <a:effectLst/>
                </a:endParaRPr>
              </a:p>
              <a:p>
                <a:r>
                  <a:rPr lang="en-US" dirty="0" smtClean="0">
                    <a:effectLst/>
                  </a:rPr>
                  <a:t>Tree Based Models (Random Forests)</a:t>
                </a:r>
              </a:p>
              <a:p>
                <a:r>
                  <a:rPr lang="en-US" dirty="0" smtClean="0">
                    <a:effectLst/>
                  </a:rPr>
                  <a:t>GLM (Beta Binomial)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Deep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neural networks</a:t>
                </a:r>
                <a:endParaRPr lang="en-US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625" y="990600"/>
                <a:ext cx="8540750" cy="5562600"/>
              </a:xfrm>
              <a:blipFill rotWithShape="1">
                <a:blip r:embed="rId2"/>
                <a:stretch>
                  <a:fillRect l="-785" t="-1206" r="-1070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5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40750" cy="762000"/>
          </a:xfrm>
        </p:spPr>
        <p:txBody>
          <a:bodyPr/>
          <a:lstStyle/>
          <a:p>
            <a:pPr algn="l"/>
            <a:r>
              <a:rPr lang="en-US" dirty="0" smtClean="0"/>
              <a:t>Goal: Maximize Profit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1625" y="914400"/>
                <a:ext cx="8540750" cy="495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𝑅𝑒𝑣𝑒𝑛𝑢𝑒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1000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𝐶𝑃𝐶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𝐶𝑇𝑅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𝑎𝑑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𝐶𝑃𝑀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Goal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max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𝑃𝑟𝑜𝑓𝑖𝑡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ank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bids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by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𝑅𝑒𝑣𝑒𝑛𝑢𝑒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𝑒𝑟𝑒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𝑏𝑖𝑑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1000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𝐶𝑃𝐶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𝐶𝑇𝑅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sz="2000" dirty="0" smtClean="0"/>
              </a:p>
              <a:p>
                <a:r>
                  <a:rPr lang="en-US" sz="2400" dirty="0" smtClean="0"/>
                  <a:t>Since our goal is to predict a real-value (the CTR of an ad), we cast it as a regression problem – that is, to predict the CTR between 0 to 1, given a set of features.</a:t>
                </a:r>
              </a:p>
              <a:p>
                <a:endParaRPr lang="en-US" sz="2000" dirty="0" smtClean="0"/>
              </a:p>
              <a:p>
                <a:r>
                  <a:rPr lang="en-US" sz="2400" dirty="0" smtClean="0"/>
                  <a:t>Logistic regression could be ideally suited for probabilities as it always predicts a value between 0 and 1, but in this setting there is no clear classification here.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625" y="914400"/>
                <a:ext cx="8540750" cy="4953000"/>
              </a:xfrm>
              <a:blipFill rotWithShape="1">
                <a:blip r:embed="rId2"/>
                <a:stretch>
                  <a:fillRect l="-571" r="-1997" b="-15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Challenges: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Unseen new data, Accidental clicks, </a:t>
            </a:r>
            <a:r>
              <a:rPr lang="en-US" dirty="0" smtClean="0"/>
              <a:t>Fraudulent adds</a:t>
            </a:r>
          </a:p>
          <a:p>
            <a:r>
              <a:rPr lang="en-US" dirty="0" smtClean="0"/>
              <a:t>0/1 vs. 0/100 vs. 1/10 vs. 2/10 vs. 1/500 and so on…</a:t>
            </a:r>
          </a:p>
          <a:p>
            <a:r>
              <a:rPr lang="en-US" dirty="0" smtClean="0"/>
              <a:t>Training Time &amp; Memory usage</a:t>
            </a:r>
          </a:p>
          <a:p>
            <a:r>
              <a:rPr lang="en-US" dirty="0" smtClean="0"/>
              <a:t>Feature extraction &amp;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6275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3775" cy="762000"/>
          </a:xfrm>
        </p:spPr>
        <p:txBody>
          <a:bodyPr/>
          <a:lstStyle/>
          <a:p>
            <a:r>
              <a:rPr lang="en-US" dirty="0" smtClean="0"/>
              <a:t>Challenge: Formulating the Response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CTR = #clicks/#impressions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CTR as </a:t>
                </a:r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posterior 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en-US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 ~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+mn-ea"/>
                          <a:cs typeface="+mn-cs"/>
                        </a:rPr>
                        <m:t>𝐵𝑒𝑡𝑎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/>
                <a:r>
                  <a:rPr lang="en-US" dirty="0" smtClean="0"/>
                  <a:t>CTR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𝑎𝑣𝑔𝐶𝑇𝑅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𝑐𝑙𝑖𝑐𝑘𝑠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𝑖𝑚𝑝𝑟𝑒𝑠𝑠𝑖𝑜𝑛𝑠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𝑐𝑙𝑖𝑐𝑘𝑠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𝑎𝑣𝑔𝐶𝑇𝑅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𝑖𝑚𝑝𝑟𝑒𝑠𝑠𝑖𝑜𝑛𝑠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𝑐𝑙𝑖𝑐𝑘𝑠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7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4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8915399" cy="5562600"/>
              </a:xfrm>
            </p:spPr>
            <p:txBody>
              <a:bodyPr/>
              <a:lstStyle/>
              <a:p>
                <a:r>
                  <a:rPr lang="en-US" sz="2400" dirty="0" smtClean="0"/>
                  <a:t>To overcome the very skewed distribution of clicks/imps we ended up using </a:t>
                </a:r>
                <a:r>
                  <a:rPr lang="en-US" sz="2400" dirty="0" smtClean="0"/>
                  <a:t>Random Forests; in particular with </a:t>
                </a:r>
                <a:r>
                  <a:rPr lang="en-US" sz="2400" dirty="0" err="1" smtClean="0"/>
                  <a:t>XGBoost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Regressor</a:t>
                </a:r>
                <a:endParaRPr lang="en-US" sz="2400" dirty="0" smtClean="0"/>
              </a:p>
              <a:p>
                <a:r>
                  <a:rPr lang="en-US" sz="2400" dirty="0" smtClean="0"/>
                  <a:t>Other promising options like Deep Learning and GLM left out for this exercise</a:t>
                </a:r>
              </a:p>
              <a:p>
                <a:r>
                  <a:rPr lang="en-US" sz="2400" dirty="0" smtClean="0"/>
                  <a:t>Not ideal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lvl="1"/>
                <a:r>
                  <a:rPr lang="en-US" dirty="0" smtClean="0"/>
                  <a:t>Accommodating severe overfitting (training 0.95, testing 0.35)</a:t>
                </a:r>
              </a:p>
              <a:p>
                <a:pPr lvl="1"/>
                <a:r>
                  <a:rPr lang="en-US" dirty="0" smtClean="0"/>
                  <a:t>Best on testing ~ 0.56 (training ~ 0.78)</a:t>
                </a:r>
              </a:p>
              <a:p>
                <a:r>
                  <a:rPr lang="en-US" sz="2400" dirty="0" smtClean="0"/>
                  <a:t>Need more advanced latent feature composition</a:t>
                </a:r>
              </a:p>
              <a:p>
                <a:pPr lvl="1"/>
                <a:r>
                  <a:rPr lang="en-US" dirty="0" smtClean="0"/>
                  <a:t>Quick running and testing and less memory</a:t>
                </a:r>
              </a:p>
              <a:p>
                <a:pPr lvl="1"/>
                <a:r>
                  <a:rPr lang="en-US" dirty="0" smtClean="0"/>
                  <a:t>Grid Search is time consuming</a:t>
                </a:r>
              </a:p>
              <a:p>
                <a:r>
                  <a:rPr lang="en-US" b="1" dirty="0" smtClean="0"/>
                  <a:t>Ensemble of models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8915399" cy="5562600"/>
              </a:xfrm>
              <a:blipFill rotWithShape="1">
                <a:blip r:embed="rId2"/>
                <a:stretch>
                  <a:fillRect l="-889" t="-98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540750" cy="838200"/>
          </a:xfrm>
        </p:spPr>
        <p:txBody>
          <a:bodyPr/>
          <a:lstStyle/>
          <a:p>
            <a:pPr algn="l"/>
            <a:r>
              <a:rPr lang="en-US" dirty="0" smtClean="0"/>
              <a:t>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62000"/>
          </a:xfrm>
        </p:spPr>
        <p:txBody>
          <a:bodyPr/>
          <a:lstStyle/>
          <a:p>
            <a:pPr algn="l"/>
            <a:r>
              <a:rPr lang="en-US" sz="4000" dirty="0" smtClean="0"/>
              <a:t>Results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194983"/>
                  </p:ext>
                </p:extLst>
              </p:nvPr>
            </p:nvGraphicFramePr>
            <p:xfrm>
              <a:off x="381000" y="1295400"/>
              <a:ext cx="8305801" cy="4822352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038225"/>
                    <a:gridCol w="1287400"/>
                    <a:gridCol w="1941575"/>
                    <a:gridCol w="838200"/>
                    <a:gridCol w="838200"/>
                    <a:gridCol w="762000"/>
                    <a:gridCol w="838200"/>
                    <a:gridCol w="762001"/>
                  </a:tblGrid>
                  <a:tr h="3586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Model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Response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Features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MSE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 smtClean="0"/>
                            <a:t>Aggs</a:t>
                          </a:r>
                          <a:r>
                            <a:rPr lang="en-US" sz="1600" dirty="0" smtClean="0"/>
                            <a:t>.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Depth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#Est.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Baseline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avgCTR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Total avg CTR = 0.00862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0.08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 dirty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13 </a:t>
                          </a:r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0.56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1.30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0.51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0.87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0.51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0.87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logresCTR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RFR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logresCTR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GBT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13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GBT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13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1.80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194983"/>
                  </p:ext>
                </p:extLst>
              </p:nvPr>
            </p:nvGraphicFramePr>
            <p:xfrm>
              <a:off x="381000" y="1295400"/>
              <a:ext cx="8305801" cy="4822352"/>
            </p:xfrm>
            <a:graphic>
              <a:graphicData uri="http://schemas.openxmlformats.org/drawingml/2006/table">
                <a:tbl>
                  <a:tblPr firstRow="1" bandRow="1">
                    <a:tableStyleId>{AF606853-7671-496A-8E4F-DF71F8EC918B}</a:tableStyleId>
                  </a:tblPr>
                  <a:tblGrid>
                    <a:gridCol w="1038225"/>
                    <a:gridCol w="1287400"/>
                    <a:gridCol w="1941575"/>
                    <a:gridCol w="838200"/>
                    <a:gridCol w="838200"/>
                    <a:gridCol w="762000"/>
                    <a:gridCol w="838200"/>
                    <a:gridCol w="762001"/>
                  </a:tblGrid>
                  <a:tr h="3586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Model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Response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Features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1679" t="-5085" r="-383212" b="-12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MSE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err="1" smtClean="0"/>
                            <a:t>Aggs</a:t>
                          </a:r>
                          <a:r>
                            <a:rPr lang="en-US" sz="1600" dirty="0" smtClean="0"/>
                            <a:t>.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Depth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#Est.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  <a:tr h="49720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Baseline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avgCTR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Total avg CTR = 0.00862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0.00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0.08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 dirty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13 </a:t>
                          </a:r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0.56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0.78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baseline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>
                        <a:solidFill>
                          <a:srgbClr val="00B050"/>
                        </a:solidFill>
                      </a:tcPr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1.30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0.51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0.87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0.51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0.87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logresCTR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RFR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logresCTR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11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600" b="0" i="0" u="none" strike="noStrike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GBT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13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0.48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GBT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13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1.27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Daily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</a:t>
                          </a:r>
                        </a:p>
                      </a:txBody>
                      <a:tcPr marL="9525" marR="9525" marT="9525" marB="0" anchor="b">
                        <a:solidFill>
                          <a:srgbClr val="F35B7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200</a:t>
                          </a:r>
                        </a:p>
                      </a:txBody>
                      <a:tcPr marL="9525" marR="9525" marT="9525" marB="0" anchor="b"/>
                    </a:tc>
                  </a:tr>
                  <a:tr h="39665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XGB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logitCTR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 smtClean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10 </a:t>
                          </a:r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CAT &amp; avgCPC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0.31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1.80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Weekly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chemeClr val="accent3">
                                  <a:lumMod val="20000"/>
                                  <a:lumOff val="80000"/>
                                </a:schemeClr>
                              </a:solidFill>
                              <a:effectLst/>
                              <a:latin typeface="+mj-lt"/>
                            </a:rPr>
                            <a:t>500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711642"/>
            <a:ext cx="4358640" cy="369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96123"/>
            <a:ext cx="4376928" cy="371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1625" y="304800"/>
            <a:ext cx="8540750" cy="762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pPr algn="l"/>
            <a:r>
              <a:rPr lang="en-US" kern="0" dirty="0" smtClean="0"/>
              <a:t>Miscellaneous: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295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 design template">
  <a:themeElements>
    <a:clrScheme name="Office Theme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 design template</Template>
  <TotalTime>11789</TotalTime>
  <Words>559</Words>
  <Application>Microsoft Office PowerPoint</Application>
  <PresentationFormat>On-screen Show (4:3)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Times New Roman</vt:lpstr>
      <vt:lpstr>Wingdings</vt:lpstr>
      <vt:lpstr>Compass design template</vt:lpstr>
      <vt:lpstr>RTB Bidder Challenge</vt:lpstr>
      <vt:lpstr>Challenges: Model Selection</vt:lpstr>
      <vt:lpstr>Goal: Maximize Profit</vt:lpstr>
      <vt:lpstr>Challenges: Feature Extraction</vt:lpstr>
      <vt:lpstr>Challenge: Formulating the Response</vt:lpstr>
      <vt:lpstr>Results:</vt:lpstr>
      <vt:lpstr>Results: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RTB Bidding Challenge</dc:title>
  <dc:creator>Dr. Kashi</dc:creator>
  <cp:lastModifiedBy>Dr. Kashi</cp:lastModifiedBy>
  <cp:revision>63</cp:revision>
  <cp:lastPrinted>1601-01-01T00:00:00Z</cp:lastPrinted>
  <dcterms:created xsi:type="dcterms:W3CDTF">2018-05-21T17:49:48Z</dcterms:created>
  <dcterms:modified xsi:type="dcterms:W3CDTF">2018-05-29T22:19:45Z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TC102037631033</vt:lpwstr>
  </property>
</Properties>
</file>