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1" r:id="rId4"/>
    <p:sldId id="263" r:id="rId5"/>
    <p:sldId id="264" r:id="rId6"/>
    <p:sldId id="274" r:id="rId7"/>
    <p:sldId id="262" r:id="rId8"/>
    <p:sldId id="269" r:id="rId9"/>
    <p:sldId id="270" r:id="rId10"/>
    <p:sldId id="272" r:id="rId11"/>
    <p:sldId id="271" r:id="rId12"/>
    <p:sldId id="267" r:id="rId13"/>
    <p:sldId id="273" r:id="rId14"/>
    <p:sldId id="268" r:id="rId15"/>
    <p:sldId id="275" r:id="rId16"/>
    <p:sldId id="276" r:id="rId17"/>
    <p:sldId id="277" r:id="rId18"/>
    <p:sldId id="279" r:id="rId19"/>
    <p:sldId id="280" r:id="rId20"/>
    <p:sldId id="282" r:id="rId21"/>
    <p:sldId id="287" r:id="rId22"/>
    <p:sldId id="281" r:id="rId23"/>
    <p:sldId id="284" r:id="rId24"/>
    <p:sldId id="285" r:id="rId25"/>
    <p:sldId id="286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4826"/>
  </p:normalViewPr>
  <p:slideViewPr>
    <p:cSldViewPr snapToGrid="0">
      <p:cViewPr>
        <p:scale>
          <a:sx n="139" d="100"/>
          <a:sy n="139" d="100"/>
        </p:scale>
        <p:origin x="70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3" d="100"/>
        <a:sy n="14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E87BA-8292-0B4D-8D5F-839C5F31EE83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362AF-AF5A-7D40-83D6-DE9FBCAE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repair might not restore the bowl to the original.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discourse so far has been all about science.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3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Management literature is the </a:t>
            </a:r>
            <a:r>
              <a:rPr lang="en-US" dirty="0" err="1"/>
              <a:t>kitsugi</a:t>
            </a:r>
            <a:r>
              <a:rPr lang="en-US" dirty="0"/>
              <a:t> anti </a:t>
            </a:r>
            <a:r>
              <a:rPr lang="en-US" dirty="0" err="1"/>
              <a:t>thesis.with</a:t>
            </a:r>
            <a:r>
              <a:rPr lang="en-US" dirty="0"/>
              <a:t> 25 to 50 months for each retraction to be retracted.. There is lot of time to cause damage..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originally had over 50 + reasons, these reasons were later clustered into these 6 categories based on authors’ inputs.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08D6-2A78-2F4A-AEFA-9CE6799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7236E-B736-5CEB-F253-5CD7B72C6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A7AB-B457-2903-4578-E2BB07FB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5C43-ACB0-4BC8-8493-8ED843546DB3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31D4-407B-D95A-EB22-93BC202E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9301-50C0-CACD-557F-FBD2EF6E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0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DF95-9BA6-3E54-9EBA-63BF3011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F5AFF-0DAE-B625-E8BE-9C0B29EE9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3D52-67AF-A7E9-074D-95D4DC3A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B3D8-12EA-4B7F-A888-07B8A11DBB39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83F5-A0E3-9436-DF5B-91F1893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39DB-A39A-23BD-44E2-E41C6F02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90349-09D9-A5F2-2522-502AE1DEC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D8AA4-8111-0C88-6948-92940104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3187-8B9B-0F18-1454-FCA3FECD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4C4D-6DF8-4662-8B03-DDBA7811B5EB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9758-7AAB-CDEE-172E-D88E9450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2C3B-0E4B-5503-7E29-B379EEA8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8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7E31-B2FC-17FD-325A-30F8E9AD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6295-2A95-DB34-B7F2-5D515D5E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6FA3-E526-ABBF-EC1A-D82A5E1B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40D-3752-888E-1AF8-5ABEFA48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52F7-21FF-A0CA-BEA1-9C893053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09C6-A065-ED51-7F81-44B78612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5068-28B8-8DA1-774A-66EEBF5D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A990-0619-4EBD-AA6C-06C2D64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6C4B-0067-4B1C-BB58-FAD4458B04A9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08F9-B5AE-5FCE-9A0A-9E6D3683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F498-ECD5-CEEB-318C-A47E7172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D3CF-E3BF-D041-B793-F652699E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A80-17C7-340B-8EC4-8FACA1F7E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56B46-1081-B7F4-29E8-F6DAA612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D078-E92E-0981-9045-ACF16AC8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E24B-9E12-E4C8-9B54-509FDA9C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C617E-CC2D-255D-8E4F-73357D28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0566-F580-F1B6-EC5D-5D78D8DE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B707F-A4C6-B686-BFFA-A762AFBC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F88FA-ABA9-1054-ABDD-F5BFF80DF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D8726-8B60-64C8-238D-5FF9A7454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9B2D2-F211-7810-E504-BE39FE30B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D9FB8-BBD6-59D9-6F42-7ADC6DE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E64-1D1E-49FA-BCEB-EDFE536DFB43}" type="datetime1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5F20-6942-ECBB-24DB-A0214A32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6B437-DC13-3A94-887F-D69BF14B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2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F6F1-EC97-C8F9-5E96-9AE0893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7A9EB-9058-DF4D-E299-825B9910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1DD6-413C-421D-A7AF-BF5E7F809EE7}" type="datetime1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A6E64-4EE0-1811-B354-795B8568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4B1C3-5835-5633-A4B4-D491DD26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E6317-56C9-0134-F322-4518557C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5D-3337-44D6-8B4F-AB5BC23A00D7}" type="datetime1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B4F20-E93E-9CCA-82BA-6533DEFA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66DA0-B978-FBAE-B033-F3D4FC45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F9E3-761A-0D99-FD7A-D606CA5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E916-A930-FF66-624E-EC43CB60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3371-FC36-68A6-2577-9942C9DD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BE230-D170-A2D9-085F-10FC89F0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8132-ECAA-40A8-8FE8-8B1219DACBAE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949DD-E87F-47CF-90A5-77954CC6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5BCF-3298-0BCA-5910-B9BAAA51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A378-C106-02AB-9D2D-CF694CB2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04F28-CA37-2C06-6F8D-2FE9E8000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E43C6-3FF3-0B82-6C94-ABFE9DB1A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D1BA-022A-6B14-86DA-292F91E9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D94F-287F-41DB-985D-0598C27C0C01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730E5-BEF2-53B6-D7BD-F345DD47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85FF9-DA42-93EC-DEAB-98E2E12A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EEEF2-F3AA-2E9D-60D0-AB1F9C07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48E4-C4B6-5D02-6032-C50F86FC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624A5-0B0E-3553-B224-E89F031A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E11F-C941-44E4-9CFF-7035654B6D5A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D27A-371B-575B-E342-3D3B781E5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0277-6D71-8020-5B6B-D13EA148C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433CE-BA45-5AD9-3627-4CD5D18F18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5F32-D578-D35A-FA8B-BC8AA633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743"/>
            <a:ext cx="10515600" cy="15001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Retractions in Management Scholarship: Speaking to the Elephant in the 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30E7C-CD66-177A-17EB-B424A352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1812" y="2387996"/>
            <a:ext cx="6048375" cy="1500187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Authors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Dr. Karthikeyan </a:t>
            </a:r>
            <a:r>
              <a:rPr lang="en-US" sz="1800" dirty="0" err="1">
                <a:solidFill>
                  <a:schemeClr val="tx1"/>
                </a:solidFill>
              </a:rPr>
              <a:t>Balakumar</a:t>
            </a:r>
            <a:r>
              <a:rPr lang="en-US" sz="1800" dirty="0">
                <a:solidFill>
                  <a:schemeClr val="tx1"/>
                </a:solidFill>
              </a:rPr>
              <a:t>, Marketing Area, IIM </a:t>
            </a:r>
            <a:r>
              <a:rPr lang="en-US" sz="1800" dirty="0" err="1">
                <a:solidFill>
                  <a:schemeClr val="tx1"/>
                </a:solidFill>
              </a:rPr>
              <a:t>Sirmaur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Dr. Parijat </a:t>
            </a:r>
            <a:r>
              <a:rPr lang="en-US" sz="1800" dirty="0" err="1">
                <a:solidFill>
                  <a:schemeClr val="tx1"/>
                </a:solidFill>
              </a:rPr>
              <a:t>Lanke</a:t>
            </a:r>
            <a:r>
              <a:rPr lang="en-US" sz="1800" dirty="0">
                <a:solidFill>
                  <a:schemeClr val="tx1"/>
                </a:solidFill>
              </a:rPr>
              <a:t>, OB &amp; HRM Area, IIM </a:t>
            </a:r>
            <a:r>
              <a:rPr lang="en-US" sz="1800" dirty="0" err="1">
                <a:solidFill>
                  <a:schemeClr val="tx1"/>
                </a:solidFill>
              </a:rPr>
              <a:t>Sirmaur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Dr. Advaita Rajendra, Public Policy Area, IIM </a:t>
            </a:r>
            <a:r>
              <a:rPr lang="en-US" sz="1800" dirty="0" err="1">
                <a:solidFill>
                  <a:schemeClr val="tx1"/>
                </a:solidFill>
              </a:rPr>
              <a:t>Sirmaur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1DB7A-FBA0-44F5-E547-F965CEF35022}"/>
              </a:ext>
            </a:extLst>
          </p:cNvPr>
          <p:cNvSpPr txBox="1"/>
          <p:nvPr/>
        </p:nvSpPr>
        <p:spPr>
          <a:xfrm>
            <a:off x="3933825" y="4724400"/>
            <a:ext cx="452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Presenters</a:t>
            </a:r>
          </a:p>
          <a:p>
            <a:pPr algn="ctr"/>
            <a:r>
              <a:rPr lang="en-IN" dirty="0" err="1"/>
              <a:t>Dr.</a:t>
            </a:r>
            <a:r>
              <a:rPr lang="en-IN" dirty="0"/>
              <a:t> Karthikeyan </a:t>
            </a:r>
            <a:r>
              <a:rPr lang="en-IN" dirty="0" err="1"/>
              <a:t>Balakumar</a:t>
            </a:r>
            <a:r>
              <a:rPr lang="en-IN" dirty="0"/>
              <a:t> &amp; </a:t>
            </a:r>
            <a:r>
              <a:rPr lang="en-IN" dirty="0" err="1"/>
              <a:t>Dr.</a:t>
            </a:r>
            <a:r>
              <a:rPr lang="en-IN" dirty="0"/>
              <a:t> Parijat </a:t>
            </a:r>
            <a:r>
              <a:rPr lang="en-IN" dirty="0" err="1"/>
              <a:t>Lanke</a:t>
            </a:r>
            <a:endParaRPr lang="en-IN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29F938-E151-8031-0373-359806CF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E8AC-DC2D-4FE9-BB52-8E52372C0CA8}" type="datetime1">
              <a:rPr lang="en-US" smtClean="0"/>
              <a:t>1/23/24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94D891D-BEC9-30A4-7402-7DAD8368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C46F994-8659-F1A0-FE5E-3834982A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5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6665-F9D2-DB41-1D6A-EABB4FD9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pPr algn="ctr"/>
            <a:r>
              <a:rPr lang="en-US" sz="4400" dirty="0"/>
              <a:t>REASONS FOR RETRACTION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B35240-72F7-9A87-2D25-CF5C0F81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3024" y="1320005"/>
            <a:ext cx="8205951" cy="469026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54D05-66BD-01D8-1AB7-2CCA737F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7E33-8CB6-4CCA-B167-FF726A1205F7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B3809-1CB8-3569-5B05-CD3BA77A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887B-699E-ED9B-689A-7186CE4E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EAB6-9741-25C7-4F0C-5468829A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136525"/>
            <a:ext cx="10925175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RISE IN INTER SUBJECT/DISCIPLINE 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F38DD0-7705-26C2-A9D7-BCCB5A982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23"/>
          <a:stretch/>
        </p:blipFill>
        <p:spPr>
          <a:xfrm>
            <a:off x="985837" y="1506539"/>
            <a:ext cx="10220325" cy="4608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AEFC8-7CDE-1926-5F4A-4ACF7FCA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FD42-CFE6-44BB-AE27-ABF98F8EFF32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CFC1-C8AF-E1B4-0021-07F8FBB4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63DE-BB09-CC59-E799-5934BD10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A5F4C-045F-E630-3B52-C59E5003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09FD-25E9-C4FC-3FBA-9EA8DD4B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62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6AF0B-7E99-DC39-81BD-D8417C96B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75"/>
          <a:stretch/>
        </p:blipFill>
        <p:spPr>
          <a:xfrm>
            <a:off x="391632" y="1165952"/>
            <a:ext cx="10962168" cy="404527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B594E-53C3-9B71-74E6-31F229B2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5311775"/>
            <a:ext cx="8096249" cy="1044575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Generation of Correlation between relationship matrices</a:t>
            </a:r>
          </a:p>
          <a:p>
            <a:r>
              <a:rPr lang="en-US" dirty="0"/>
              <a:t>Mantel test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927F7-01FB-BA54-BF62-A40A155C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A98-079C-403A-A412-5C5BE71F4BC2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D26-A446-02D2-86C5-DB77F620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77B3-90E2-DAB9-BF86-D30EE0AD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4B873-44F0-A7D0-5C46-DCED5377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508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MANTEL TEST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A26CB3-CD0C-2A3B-47CF-2E7B112E2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602111"/>
              </p:ext>
            </p:extLst>
          </p:nvPr>
        </p:nvGraphicFramePr>
        <p:xfrm>
          <a:off x="304798" y="1047244"/>
          <a:ext cx="11449053" cy="5182107"/>
        </p:xfrm>
        <a:graphic>
          <a:graphicData uri="http://schemas.openxmlformats.org/drawingml/2006/table">
            <a:tbl>
              <a:tblPr/>
              <a:tblGrid>
                <a:gridCol w="1635579">
                  <a:extLst>
                    <a:ext uri="{9D8B030D-6E8A-4147-A177-3AD203B41FA5}">
                      <a16:colId xmlns:a16="http://schemas.microsoft.com/office/drawing/2014/main" val="3663244380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1456607766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3515195324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1573185324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617646210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532138166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1974377116"/>
                    </a:ext>
                  </a:extLst>
                </a:gridCol>
              </a:tblGrid>
              <a:tr h="5389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Categories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Mantel Statistic (r)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50725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Retraction vs. Author Institution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0.9866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0.00109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0.00149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038416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Country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0.1181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0.00140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0.00183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0.00210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0.00242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54854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Publisher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0.09124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0.00120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0.00152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0.00179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0.00201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685980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Journal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0.00128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0.00163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0.00190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0.00216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37406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A99D0-897B-FCFF-A7BE-AE822AB4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D7C-A14B-46A2-8C46-6148BF5868B6}" type="datetime1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DFB03-FCD9-1B7A-145C-831D865F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D5A42-8D55-DF1D-E7C8-F925B1D7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4C623-3CBA-6D56-B6AE-78FF1A7F4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4061-1366-DEBF-7756-61058F59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7800"/>
            <a:ext cx="10515600" cy="711200"/>
          </a:xfrm>
        </p:spPr>
        <p:txBody>
          <a:bodyPr/>
          <a:lstStyle/>
          <a:p>
            <a:pPr algn="ctr"/>
            <a:r>
              <a:rPr lang="en-US" dirty="0"/>
              <a:t>RESULTS: BIBLIOMETRICS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BF81-1BAB-C315-EA97-1EC87254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BB50-2DF5-47F5-A760-D49EDAD4F016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B3025-7D74-3258-38D9-0C35E059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A4B0C-5D1C-4309-709D-43E84010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E0B-AB02-F4C7-257A-BBBAFEE8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COUNTRIES COLLABORATION NETWORK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2263A-03D3-81E5-0B9A-DD5A6189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CEA73-F3BF-D888-1996-61616FE8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70499-31A4-7463-33D3-54D52CEF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15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146AC4E-27F1-5D49-9B4A-2B39CE7AFA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43000"/>
            <a:ext cx="10763250" cy="5213350"/>
          </a:xfrm>
        </p:spPr>
      </p:pic>
    </p:spTree>
    <p:extLst>
      <p:ext uri="{BB962C8B-B14F-4D97-AF65-F5344CB8AC3E}">
        <p14:creationId xmlns:p14="http://schemas.microsoft.com/office/powerpoint/2010/main" val="143409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0799-9E72-BB84-A653-1F850FA4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6"/>
            <a:ext cx="10515600" cy="796925"/>
          </a:xfrm>
        </p:spPr>
        <p:txBody>
          <a:bodyPr/>
          <a:lstStyle/>
          <a:p>
            <a:pPr algn="ctr"/>
            <a:r>
              <a:rPr lang="en-IN" dirty="0"/>
              <a:t>INSTITUIONAL NETWORKS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ECCF43-1BB5-151B-649A-84583D202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399" t="23593" r="3515"/>
          <a:stretch/>
        </p:blipFill>
        <p:spPr>
          <a:xfrm>
            <a:off x="79732" y="1395133"/>
            <a:ext cx="8302268" cy="496121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2593-3D45-9222-DB91-DCAD1881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9BAE9-92A1-FD41-ECE5-DFFB5DFE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16C7-B46F-4CC5-D895-C2523822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AB2816-09C6-EA64-C992-F73ADBCD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72578"/>
              </p:ext>
            </p:extLst>
          </p:nvPr>
        </p:nvGraphicFramePr>
        <p:xfrm>
          <a:off x="8516470" y="1162050"/>
          <a:ext cx="3440579" cy="5284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79">
                  <a:extLst>
                    <a:ext uri="{9D8B030D-6E8A-4147-A177-3AD203B41FA5}">
                      <a16:colId xmlns:a16="http://schemas.microsoft.com/office/drawing/2014/main" val="3949066065"/>
                    </a:ext>
                  </a:extLst>
                </a:gridCol>
              </a:tblGrid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Organization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0864610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Groningen,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7473194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Univ. Of N. Carolina At Chapel Hill, Chapel Hill,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1203655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Iowa,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7215861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Amsterdam, 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6818354"/>
                  </a:ext>
                </a:extLst>
              </a:tr>
              <a:tr h="56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 err="1">
                          <a:effectLst/>
                        </a:rPr>
                        <a:t>Diw</a:t>
                      </a:r>
                      <a:r>
                        <a:rPr lang="en-IN" sz="1200" kern="0" dirty="0">
                          <a:effectLst/>
                        </a:rPr>
                        <a:t> Berlin, Max Planck Institute For Human Development, Berlin, Germany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9644550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Erasmus University, Rotterdam,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12914997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Stanford University, 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956266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San Diego State University,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5290519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San Jose State University, California,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6852759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Stanford University,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6932484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Tilburg University, Tilburg,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0804599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Univ. Of N. Carolina At Chapel Hill, Chapel Hill,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69120395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Blaise Pascal, France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372245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Amsterdam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35660532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Iowa,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0051128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University Of Melbourne, Melbourne, Vic, Australia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963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3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94EC7-B854-A628-6C97-1215F076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8C16-EB2E-A168-F080-A78C3B45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0FDCD-29E4-34B7-A3C4-3A316A2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17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04F8E8-597D-2D2D-A94B-914189F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4"/>
            <a:ext cx="10515600" cy="53974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JOURNALS PRODCUTIVITY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0310443-BDAA-540C-4FB5-3D57B9261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20361"/>
              </p:ext>
            </p:extLst>
          </p:nvPr>
        </p:nvGraphicFramePr>
        <p:xfrm>
          <a:off x="609600" y="885826"/>
          <a:ext cx="11115675" cy="524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332">
                  <a:extLst>
                    <a:ext uri="{9D8B030D-6E8A-4147-A177-3AD203B41FA5}">
                      <a16:colId xmlns:a16="http://schemas.microsoft.com/office/drawing/2014/main" val="4108586147"/>
                    </a:ext>
                  </a:extLst>
                </a:gridCol>
                <a:gridCol w="1934343">
                  <a:extLst>
                    <a:ext uri="{9D8B030D-6E8A-4147-A177-3AD203B41FA5}">
                      <a16:colId xmlns:a16="http://schemas.microsoft.com/office/drawing/2014/main" val="3493270666"/>
                    </a:ext>
                  </a:extLst>
                </a:gridCol>
              </a:tblGrid>
              <a:tr h="346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ABDC Ranking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71448214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Information Systems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62564937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Systems And E-Business Management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20341041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And Ubiquitous Computing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53597785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Perceptual And Motor Skills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74726156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Personality And Social Psychology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00132552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Psychological Science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28324361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 Modelling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81964319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 Systems With Applications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22110756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Consumer Research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528364109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Experimental Social Psychology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492103827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European Journal Of Social Psychology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65099949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Advanced Transportation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46170748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Cleaner Production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66895967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Computational And Applied Mathematics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886435678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Intelligent Manufacturing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92063148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 Use Policy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368892136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Environmental Management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29593517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Personality And Individual Differences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026413111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Accounting Review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43391504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Energy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169843548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Bioinformatics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175770870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And Quantity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418113469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 Social Responsibility And Environmental Management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01243617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Production Economics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31928486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Leadership Quarterly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99625353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Stochastic Environmental Research And Risk Assessment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40113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40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8C44A0-FE07-8E91-8EC2-378963F6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384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SO WHAT?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6A0F-2532-BCE8-617F-2EBAFFCC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5C43-ACB0-4BC8-8493-8ED843546DB3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1D83-E9B9-764B-7A4D-6E68E5A8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AE0A-CEE8-9888-33D0-C9664249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7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951C-9B82-FFB4-6788-87BFDF54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2727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THE IDEAS OF SPEECH ACT THEORY &amp; NORMATIVE POWER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75B2-8CD1-96CD-637B-352442D8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7C72-8CB3-36F6-B3C0-C16BBD91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72BD-9E1D-F35A-E533-494F80D2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FEE5F7-9432-2F43-B234-AE24DF0F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425423-0241-60B6-2844-97067F38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12082"/>
            <a:ext cx="5157787" cy="538162"/>
          </a:xfrm>
        </p:spPr>
        <p:txBody>
          <a:bodyPr/>
          <a:lstStyle/>
          <a:p>
            <a:pPr algn="ctr"/>
            <a:r>
              <a:rPr lang="en-US" dirty="0"/>
              <a:t>Kintsugi (Japanese Art)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C3D85-EA3E-1B16-910A-7E75539CF2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611" y="2305051"/>
            <a:ext cx="5157787" cy="331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F8B62-12AB-6FC4-62A7-19F051983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12081"/>
            <a:ext cx="5183188" cy="538163"/>
          </a:xfrm>
        </p:spPr>
        <p:txBody>
          <a:bodyPr/>
          <a:lstStyle/>
          <a:p>
            <a:pPr algn="ctr"/>
            <a:r>
              <a:rPr lang="en-US" dirty="0"/>
              <a:t>Standing on Weak Shoulders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E4276-1B09-FE8D-10F5-701ADE9894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15825" t="10381" r="17104" b="16846"/>
          <a:stretch/>
        </p:blipFill>
        <p:spPr>
          <a:xfrm>
            <a:off x="6741460" y="2525574"/>
            <a:ext cx="4473388" cy="280314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2CF91-47AE-5174-077D-9EC38222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266A-CE55-4872-8328-927363670159}" type="datetime1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25738-20D9-1710-710B-8CE21153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39F0D-83E2-4C6B-D635-098BC5F5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8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9296-A8EE-2A92-935D-A3C8445F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NORMATIVE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595B-523E-5EDE-C939-F745441D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E520-3E90-F433-D172-54BAEC9E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4175-D68B-0F72-F814-AD774678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FDC6-4D9B-D0F1-4B33-F1634E2C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1B75E-8F85-7D59-4760-FDA40CB6E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A875-C94E-F370-130D-9E643E3C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SPEECH ACT THEORY (SAT)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F3C4-9C95-8434-5C15-B581BFDA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7F1B-EE51-71FB-9F93-A2597EA6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3F1E-B149-BA90-86D7-FED320CC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B3FE7F-E403-2472-8485-2B89305F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concept that emphasizes not just what is said, but what is done through speaking.</a:t>
            </a:r>
          </a:p>
          <a:p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Developed by J.L. Austin and furthered by John Searle.</a:t>
            </a:r>
          </a:p>
          <a:p>
            <a:pPr algn="l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Components of Speech</a:t>
            </a: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Locutionary Act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actual utterance and its meaning.</a:t>
            </a:r>
          </a:p>
          <a:p>
            <a:pPr lvl="1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Illocutionary Act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intention behind the utterance.</a:t>
            </a:r>
          </a:p>
          <a:p>
            <a:pPr lvl="1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Perlocutionary Act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effect the utterance has on the listener.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It Matters</a:t>
            </a: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Reveals the complex ways in which language functions in communication.</a:t>
            </a:r>
          </a:p>
          <a:p>
            <a:pPr lvl="1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Shows how utterances perform actions and carry intentions beyond mere words.</a:t>
            </a:r>
          </a:p>
          <a:p>
            <a:pPr algn="l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promising and apologizing to ordering and requesting, our words have the power to act.</a:t>
            </a:r>
          </a:p>
          <a:p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1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7C2C-EE81-AB44-2F7A-5AF54182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RETRACTIONS THROUGH SAT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878C-FB9A-5758-0271-D29925F6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ED05-EF98-A119-209E-CE46431F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B447-8A4C-DE8A-0513-A6DBD3B5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E8C17B-D5D0-9D0E-F914-A0B04DFD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IN" dirty="0"/>
              <a:t>Locutionary Act</a:t>
            </a:r>
          </a:p>
          <a:p>
            <a:pPr lvl="1"/>
            <a:r>
              <a:rPr lang="en-IN" dirty="0"/>
              <a:t>Announcing the retraction of a scientific paper</a:t>
            </a:r>
          </a:p>
          <a:p>
            <a:pPr lvl="1"/>
            <a:r>
              <a:rPr lang="en-IN" dirty="0"/>
              <a:t>The notice includes reasons for retraction, such as research errors or issues with data integrity</a:t>
            </a:r>
          </a:p>
          <a:p>
            <a:pPr lvl="1"/>
            <a:endParaRPr lang="en-IN" dirty="0"/>
          </a:p>
          <a:p>
            <a:r>
              <a:rPr lang="en-IN" dirty="0"/>
              <a:t>Illocutionary Act</a:t>
            </a:r>
          </a:p>
          <a:p>
            <a:pPr lvl="1"/>
            <a:r>
              <a:rPr lang="en-IN" dirty="0"/>
              <a:t>Intentionally informs the community that results are unreliable</a:t>
            </a:r>
          </a:p>
          <a:p>
            <a:pPr lvl="1"/>
            <a:r>
              <a:rPr lang="en-IN" dirty="0"/>
              <a:t>Maintains the integrity of the scientific record</a:t>
            </a:r>
          </a:p>
          <a:p>
            <a:pPr lvl="1"/>
            <a:r>
              <a:rPr lang="en-IN" dirty="0"/>
              <a:t>Corrects the literature and may acknowledge mistakes or misconduct</a:t>
            </a:r>
          </a:p>
          <a:p>
            <a:endParaRPr lang="en-IN" dirty="0"/>
          </a:p>
          <a:p>
            <a:r>
              <a:rPr lang="en-IN" dirty="0"/>
              <a:t>Perlocutionary Act</a:t>
            </a:r>
          </a:p>
          <a:p>
            <a:pPr lvl="1"/>
            <a:r>
              <a:rPr lang="en-IN" dirty="0"/>
              <a:t>Impacts the reputation of authors, journals, and the field</a:t>
            </a:r>
          </a:p>
          <a:p>
            <a:pPr lvl="1"/>
            <a:r>
              <a:rPr lang="en-IN" dirty="0"/>
              <a:t>Influences how other researchers view and cite the work</a:t>
            </a:r>
          </a:p>
          <a:p>
            <a:pPr lvl="1"/>
            <a:r>
              <a:rPr lang="en-IN" dirty="0"/>
              <a:t>May prompt further investigation or scepticism</a:t>
            </a:r>
          </a:p>
          <a:p>
            <a:endParaRPr lang="en-IN" dirty="0"/>
          </a:p>
          <a:p>
            <a:r>
              <a:rPr lang="en-IN" dirty="0"/>
              <a:t>Context and Interpretation</a:t>
            </a:r>
          </a:p>
          <a:p>
            <a:pPr lvl="1"/>
            <a:r>
              <a:rPr lang="en-IN" dirty="0"/>
              <a:t>Context determines the significance of a retraction</a:t>
            </a:r>
          </a:p>
          <a:p>
            <a:pPr lvl="1"/>
            <a:r>
              <a:rPr lang="en-IN" dirty="0"/>
              <a:t>Differentiates between honest errors and intentional misconduct</a:t>
            </a:r>
          </a:p>
        </p:txBody>
      </p:sp>
    </p:spTree>
    <p:extLst>
      <p:ext uri="{BB962C8B-B14F-4D97-AF65-F5344CB8AC3E}">
        <p14:creationId xmlns:p14="http://schemas.microsoft.com/office/powerpoint/2010/main" val="422697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4F69E3-5150-B422-F687-4577B6651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Floor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422DB3C-1072-B728-240A-AEC7242A1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7382-D5EB-F3D2-45D8-93B5E149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37B2-B182-1928-3DDE-2CA90872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5F1A-3589-83F9-993C-8582DC38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47492-6C45-B899-640C-BF33B0852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 Takes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B57F8BD-0BEA-60E9-DAA7-DE6B0AB37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57A4-CB4A-1173-DD59-26923591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314D-7703-5351-7397-5400B0EC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370C-D3BF-01BF-48E3-558806A9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7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04C3-F41C-72E2-EB7A-0A7FEB80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Categories List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C45A29-9FE8-8796-A1C6-CF1BECE2B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224926"/>
              </p:ext>
            </p:extLst>
          </p:nvPr>
        </p:nvGraphicFramePr>
        <p:xfrm>
          <a:off x="838198" y="1606001"/>
          <a:ext cx="10439401" cy="43622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1343">
                  <a:extLst>
                    <a:ext uri="{9D8B030D-6E8A-4147-A177-3AD203B41FA5}">
                      <a16:colId xmlns:a16="http://schemas.microsoft.com/office/drawing/2014/main" val="54018838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219684458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413569418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792456398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4023928406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246303948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374738046"/>
                    </a:ext>
                  </a:extLst>
                </a:gridCol>
              </a:tblGrid>
              <a:tr h="527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Intellectual Property Violations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dirty="0">
                          <a:effectLst/>
                        </a:rPr>
                        <a:t>Research Integrity and Quality Issues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Peer Review and Editorial Concerns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Policy and Legal Concerns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Publication and Communication Issues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Investigations and Actions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dirty="0">
                          <a:effectLst/>
                        </a:rPr>
                        <a:t>Miscellaneous Issues</a:t>
                      </a:r>
                    </a:p>
                  </a:txBody>
                  <a:tcPr marL="33472" marR="33472" marT="16736" marB="16736" anchor="b"/>
                </a:tc>
                <a:extLst>
                  <a:ext uri="{0D108BD9-81ED-4DB2-BD59-A6C34878D82A}">
                    <a16:rowId xmlns:a16="http://schemas.microsoft.com/office/drawing/2014/main" val="563294802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dirty="0">
                          <a:effectLst/>
                        </a:rPr>
                        <a:t>Plagiarism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Not Reproducible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Fake Peer Review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Breach of Policy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Withdrawal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Investigation by Third Party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Date of Retraction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728775674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Duplication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Unreliable Results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Rogue Editor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Issues about Referencing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Limited or No Information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Doing the Right Thing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Randomly Generated Content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1956758431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Euphemisms for Plagiarism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Text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dirty="0">
                          <a:effectLst/>
                        </a:rPr>
                        <a:t>Investigation by Journal/Publisher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Legal Reasons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Notice - Lack of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Original Data not Provided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1623892870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False/Forged Authorship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Analyses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by Journal/Publisher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Lack of Approval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Author Unresponsive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Concerns About Image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2360438352"/>
                  </a:ext>
                </a:extLst>
              </a:tr>
              <a:tr h="329753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Methods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Objections by Author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Update of Prior Notice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703721493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Data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362429467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Results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4283337402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Fabrication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 dirty="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2387965203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Falsification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2580381203"/>
                  </a:ext>
                </a:extLst>
              </a:tr>
              <a:tr h="329753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Ethical Violations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35763313"/>
                  </a:ext>
                </a:extLst>
              </a:tr>
              <a:tr h="329753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Issues About Data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33472" marR="33472" marT="16736" marB="16736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33472" marR="33472" marT="16736" marB="16736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33472" marR="33472" marT="16736" marB="16736"/>
                </a:tc>
                <a:extLst>
                  <a:ext uri="{0D108BD9-81ED-4DB2-BD59-A6C34878D82A}">
                    <a16:rowId xmlns:a16="http://schemas.microsoft.com/office/drawing/2014/main" val="390802868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50CE-EA21-FA3E-EDA9-B5C84882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87F7-5A05-0FF9-FE04-907F7680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2861-BD8F-A007-C7F2-271051FA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31C99F-71C9-E332-CC90-E2090EC1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25564" y="-323165"/>
            <a:ext cx="451138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69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A54D-7C13-7FF4-05D7-EB937E75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 CORRELATION MATRIX - REASONS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C439-7226-03F2-18A3-B626C60E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6184-D3C9-F70F-0C77-F9798552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F922-BE7C-3262-0979-BFA5797D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26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0C0EF0-9160-EE27-B71A-9A905C28B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2893-D20A-8E20-F90E-E7E44F3A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DA4A-145F-FB07-E3FF-59CAFC936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075" y="1209675"/>
            <a:ext cx="6394343" cy="496728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Formally withdrawing or removing a previously published article from the scholarly literature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identifying and rectifying intentional errors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Pourhoseingholi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2021)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correcting the scientific record and maintain its integrity (Bakker et al., 2022).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really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Unethical origins?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Mills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 publications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Quid Pro Quos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Vultures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F42A4-656E-44AB-8639-26D4DE01E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3418" y="1209675"/>
            <a:ext cx="5045182" cy="4967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F1837-0E40-4F5F-920F-9FFB2EE8377B}"/>
              </a:ext>
            </a:extLst>
          </p:cNvPr>
          <p:cNvSpPr txBox="1"/>
          <p:nvPr/>
        </p:nvSpPr>
        <p:spPr>
          <a:xfrm>
            <a:off x="7844589" y="6135852"/>
            <a:ext cx="2905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Breaking records that should not be broken?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5EC6-B8E4-03A3-020E-1798D7B8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D68-7F6A-43AF-A79D-965AF594D6DF}" type="datetime1">
              <a:rPr lang="en-US" smtClean="0"/>
              <a:t>1/23/24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036CE6-439F-553E-9610-5956DB09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97C158-9015-36BD-0C7B-E95BE61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11F-6EAB-8186-E218-B2F04A64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60CC-BC46-69BB-3BD1-56EC8383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085850"/>
            <a:ext cx="11496675" cy="5091113"/>
          </a:xfrm>
        </p:spPr>
        <p:txBody>
          <a:bodyPr>
            <a:normAutofit/>
          </a:bodyPr>
          <a:lstStyle/>
          <a:p>
            <a:r>
              <a:rPr lang="en-US" sz="3600" dirty="0"/>
              <a:t>Understand the </a:t>
            </a:r>
            <a:r>
              <a:rPr lang="en-US" sz="3600" b="1" dirty="0"/>
              <a:t>pasture of retracted papers </a:t>
            </a:r>
            <a:r>
              <a:rPr lang="en-US" sz="3600" dirty="0"/>
              <a:t>in management scholarship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Dwell deeper into the </a:t>
            </a:r>
            <a:r>
              <a:rPr lang="en-US" sz="3600" b="1" dirty="0"/>
              <a:t>meanings </a:t>
            </a:r>
            <a:r>
              <a:rPr lang="en-US" sz="3600" dirty="0"/>
              <a:t>that these </a:t>
            </a:r>
            <a:r>
              <a:rPr lang="en-US" sz="3600" b="1" dirty="0"/>
              <a:t>retractions hold </a:t>
            </a:r>
            <a:r>
              <a:rPr lang="en-US" sz="3600" dirty="0"/>
              <a:t>for the progress of management scholarship</a:t>
            </a:r>
          </a:p>
          <a:p>
            <a:pPr marL="1438275" lvl="1"/>
            <a:r>
              <a:rPr lang="en-US" sz="3200" dirty="0"/>
              <a:t>Speech Act Theory</a:t>
            </a:r>
          </a:p>
          <a:p>
            <a:pPr marL="1438275" lvl="1"/>
            <a:r>
              <a:rPr lang="en-US" sz="3200" dirty="0"/>
              <a:t>Idea of Normative Power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6ABF-B3A5-F21C-21EE-33F6790D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735C-4377-456E-BD84-7CADBB1266AA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C45B-C835-31AC-14F6-2839DED0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4BEC1-2E4A-6E7E-E44C-1D4416EC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6B39-3B87-A298-8E73-DFF1B049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A004-2C66-20CE-D3DC-AFE7ED545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3336758" cy="486171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Data</a:t>
            </a:r>
          </a:p>
          <a:p>
            <a:r>
              <a:rPr lang="en-US" dirty="0"/>
              <a:t>Retraction Watch dataset, Scopus, and ABDC data</a:t>
            </a:r>
          </a:p>
          <a:p>
            <a:pPr lvl="1"/>
            <a:r>
              <a:rPr lang="en-US" dirty="0"/>
              <a:t>49806 datapoints (as on 25</a:t>
            </a:r>
            <a:r>
              <a:rPr lang="en-US" baseline="30000" dirty="0"/>
              <a:t>th</a:t>
            </a:r>
            <a:r>
              <a:rPr lang="en-US" dirty="0"/>
              <a:t> December, 2023)</a:t>
            </a:r>
          </a:p>
          <a:p>
            <a:pPr lvl="1"/>
            <a:r>
              <a:rPr lang="en-US" dirty="0"/>
              <a:t>883 in ABDC ranked journals</a:t>
            </a:r>
          </a:p>
          <a:p>
            <a:pPr lvl="1"/>
            <a:r>
              <a:rPr lang="en-US" dirty="0"/>
              <a:t>Complete data on 735 articles</a:t>
            </a:r>
          </a:p>
          <a:p>
            <a:r>
              <a:rPr lang="en-US" dirty="0"/>
              <a:t>Articles include review papers and in press articles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ED46F-DCE3-FB93-6AC3-9FFC9F49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1924" y="1253330"/>
            <a:ext cx="3336758" cy="486171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Analysis</a:t>
            </a:r>
          </a:p>
          <a:p>
            <a:r>
              <a:rPr lang="en-US" dirty="0"/>
              <a:t>R Packages</a:t>
            </a:r>
          </a:p>
          <a:p>
            <a:pPr lvl="1"/>
            <a:r>
              <a:rPr lang="en-US" dirty="0" err="1"/>
              <a:t>Asnipe</a:t>
            </a:r>
            <a:endParaRPr lang="en-US" dirty="0"/>
          </a:p>
          <a:p>
            <a:pPr lvl="1"/>
            <a:r>
              <a:rPr lang="en-US" dirty="0"/>
              <a:t>Vegan</a:t>
            </a:r>
          </a:p>
          <a:p>
            <a:pPr lvl="1"/>
            <a:r>
              <a:rPr lang="en-US" dirty="0"/>
              <a:t>SNA</a:t>
            </a:r>
          </a:p>
          <a:p>
            <a:pPr lvl="1"/>
            <a:r>
              <a:rPr lang="en-US" dirty="0"/>
              <a:t>Bibliometrics</a:t>
            </a:r>
          </a:p>
          <a:p>
            <a:pPr lvl="1"/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VOS Viewer™ </a:t>
            </a:r>
          </a:p>
          <a:p>
            <a:r>
              <a:rPr lang="en-US" dirty="0"/>
              <a:t>Correlation between relationship matrices</a:t>
            </a:r>
          </a:p>
          <a:p>
            <a:r>
              <a:rPr lang="en-US" dirty="0"/>
              <a:t>Network graphs</a:t>
            </a:r>
          </a:p>
          <a:p>
            <a:r>
              <a:rPr lang="en-US" dirty="0"/>
              <a:t>Co-citation analysis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E999D09-27A2-7DDD-1C89-149387D2EEB6}"/>
              </a:ext>
            </a:extLst>
          </p:cNvPr>
          <p:cNvSpPr txBox="1">
            <a:spLocks/>
          </p:cNvSpPr>
          <p:nvPr/>
        </p:nvSpPr>
        <p:spPr>
          <a:xfrm>
            <a:off x="8153400" y="1735850"/>
            <a:ext cx="3336758" cy="4522075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paper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Type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Date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DOI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PubMed ID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Paper Date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Paper DOI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Paper PubMed ID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Nature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Retraction Year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in Months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AD250-3D43-AA4A-0EF6-46CCE03B8923}"/>
              </a:ext>
            </a:extLst>
          </p:cNvPr>
          <p:cNvSpPr txBox="1"/>
          <p:nvPr/>
        </p:nvSpPr>
        <p:spPr>
          <a:xfrm>
            <a:off x="6748218" y="1253331"/>
            <a:ext cx="6097002" cy="390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1000"/>
              </a:spcBef>
            </a:pPr>
            <a:r>
              <a:rPr lang="en-US" sz="2600" dirty="0"/>
              <a:t>Data Structure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00CCE3-BA0A-602E-E490-8919289E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D87-E3F9-4FE6-9A4D-257FAC498B26}" type="datetime1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2E5FD-9E65-8771-F676-1ED28C97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5559E-3766-B5FF-B286-F4E938FA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A4A0-62EA-D5C6-0243-6C5F8135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3082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3F3F-30D1-3A9B-4CA0-8EC41E9C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DC85-4043-1039-9068-FE9A4626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F432-5ADF-C1D3-3263-03F818A8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376E-1FFE-A252-0076-5E7824D1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KINTSUGI ANTITHESIS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38C54-0A26-A9B2-D6E1-72E3BDA7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AB1A-BB36-4664-ACC9-A1B0EED36998}" type="datetime1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74F56-BECA-5712-9BD9-2AD8F1E6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E4363-5A51-3E58-ADD3-D1B2C5A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08DB37-E7F2-4264-1B31-D7161DE98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8988" y="1274780"/>
            <a:ext cx="8234024" cy="50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588E95-0760-7DE4-9F70-201039A8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AUTHORS (BUSINESS &amp; NON-BUSINESS)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C87AE0-0A62-46FF-2042-CD9D58103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653" y="1445418"/>
            <a:ext cx="7570694" cy="462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7A2C4-4CDE-B916-ACFA-14E7DFE0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2DC4-F73D-4B1C-80B1-94CB0E917777}" type="datetime1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1E830-072D-5017-5C33-6E4A082E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9A05A-8F47-B8D4-99F2-D6AD5FEF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8662-A4A6-36D4-E977-C054B452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pPr algn="ctr"/>
            <a:r>
              <a:rPr lang="en-US" sz="4400" dirty="0"/>
              <a:t>SUBJECT SPREAD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A03510-629E-2880-C7C7-5C5239905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54"/>
          <a:stretch/>
        </p:blipFill>
        <p:spPr>
          <a:xfrm>
            <a:off x="771525" y="1200150"/>
            <a:ext cx="10515600" cy="50751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16DBB-F25D-C3C7-8BD8-E93BEDC2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DBCC-21AD-42FB-8870-6DD72F673DB8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BADA-B958-0159-5B2F-5E1590E4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3D4E-1517-02EF-A305-C73BAF2C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1232</Words>
  <Application>Microsoft Macintosh PowerPoint</Application>
  <PresentationFormat>Widescreen</PresentationFormat>
  <Paragraphs>353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Retractions in Management Scholarship: Speaking to the Elephant in the Room</vt:lpstr>
      <vt:lpstr>INTRODUCTION</vt:lpstr>
      <vt:lpstr>INTRODUCTION</vt:lpstr>
      <vt:lpstr>OBJECTIVES</vt:lpstr>
      <vt:lpstr>METHOD</vt:lpstr>
      <vt:lpstr>RESULTS</vt:lpstr>
      <vt:lpstr>THE KINTSUGI ANTITHESIS</vt:lpstr>
      <vt:lpstr>AUTHORS (BUSINESS &amp; NON-BUSINESS)</vt:lpstr>
      <vt:lpstr>SUBJECT SPREAD</vt:lpstr>
      <vt:lpstr>REASONS FOR RETRACTION</vt:lpstr>
      <vt:lpstr>RISE IN INTER SUBJECT/DISCIPLINE WORK</vt:lpstr>
      <vt:lpstr>SOCIAL NETWORK ANALYSIS</vt:lpstr>
      <vt:lpstr>MANTEL TEST</vt:lpstr>
      <vt:lpstr>RESULTS: BIBLIOMETRICS </vt:lpstr>
      <vt:lpstr>COUNTRIES COLLABORATION NETWORK</vt:lpstr>
      <vt:lpstr>INSTITUIONAL NETWORKS</vt:lpstr>
      <vt:lpstr>JOURNALS PRODCUTIVITY</vt:lpstr>
      <vt:lpstr>SO WHAT?</vt:lpstr>
      <vt:lpstr>THE IDEAS OF SPEECH ACT THEORY &amp; NORMATIVE POWER</vt:lpstr>
      <vt:lpstr>NORMATIVE POWER</vt:lpstr>
      <vt:lpstr>SPEECH ACT THEORY (SAT)</vt:lpstr>
      <vt:lpstr>RETRACTIONS THROUGH SAT</vt:lpstr>
      <vt:lpstr>Open Floor</vt:lpstr>
      <vt:lpstr>Out Takes</vt:lpstr>
      <vt:lpstr>Categories List</vt:lpstr>
      <vt:lpstr>COMPLETE CORRELATION MATRIX - REASONS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Retractions in Management Scholarship: Speaking to the Elephant in the Room</dc:title>
  <dc:creator>Karthikeyan Balakumar</dc:creator>
  <cp:lastModifiedBy>Karthikeyan Balakumar</cp:lastModifiedBy>
  <cp:revision>117</cp:revision>
  <dcterms:created xsi:type="dcterms:W3CDTF">2024-01-22T06:41:05Z</dcterms:created>
  <dcterms:modified xsi:type="dcterms:W3CDTF">2024-01-23T06:18:34Z</dcterms:modified>
</cp:coreProperties>
</file>