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3" r:id="rId5"/>
    <p:sldId id="264" r:id="rId6"/>
    <p:sldId id="274" r:id="rId7"/>
    <p:sldId id="262" r:id="rId8"/>
    <p:sldId id="269" r:id="rId9"/>
    <p:sldId id="270" r:id="rId10"/>
    <p:sldId id="272" r:id="rId11"/>
    <p:sldId id="271" r:id="rId12"/>
    <p:sldId id="267" r:id="rId13"/>
    <p:sldId id="273" r:id="rId14"/>
    <p:sldId id="268" r:id="rId15"/>
    <p:sldId id="275" r:id="rId16"/>
    <p:sldId id="276" r:id="rId17"/>
    <p:sldId id="277" r:id="rId18"/>
    <p:sldId id="279" r:id="rId19"/>
    <p:sldId id="280" r:id="rId20"/>
    <p:sldId id="282" r:id="rId21"/>
    <p:sldId id="287" r:id="rId22"/>
    <p:sldId id="281" r:id="rId23"/>
    <p:sldId id="284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9"/>
    <p:restoredTop sz="94826"/>
  </p:normalViewPr>
  <p:slideViewPr>
    <p:cSldViewPr snapToGrid="0">
      <p:cViewPr varScale="1">
        <p:scale>
          <a:sx n="121" d="100"/>
          <a:sy n="121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87BA-8292-0B4D-8D5F-839C5F31EE83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362AF-AF5A-7D40-83D6-DE9FBCAE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repair might not restore the bowl to the original.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discourse so far has been all about science.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literature is the </a:t>
            </a:r>
            <a:r>
              <a:rPr lang="en-US" dirty="0" err="1"/>
              <a:t>kitsugi</a:t>
            </a:r>
            <a:r>
              <a:rPr lang="en-US" dirty="0"/>
              <a:t> anti </a:t>
            </a:r>
            <a:r>
              <a:rPr lang="en-US" dirty="0" err="1"/>
              <a:t>thesis.with</a:t>
            </a:r>
            <a:r>
              <a:rPr lang="en-US" dirty="0"/>
              <a:t> 25 to 50 months for each retraction to be retracted.. There is lot of time to cause damage..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originally had over 50 + reasons, these reasons were later clustered into these 6 categories based on authors’ inputs.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08D6-2A78-2F4A-AEFA-9CE6799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236E-B736-5CEB-F253-5CD7B72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7AB-B457-2903-4578-E2BB07F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1D4-407B-D95A-EB22-93BC202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301-50C0-CACD-557F-FBD2EF6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F95-9BA6-3E54-9EBA-63BF301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5AFF-0DAE-B625-E8BE-9C0B29E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D52-67AF-A7E9-074D-95D4DC3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B3D8-12EA-4B7F-A888-07B8A11DBB3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3F5-A0E3-9436-DF5B-91F1893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39DB-A39A-23BD-44E2-E41C6F0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90349-09D9-A5F2-2522-502AE1DE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8AA4-8111-0C88-6948-92940104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187-8B9B-0F18-1454-FCA3FEC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4C4D-6DF8-4662-8B03-DDBA7811B5EB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9758-7AAB-CDEE-172E-D88E9450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C3B-0E4B-5503-7E29-B379EEA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E31-B2FC-17FD-325A-30F8E9A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295-2A95-DB34-B7F2-5D515D5E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6FA3-E526-ABBF-EC1A-D82A5E1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40D-3752-888E-1AF8-5ABEFA4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2F7-21FF-A0CA-BEA1-9C89305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9C6-A065-ED51-7F81-44B78612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5068-28B8-8DA1-774A-66EEBF5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990-0619-4EBD-AA6C-06C2D64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6C4B-0067-4B1C-BB58-FAD4458B04A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08F9-B5AE-5FCE-9A0A-9E6D368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F498-ECD5-CEEB-318C-A47E717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3CF-E3BF-D041-B793-F652699E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A80-17C7-340B-8EC4-8FACA1F7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6B46-1081-B7F4-29E8-F6DAA61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078-E92E-0981-9045-ACF16A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E24B-9E12-E4C8-9B54-509FDA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617E-CC2D-255D-8E4F-73357D2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0566-F580-F1B6-EC5D-5D78D8DE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07F-A4C6-B686-BFFA-A762AFB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8FA-ABA9-1054-ABDD-F5BFF80D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D8726-8B60-64C8-238D-5FF9A745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B2D2-F211-7810-E504-BE39FE30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9FB8-BBD6-59D9-6F42-7ADC6D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E64-1D1E-49FA-BCEB-EDFE536DFB43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5F20-6942-ECBB-24DB-A0214A3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6B437-DC13-3A94-887F-D69BF14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6F1-EC97-C8F9-5E96-9AE089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A9EB-9058-DF4D-E299-825B991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1DD6-413C-421D-A7AF-BF5E7F809EE7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6E64-4EE0-1811-B354-795B8568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1C3-5835-5633-A4B4-D491DD2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6317-56C9-0134-F322-4518557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5D-3337-44D6-8B4F-AB5BC23A00D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4F20-E93E-9CCA-82BA-6533DEF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6DA0-B978-FBAE-B033-F3D4FC4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9E3-761A-0D99-FD7A-D606CA5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E916-A930-FF66-624E-EC43CB6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371-FC36-68A6-2577-9942C9D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E230-D170-A2D9-085F-10FC89F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132-ECAA-40A8-8FE8-8B1219DACBAE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49DD-E87F-47CF-90A5-77954C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5BCF-3298-0BCA-5910-B9BAAA5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A378-C106-02AB-9D2D-CF694CB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04F28-CA37-2C06-6F8D-2FE9E800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43C6-3FF3-0B82-6C94-ABFE9DB1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1BA-022A-6B14-86DA-292F91E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D94F-287F-41DB-985D-0598C27C0C01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30E5-BEF2-53B6-D7BD-F345DD4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FF9-DA42-93EC-DEAB-98E2E1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EEF2-F3AA-2E9D-60D0-AB1F9C0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8E4-C4B6-5D02-6032-C50F86FC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24A5-0B0E-3553-B224-E89F031A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E11F-C941-44E4-9CFF-7035654B6D5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27A-371B-575B-E342-3D3B781E5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277-6D71-8020-5B6B-D13E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433CE-BA45-5AD9-3627-4CD5D18F1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F32-D578-D35A-FA8B-BC8AA63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43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Retractions in Management Scholarship: Speaking to the Elephant in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0E7C-CD66-177A-17EB-B424A352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812" y="2387996"/>
            <a:ext cx="6048375" cy="1500187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Authors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Karthikeyan </a:t>
            </a:r>
            <a:r>
              <a:rPr lang="en-US" sz="1800" dirty="0" err="1">
                <a:solidFill>
                  <a:schemeClr val="tx1"/>
                </a:solidFill>
              </a:rPr>
              <a:t>Balakumar</a:t>
            </a:r>
            <a:r>
              <a:rPr lang="en-US" sz="1800" dirty="0">
                <a:solidFill>
                  <a:schemeClr val="tx1"/>
                </a:solidFill>
              </a:rPr>
              <a:t>, Marketing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Parijat </a:t>
            </a:r>
            <a:r>
              <a:rPr lang="en-US" sz="1800" dirty="0" err="1">
                <a:solidFill>
                  <a:schemeClr val="tx1"/>
                </a:solidFill>
              </a:rPr>
              <a:t>Lanke</a:t>
            </a:r>
            <a:r>
              <a:rPr lang="en-US" sz="1800" dirty="0">
                <a:solidFill>
                  <a:schemeClr val="tx1"/>
                </a:solidFill>
              </a:rPr>
              <a:t>, OB &amp; HRM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Advaita Rajendra, Public Policy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1DB7A-FBA0-44F5-E547-F965CEF35022}"/>
              </a:ext>
            </a:extLst>
          </p:cNvPr>
          <p:cNvSpPr txBox="1"/>
          <p:nvPr/>
        </p:nvSpPr>
        <p:spPr>
          <a:xfrm>
            <a:off x="3933825" y="4724400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Presenters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Karthikeyan </a:t>
            </a:r>
            <a:r>
              <a:rPr lang="en-IN" dirty="0" err="1"/>
              <a:t>Balakumar</a:t>
            </a:r>
            <a:r>
              <a:rPr lang="en-IN" dirty="0"/>
              <a:t> &amp; </a:t>
            </a:r>
            <a:r>
              <a:rPr lang="en-IN" dirty="0" err="1"/>
              <a:t>Dr.</a:t>
            </a:r>
            <a:r>
              <a:rPr lang="en-IN" dirty="0"/>
              <a:t> Parijat </a:t>
            </a:r>
            <a:r>
              <a:rPr lang="en-IN" dirty="0" err="1"/>
              <a:t>Lanke</a:t>
            </a: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29F938-E151-8031-0373-359806CF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E8AC-DC2D-4FE9-BB52-8E52372C0CA8}" type="datetime1">
              <a:rPr lang="en-US" smtClean="0"/>
              <a:t>1/23/24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4D891D-BEC9-30A4-7402-7DAD836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46F994-8659-F1A0-FE5E-3834982A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665-F9D2-DB41-1D6A-EABB4FD9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sz="4400" dirty="0"/>
              <a:t>REASONS FOR RETRACTION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35240-72F7-9A87-2D25-CF5C0F81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024" y="1320005"/>
            <a:ext cx="8205951" cy="46902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54D05-66BD-01D8-1AB7-2CCA737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7E33-8CB6-4CCA-B167-FF726A1205F7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09-1CB8-3569-5B05-CD3BA77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887B-699E-ED9B-689A-7186CE4E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AB6-9741-25C7-4F0C-5468829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136525"/>
            <a:ext cx="109251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RISE IN INTER SUBJECT/DISCIPLINE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8DD0-7705-26C2-A9D7-BCCB5A9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985837" y="1506539"/>
            <a:ext cx="10220325" cy="460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EFC8-7CDE-1926-5F4A-4ACF7FC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FD42-CFE6-44BB-AE27-ABF98F8EFF32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CFC1-C8AF-E1B4-0021-07F8FBB4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63DE-BB09-CC59-E799-5934BD1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5F4C-045F-E630-3B52-C59E500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FD-25E9-C4FC-3FBA-9EA8DD4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AF0B-7E99-DC39-81BD-D8417C96B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75"/>
          <a:stretch/>
        </p:blipFill>
        <p:spPr>
          <a:xfrm>
            <a:off x="391632" y="1165952"/>
            <a:ext cx="10962168" cy="4045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594E-53C3-9B71-74E6-31F229B2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5311775"/>
            <a:ext cx="8096249" cy="1044575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Generation of Correlation between relationship matrices</a:t>
            </a:r>
          </a:p>
          <a:p>
            <a:r>
              <a:rPr lang="en-US" dirty="0"/>
              <a:t>Mantel test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27F7-01FB-BA54-BF62-A40A155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A98-079C-403A-A412-5C5BE71F4BC2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D26-A446-02D2-86C5-DB77F62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77B3-90E2-DAB9-BF86-D30EE0A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4B873-44F0-A7D0-5C46-DCED5377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508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MANTEL TEST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A26CB3-CD0C-2A3B-47CF-2E7B112E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02111"/>
              </p:ext>
            </p:extLst>
          </p:nvPr>
        </p:nvGraphicFramePr>
        <p:xfrm>
          <a:off x="304798" y="1047244"/>
          <a:ext cx="11449053" cy="5182107"/>
        </p:xfrm>
        <a:graphic>
          <a:graphicData uri="http://schemas.openxmlformats.org/drawingml/2006/table">
            <a:tbl>
              <a:tblPr/>
              <a:tblGrid>
                <a:gridCol w="1635579">
                  <a:extLst>
                    <a:ext uri="{9D8B030D-6E8A-4147-A177-3AD203B41FA5}">
                      <a16:colId xmlns:a16="http://schemas.microsoft.com/office/drawing/2014/main" val="366324438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4566077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351519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57318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61764621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5321381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974377116"/>
                    </a:ext>
                  </a:extLst>
                </a:gridCol>
              </a:tblGrid>
              <a:tr h="538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Categories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Mantel Statistic (r)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0725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Institution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8416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Country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54854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Publisher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0.09124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85980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Journal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0.00128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7406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A99D0-897B-FCFF-A7BE-AE822AB4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D7C-A14B-46A2-8C46-6148BF5868B6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B03-FCD9-1B7A-145C-831D865F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D5A42-8D55-DF1D-E7C8-F925B1D7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C623-3CBA-6D56-B6AE-78FF1A7F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4061-1366-DEBF-7756-61058F5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RESULTS: BIBLIOMETRICS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BF81-1BAB-C315-EA97-1EC8725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BB50-2DF5-47F5-A760-D49EDAD4F016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3025-7D74-3258-38D9-0C35E059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4B0C-5D1C-4309-709D-43E8401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E0B-AB02-F4C7-257A-BBBAFEE8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COUNTRIES COLLABORATION NETWORK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263A-03D3-81E5-0B9A-DD5A6189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A73-F3BF-D888-1996-61616FE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0499-31A4-7463-33D3-54D52CE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46AC4E-27F1-5D49-9B4A-2B39CE7A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10763250" cy="5213350"/>
          </a:xfrm>
        </p:spPr>
      </p:pic>
    </p:spTree>
    <p:extLst>
      <p:ext uri="{BB962C8B-B14F-4D97-AF65-F5344CB8AC3E}">
        <p14:creationId xmlns:p14="http://schemas.microsoft.com/office/powerpoint/2010/main" val="14340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799-9E72-BB84-A653-1F850FA4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796925"/>
          </a:xfrm>
        </p:spPr>
        <p:txBody>
          <a:bodyPr/>
          <a:lstStyle/>
          <a:p>
            <a:pPr algn="ctr"/>
            <a:r>
              <a:rPr lang="en-IN" dirty="0"/>
              <a:t>INSTITUIONAL NETWORKS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CCF43-1BB5-151B-649A-84583D202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99" t="23593" r="3515"/>
          <a:stretch/>
        </p:blipFill>
        <p:spPr>
          <a:xfrm>
            <a:off x="79732" y="1395133"/>
            <a:ext cx="8302268" cy="4961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2593-3D45-9222-DB91-DCAD188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BAE9-92A1-FD41-ECE5-DFFB5DFE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16C7-B46F-4CC5-D895-C252382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B2816-09C6-EA64-C992-F73ADBCD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2578"/>
              </p:ext>
            </p:extLst>
          </p:nvPr>
        </p:nvGraphicFramePr>
        <p:xfrm>
          <a:off x="8516470" y="1162050"/>
          <a:ext cx="3440579" cy="52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79">
                  <a:extLst>
                    <a:ext uri="{9D8B030D-6E8A-4147-A177-3AD203B41FA5}">
                      <a16:colId xmlns:a16="http://schemas.microsoft.com/office/drawing/2014/main" val="3949066065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Organization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086461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Groningen,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747319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120365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215861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Amsterdam, 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6818354"/>
                  </a:ext>
                </a:extLst>
              </a:tr>
              <a:tr h="56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 err="1">
                          <a:effectLst/>
                        </a:rPr>
                        <a:t>Diw</a:t>
                      </a:r>
                      <a:r>
                        <a:rPr lang="en-IN" sz="1200" kern="0" dirty="0">
                          <a:effectLst/>
                        </a:rPr>
                        <a:t> Berlin, Max Planck Institute For Human Development, Berlin, Germany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964455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Erasmus University, Rotterdam,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2914997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56266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Diego State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529051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Jose State University, California,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685275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693248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Tilburg University, Tilburg,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80459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912039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Blaise Pascal, France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37224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5660532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0051128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University Of Melbourne, Melbourne, Vic, Australia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963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4EC7-B854-A628-6C97-1215F076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8C16-EB2E-A168-F080-A78C3B4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FDCD-29E4-34B7-A3C4-3A316A2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04F8E8-597D-2D2D-A94B-914189F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4"/>
            <a:ext cx="10515600" cy="5397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JOURNALS PRODCUTIVITY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310443-BDAA-540C-4FB5-3D57B926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20361"/>
              </p:ext>
            </p:extLst>
          </p:nvPr>
        </p:nvGraphicFramePr>
        <p:xfrm>
          <a:off x="609600" y="885826"/>
          <a:ext cx="11115675" cy="52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332">
                  <a:extLst>
                    <a:ext uri="{9D8B030D-6E8A-4147-A177-3AD203B41FA5}">
                      <a16:colId xmlns:a16="http://schemas.microsoft.com/office/drawing/2014/main" val="4108586147"/>
                    </a:ext>
                  </a:extLst>
                </a:gridCol>
                <a:gridCol w="1934343">
                  <a:extLst>
                    <a:ext uri="{9D8B030D-6E8A-4147-A177-3AD203B41FA5}">
                      <a16:colId xmlns:a16="http://schemas.microsoft.com/office/drawing/2014/main" val="3493270666"/>
                    </a:ext>
                  </a:extLst>
                </a:gridCol>
              </a:tblGrid>
              <a:tr h="346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ABDC Ranking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71448214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Information Systems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6256493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And E-Business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0341041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And Ubiquitous Computing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53597785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Perceptual And Motor Skills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74726156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Personality And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00132552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Psychological Science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8324361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Modelling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8196431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Systems With Applications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2110756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Consumer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528364109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Experimental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92103827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65099949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Advanced Transportation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46170748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Cleaner Production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6689596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Computational And Applied Mathematics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88643567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Intelligent 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92063148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Use Policy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68892136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Environmental Management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2959351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And Individual Differences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26413111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Accounting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3391504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Energy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16984354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175770870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Quantity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41811346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Social Responsibility And Environmental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1243617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Production Economics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1928486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Quarterly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99625353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Environmental Research And Risk Assessment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011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8C44A0-FE07-8E91-8EC2-378963F6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8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SO WHAT?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6A0F-2532-BCE8-617F-2EBAFFC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1D83-E9B9-764B-7A4D-6E68E5A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AE0A-CEE8-9888-33D0-C966424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51C-9B82-FFB4-6788-87BFDF54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72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IDEAS OF SPEECH ACT THEORY &amp; NORMATIVE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5B2-8CD1-96CD-637B-352442D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7C72-8CB3-36F6-B3C0-C16BBD91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72BD-9E1D-F35A-E533-494F80D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E5F7-9432-2F43-B234-AE24DF0F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25423-0241-60B6-2844-97067F3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2082"/>
            <a:ext cx="5157787" cy="538162"/>
          </a:xfrm>
        </p:spPr>
        <p:txBody>
          <a:bodyPr/>
          <a:lstStyle/>
          <a:p>
            <a:pPr algn="ctr"/>
            <a:r>
              <a:rPr lang="en-US" dirty="0"/>
              <a:t>Kintsugi (Japanese Art)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3D85-EA3E-1B16-910A-7E75539CF2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11" y="2305051"/>
            <a:ext cx="5157787" cy="33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F8B62-12AB-6FC4-62A7-19F0519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12081"/>
            <a:ext cx="5183188" cy="538163"/>
          </a:xfrm>
        </p:spPr>
        <p:txBody>
          <a:bodyPr/>
          <a:lstStyle/>
          <a:p>
            <a:pPr algn="ctr"/>
            <a:r>
              <a:rPr lang="en-US" dirty="0"/>
              <a:t>Standing on Weak Shoulders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4276-1B09-FE8D-10F5-701ADE989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5825" t="10381" r="17104" b="16846"/>
          <a:stretch/>
        </p:blipFill>
        <p:spPr>
          <a:xfrm>
            <a:off x="6741460" y="2525574"/>
            <a:ext cx="4473388" cy="28031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2CF91-47AE-5174-077D-9EC38222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266A-CE55-4872-8328-927363670159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5738-20D9-1710-710B-8CE21153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9F0D-83E2-4C6B-D635-098BC5F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296-A8EE-2A92-935D-A3C8445F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NORMATIVE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595B-523E-5EDE-C939-F745441D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E520-3E90-F433-D172-54BAEC9E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175-D68B-0F72-F814-AD77467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FDC6-4D9B-D0F1-4B33-F1634E2C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B75E-8F85-7D59-4760-FDA40CB6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75-C94E-F370-130D-9E643E3C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SPEECH ACT THEORY (SAT)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F3C4-9C95-8434-5C15-B581BFD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F1B-EE51-71FB-9F93-A2597EA6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3F1E-B149-BA90-86D7-FED320C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3FE7F-E403-2472-8485-2B89305F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concept that emphasizes not just what is said, but what is done through speaking.</a:t>
            </a:r>
          </a:p>
          <a:p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by J.L. Austin and furthered by John Searle.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Components of Speech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actual utterance and its meaning.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intention behind the utterance.</a:t>
            </a:r>
          </a:p>
          <a:p>
            <a:pPr lvl="1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Perlocutionary Act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effect the utterance has on the listener.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It Matters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Reveals the complex ways in which language functions in communication.</a:t>
            </a:r>
          </a:p>
          <a:p>
            <a:pPr lvl="1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how utterances perform actions and carry intentions beyond mere words.</a:t>
            </a: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promising and apologizing to ordering and requesting, our words have the power to act.</a:t>
            </a:r>
          </a:p>
          <a:p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C2C-EE81-AB44-2F7A-5AF5418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RETRACTIONS THROUGH 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878C-FB9A-5758-0271-D29925F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ED05-EF98-A119-209E-CE46431F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B447-8A4C-DE8A-0513-A6DBD3B5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E8C17B-D5D0-9D0E-F914-A0B04DFD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IN" dirty="0"/>
              <a:t>Locutionary Act</a:t>
            </a:r>
          </a:p>
          <a:p>
            <a:pPr lvl="1"/>
            <a:r>
              <a:rPr lang="en-IN" dirty="0"/>
              <a:t>Announcing the retraction of a scientific paper</a:t>
            </a:r>
          </a:p>
          <a:p>
            <a:pPr lvl="1"/>
            <a:r>
              <a:rPr lang="en-IN" dirty="0"/>
              <a:t>The notice includes reasons for retraction, such as research errors or issues with data integrity</a:t>
            </a:r>
          </a:p>
          <a:p>
            <a:pPr lvl="1"/>
            <a:endParaRPr lang="en-IN" dirty="0"/>
          </a:p>
          <a:p>
            <a:r>
              <a:rPr lang="en-IN" dirty="0"/>
              <a:t>Illocutionary Act</a:t>
            </a:r>
          </a:p>
          <a:p>
            <a:pPr lvl="1"/>
            <a:r>
              <a:rPr lang="en-IN" dirty="0"/>
              <a:t>Intentionally informs the community that results are unreliable</a:t>
            </a:r>
          </a:p>
          <a:p>
            <a:pPr lvl="1"/>
            <a:r>
              <a:rPr lang="en-IN" dirty="0"/>
              <a:t>Maintains the integrity of the scientific record</a:t>
            </a:r>
          </a:p>
          <a:p>
            <a:pPr lvl="1"/>
            <a:r>
              <a:rPr lang="en-IN" dirty="0"/>
              <a:t>Corrects the literature and may acknowledge mistakes or misconduct</a:t>
            </a:r>
          </a:p>
          <a:p>
            <a:endParaRPr lang="en-IN" dirty="0"/>
          </a:p>
          <a:p>
            <a:r>
              <a:rPr lang="en-IN" dirty="0"/>
              <a:t>Perlocutionary Act</a:t>
            </a:r>
          </a:p>
          <a:p>
            <a:pPr lvl="1"/>
            <a:r>
              <a:rPr lang="en-IN" dirty="0"/>
              <a:t>Impacts the reputation of authors, journals, and the field</a:t>
            </a:r>
          </a:p>
          <a:p>
            <a:pPr lvl="1"/>
            <a:r>
              <a:rPr lang="en-IN" dirty="0"/>
              <a:t>Influences how other researchers view and cite the work</a:t>
            </a:r>
          </a:p>
          <a:p>
            <a:pPr lvl="1"/>
            <a:r>
              <a:rPr lang="en-IN" dirty="0"/>
              <a:t>May prompt further investigation or scepticism</a:t>
            </a:r>
          </a:p>
          <a:p>
            <a:endParaRPr lang="en-IN" dirty="0"/>
          </a:p>
          <a:p>
            <a:r>
              <a:rPr lang="en-IN" dirty="0"/>
              <a:t>Context and Interpretation</a:t>
            </a:r>
          </a:p>
          <a:p>
            <a:pPr lvl="1"/>
            <a:r>
              <a:rPr lang="en-IN" dirty="0"/>
              <a:t>Context determines the significance of a retraction</a:t>
            </a:r>
          </a:p>
          <a:p>
            <a:pPr lvl="1"/>
            <a:r>
              <a:rPr lang="en-IN" dirty="0"/>
              <a:t>Differentiates between honest errors and intentional misconduct</a:t>
            </a:r>
          </a:p>
        </p:txBody>
      </p:sp>
    </p:spTree>
    <p:extLst>
      <p:ext uri="{BB962C8B-B14F-4D97-AF65-F5344CB8AC3E}">
        <p14:creationId xmlns:p14="http://schemas.microsoft.com/office/powerpoint/2010/main" val="422697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4F69E3-5150-B422-F687-4577B665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Floor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22DB3C-1072-B728-240A-AEC7242A1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7382-D5EB-F3D2-45D8-93B5E14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37B2-B182-1928-3DDE-2CA9087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5F1A-3589-83F9-993C-8582DC38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47492-6C45-B899-640C-BF33B085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Takes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B57F8BD-0BEA-60E9-DAA7-DE6B0AB37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57A4-CB4A-1173-DD59-2692359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314D-7703-5351-7397-5400B0EC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370C-D3BF-01BF-48E3-558806A9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4C3-F41C-72E2-EB7A-0A7FEB80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C45A29-9FE8-8796-A1C6-CF1BECE2B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24926"/>
              </p:ext>
            </p:extLst>
          </p:nvPr>
        </p:nvGraphicFramePr>
        <p:xfrm>
          <a:off x="838198" y="1606001"/>
          <a:ext cx="10439401" cy="4362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5401883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1968445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1356941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9245639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023928406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24630394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374738046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Intellectual Property Violations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Research Integrity and Quality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Peer Review and Editorial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Policy and Legal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Publication and Communication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Investigations and Actions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Miscellaneous Issues</a:t>
                      </a:r>
                    </a:p>
                  </a:txBody>
                  <a:tcPr marL="33472" marR="33472" marT="16736" marB="16736" anchor="b"/>
                </a:tc>
                <a:extLst>
                  <a:ext uri="{0D108BD9-81ED-4DB2-BD59-A6C34878D82A}">
                    <a16:rowId xmlns:a16="http://schemas.microsoft.com/office/drawing/2014/main" val="563294802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 Reproducible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Fake Peer Review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Breach of Policy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Withdrawal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Investigation by Third Party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Date of Retraction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28775674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Duplication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Unreliable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Rogue Editor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Referencing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Limited or No Information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Doing the Right Thing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Randomly Generated Content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956758431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Euphemisms for 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Text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Investigation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Legal Reasons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Notice - Lack of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Original Data not Provided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623892870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False/Forged Authorship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Analyses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Lack of Approval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Author Unresponsive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Concerns About Image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60438352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Methods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Objections by Author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Update of Prior Notice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0372149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6242946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428333740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Fabrication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 dirty="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8796520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Falsification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58038120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Ethical Violations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576331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3472" marR="33472" marT="16736" marB="16736"/>
                </a:tc>
                <a:extLst>
                  <a:ext uri="{0D108BD9-81ED-4DB2-BD59-A6C34878D82A}">
                    <a16:rowId xmlns:a16="http://schemas.microsoft.com/office/drawing/2014/main" val="39080286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50CE-EA21-FA3E-EDA9-B5C8488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7F7-5A05-0FF9-FE04-907F768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2861-BD8F-A007-C7F2-271051F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1C99F-71C9-E332-CC90-E2090EC1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25564" y="-323165"/>
            <a:ext cx="45113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6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A54D-7C13-7FF4-05D7-EB937E75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 CORRELATION MATRIX - REASONS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39-7226-03F2-18A3-B626C60E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6184-D3C9-F70F-0C77-F979855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F922-BE7C-3262-0979-BFA5797D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0C0EF0-9160-EE27-B71A-9A905C28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893-D20A-8E20-F90E-E7E44F3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A4A-145F-FB07-E3FF-59CAFC93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5" y="1209675"/>
            <a:ext cx="6394343" cy="49672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withdrawing or removing a previously published article from the scholarly literature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identifying and rectifying intentional errors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Pourhoseingholi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correcting the scientific record and maintain its integrity (Bakker et al., 2022).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Unethical origins?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Mills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publications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Vultures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F42A4-656E-44AB-8639-26D4DE01E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8" y="1209675"/>
            <a:ext cx="5045182" cy="4967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F1837-0E40-4F5F-920F-9FFB2EE8377B}"/>
              </a:ext>
            </a:extLst>
          </p:cNvPr>
          <p:cNvSpPr txBox="1"/>
          <p:nvPr/>
        </p:nvSpPr>
        <p:spPr>
          <a:xfrm>
            <a:off x="7844589" y="6135852"/>
            <a:ext cx="2905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Breaking records that should not be broken?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5EC6-B8E4-03A3-020E-1798D7B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D68-7F6A-43AF-A79D-965AF594D6DF}" type="datetime1">
              <a:rPr lang="en-US" smtClean="0"/>
              <a:t>1/23/24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036CE6-439F-553E-9610-5956DB0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7C158-9015-36BD-0C7B-E95BE61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1F-6EAB-8186-E218-B2F04A6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0CC-BC46-69BB-3BD1-56EC8383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085850"/>
            <a:ext cx="11496675" cy="5091113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</a:t>
            </a:r>
            <a:r>
              <a:rPr lang="en-US" sz="3600" b="1" dirty="0"/>
              <a:t>pasture of retracted papers </a:t>
            </a:r>
            <a:r>
              <a:rPr lang="en-US" sz="3600" dirty="0"/>
              <a:t>in management scholarship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Dwell deeper into the </a:t>
            </a:r>
            <a:r>
              <a:rPr lang="en-US" sz="3600" b="1" dirty="0"/>
              <a:t>meanings </a:t>
            </a:r>
            <a:r>
              <a:rPr lang="en-US" sz="3600" dirty="0"/>
              <a:t>that these </a:t>
            </a:r>
            <a:r>
              <a:rPr lang="en-US" sz="3600" b="1" dirty="0"/>
              <a:t>retractions hold </a:t>
            </a:r>
            <a:r>
              <a:rPr lang="en-US" sz="3600" dirty="0"/>
              <a:t>for the progress of management scholarship</a:t>
            </a:r>
          </a:p>
          <a:p>
            <a:pPr marL="1438275" lvl="1"/>
            <a:r>
              <a:rPr lang="en-US" sz="3200" dirty="0"/>
              <a:t>Speech Act Theory</a:t>
            </a:r>
          </a:p>
          <a:p>
            <a:pPr marL="1438275" lvl="1"/>
            <a:r>
              <a:rPr lang="en-US" sz="3200" dirty="0"/>
              <a:t>Idea of Normative Power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6ABF-B3A5-F21C-21EE-33F6790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735C-4377-456E-BD84-7CADBB1266A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C45B-C835-31AC-14F6-2839DED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BEC1-2E4A-6E7E-E44C-1D4416E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B39-3B87-A298-8E73-DFF1B04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A004-2C66-20CE-D3DC-AFE7ED54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3336758" cy="48617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  <a:p>
            <a:r>
              <a:rPr lang="en-US" dirty="0"/>
              <a:t>Retraction Watch dataset, Scopus, and ABDC data</a:t>
            </a:r>
          </a:p>
          <a:p>
            <a:pPr lvl="1"/>
            <a:r>
              <a:rPr lang="en-US" dirty="0"/>
              <a:t>49806 datapoints (as on 25</a:t>
            </a:r>
            <a:r>
              <a:rPr lang="en-US" baseline="30000" dirty="0"/>
              <a:t>th</a:t>
            </a:r>
            <a:r>
              <a:rPr lang="en-US" dirty="0"/>
              <a:t> December, 2023)</a:t>
            </a:r>
          </a:p>
          <a:p>
            <a:pPr lvl="1"/>
            <a:r>
              <a:rPr lang="en-US" dirty="0"/>
              <a:t>883 in ABDC ranked journals</a:t>
            </a:r>
          </a:p>
          <a:p>
            <a:pPr lvl="1"/>
            <a:r>
              <a:rPr lang="en-US" dirty="0"/>
              <a:t>Complete data on 735 articles</a:t>
            </a:r>
          </a:p>
          <a:p>
            <a:r>
              <a:rPr lang="en-US" dirty="0"/>
              <a:t>Articles include review papers and in press articles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D46F-DCE3-FB93-6AC3-9FFC9F4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924" y="1253330"/>
            <a:ext cx="3336758" cy="48617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Asnipe</a:t>
            </a:r>
            <a:endParaRPr lang="en-US" dirty="0"/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SNA</a:t>
            </a:r>
          </a:p>
          <a:p>
            <a:pPr lvl="1"/>
            <a:r>
              <a:rPr lang="en-US" dirty="0"/>
              <a:t>Bibliometrics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VOS Viewer™ </a:t>
            </a:r>
          </a:p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Network graphs</a:t>
            </a:r>
          </a:p>
          <a:p>
            <a:r>
              <a:rPr lang="en-US" dirty="0"/>
              <a:t>Co-citation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999D09-27A2-7DDD-1C89-149387D2EEB6}"/>
              </a:ext>
            </a:extLst>
          </p:cNvPr>
          <p:cNvSpPr txBox="1">
            <a:spLocks/>
          </p:cNvSpPr>
          <p:nvPr/>
        </p:nvSpPr>
        <p:spPr>
          <a:xfrm>
            <a:off x="8153400" y="1735850"/>
            <a:ext cx="3336758" cy="452207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DOI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DOI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Nature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Retraction Year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in Months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D250-3D43-AA4A-0EF6-46CCE03B8923}"/>
              </a:ext>
            </a:extLst>
          </p:cNvPr>
          <p:cNvSpPr txBox="1"/>
          <p:nvPr/>
        </p:nvSpPr>
        <p:spPr>
          <a:xfrm>
            <a:off x="6748218" y="1253331"/>
            <a:ext cx="609700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Data Structure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00CCE3-BA0A-602E-E490-8919289E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D87-E3F9-4FE6-9A4D-257FAC498B26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E5FD-9E65-8771-F676-1ED28C9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5559E-3766-B5FF-B286-F4E938F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4A0-62EA-D5C6-0243-6C5F813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082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3F3F-30D1-3A9B-4CA0-8EC41E9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DC85-4043-1039-9068-FE9A462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F432-5ADF-C1D3-3263-03F818A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76E-1FFE-A252-0076-5E7824D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KINTSUGI ANTITHESIS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8C54-0A26-A9B2-D6E1-72E3BDA7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AB1A-BB36-4664-ACC9-A1B0EED36998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4F56-BECA-5712-9BD9-2AD8F1E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E4363-5A51-3E58-ADD3-D1B2C5A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08DB37-E7F2-4264-1B31-D7161DE9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988" y="1274780"/>
            <a:ext cx="8234024" cy="5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8E95-0760-7DE4-9F70-201039A8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AUTHORS (BUSINESS &amp; NON-BUSINESS)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87AE0-0A62-46FF-2042-CD9D5810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53" y="1445418"/>
            <a:ext cx="7570694" cy="46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7A2C4-4CDE-B916-ACFA-14E7DFE0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2DC4-F73D-4B1C-80B1-94CB0E91777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E830-072D-5017-5C33-6E4A082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A05A-8F47-B8D4-99F2-D6AD5FE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662-A4A6-36D4-E977-C054B45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sz="4400" dirty="0"/>
              <a:t>SUBJECT SPREAD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03510-629E-2880-C7C7-5C5239905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4"/>
          <a:stretch/>
        </p:blipFill>
        <p:spPr>
          <a:xfrm>
            <a:off x="771525" y="1200150"/>
            <a:ext cx="10515600" cy="50751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6DBB-F25D-C3C7-8BD8-E93BEDC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DBCC-21AD-42FB-8870-6DD72F673DB8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ADA-B958-0159-5B2F-5E1590E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3D4E-1517-02EF-A305-C73BAF2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1232</Words>
  <Application>Microsoft Macintosh PowerPoint</Application>
  <PresentationFormat>Widescreen</PresentationFormat>
  <Paragraphs>353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Retractions in Management Scholarship: Speaking to the Elephant in the Room</vt:lpstr>
      <vt:lpstr>INTRODUCTION</vt:lpstr>
      <vt:lpstr>INTRODUCTION</vt:lpstr>
      <vt:lpstr>OBJECTIVES</vt:lpstr>
      <vt:lpstr>METHOD</vt:lpstr>
      <vt:lpstr>RESULTS</vt:lpstr>
      <vt:lpstr>THE KINTSUGI ANTITHESIS</vt:lpstr>
      <vt:lpstr>AUTHORS (BUSINESS &amp; NON-BUSINESS)</vt:lpstr>
      <vt:lpstr>SUBJECT SPREAD</vt:lpstr>
      <vt:lpstr>REASONS FOR RETRACTION</vt:lpstr>
      <vt:lpstr>RISE IN INTER SUBJECT/DISCIPLINE WORK</vt:lpstr>
      <vt:lpstr>SOCIAL NETWORK ANALYSIS</vt:lpstr>
      <vt:lpstr>MANTEL TEST</vt:lpstr>
      <vt:lpstr>RESULTS: BIBLIOMETRICS </vt:lpstr>
      <vt:lpstr>COUNTRIES COLLABORATION NETWORK</vt:lpstr>
      <vt:lpstr>INSTITUIONAL NETWORKS</vt:lpstr>
      <vt:lpstr>JOURNALS PRODCUTIVITY</vt:lpstr>
      <vt:lpstr>SO WHAT?</vt:lpstr>
      <vt:lpstr>THE IDEAS OF SPEECH ACT THEORY &amp; NORMATIVE POWER</vt:lpstr>
      <vt:lpstr>NORMATIVE POWER</vt:lpstr>
      <vt:lpstr>SPEECH ACT THEORY (SAT)</vt:lpstr>
      <vt:lpstr>RETRACTIONS THROUGH SAT</vt:lpstr>
      <vt:lpstr>Open Floor</vt:lpstr>
      <vt:lpstr>Out Takes</vt:lpstr>
      <vt:lpstr>Categories List</vt:lpstr>
      <vt:lpstr>COMPLETE CORRELATION MATRIX - REASONS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Retractions in Management Scholarship: Speaking to the Elephant in the Room</dc:title>
  <dc:creator>Karthikeyan Balakumar</dc:creator>
  <cp:lastModifiedBy>Karthikeyan Balakumar</cp:lastModifiedBy>
  <cp:revision>117</cp:revision>
  <dcterms:created xsi:type="dcterms:W3CDTF">2024-01-22T06:41:05Z</dcterms:created>
  <dcterms:modified xsi:type="dcterms:W3CDTF">2024-01-23T05:17:55Z</dcterms:modified>
</cp:coreProperties>
</file>