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6" r:id="rId6"/>
    <p:sldId id="263" r:id="rId7"/>
    <p:sldId id="264" r:id="rId8"/>
    <p:sldId id="269" r:id="rId9"/>
    <p:sldId id="270" r:id="rId10"/>
    <p:sldId id="272" r:id="rId11"/>
    <p:sldId id="271" r:id="rId12"/>
    <p:sldId id="267" r:id="rId13"/>
    <p:sldId id="273" r:id="rId14"/>
    <p:sldId id="268" r:id="rId15"/>
    <p:sldId id="258" r:id="rId16"/>
    <p:sldId id="25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1"/>
    <p:restoredTop sz="94800"/>
  </p:normalViewPr>
  <p:slideViewPr>
    <p:cSldViewPr snapToGrid="0">
      <p:cViewPr varScale="1">
        <p:scale>
          <a:sx n="161" d="100"/>
          <a:sy n="161" d="100"/>
        </p:scale>
        <p:origin x="22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87BA-8292-0B4D-8D5F-839C5F31EE83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362AF-AF5A-7D40-83D6-DE9FBCAE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repair might not restore the bowl to the original.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discourse so far has been all about science.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08D6-2A78-2F4A-AEFA-9CE6799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236E-B736-5CEB-F253-5CD7B72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7AB-B457-2903-4578-E2BB07F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1D4-407B-D95A-EB22-93BC202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301-50C0-CACD-557F-FBD2EF6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F95-9BA6-3E54-9EBA-63BF301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5AFF-0DAE-B625-E8BE-9C0B29E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D52-67AF-A7E9-074D-95D4DC3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3F5-A0E3-9436-DF5B-91F1893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39DB-A39A-23BD-44E2-E41C6F0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90349-09D9-A5F2-2522-502AE1DE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8AA4-8111-0C88-6948-92940104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187-8B9B-0F18-1454-FCA3FEC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9758-7AAB-CDEE-172E-D88E9450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C3B-0E4B-5503-7E29-B379EEA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E31-B2FC-17FD-325A-30F8E9A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295-2A95-DB34-B7F2-5D515D5E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6FA3-E526-ABBF-EC1A-D82A5E1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40D-3752-888E-1AF8-5ABEFA4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2F7-21FF-A0CA-BEA1-9C89305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9C6-A065-ED51-7F81-44B78612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5068-28B8-8DA1-774A-66EEBF5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990-0619-4EBD-AA6C-06C2D64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08F9-B5AE-5FCE-9A0A-9E6D368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F498-ECD5-CEEB-318C-A47E717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3CF-E3BF-D041-B793-F652699E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A80-17C7-340B-8EC4-8FACA1F7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6B46-1081-B7F4-29E8-F6DAA61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078-E92E-0981-9045-ACF16A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E24B-9E12-E4C8-9B54-509FDA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617E-CC2D-255D-8E4F-73357D2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0566-F580-F1B6-EC5D-5D78D8DE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07F-A4C6-B686-BFFA-A762AFB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8FA-ABA9-1054-ABDD-F5BFF80D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D8726-8B60-64C8-238D-5FF9A745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B2D2-F211-7810-E504-BE39FE30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9FB8-BBD6-59D9-6F42-7ADC6D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5F20-6942-ECBB-24DB-A0214A3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6B437-DC13-3A94-887F-D69BF14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6F1-EC97-C8F9-5E96-9AE089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A9EB-9058-DF4D-E299-825B991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6E64-4EE0-1811-B354-795B8568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1C3-5835-5633-A4B4-D491DD2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6317-56C9-0134-F322-4518557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4F20-E93E-9CCA-82BA-6533DEF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6DA0-B978-FBAE-B033-F3D4FC4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9E3-761A-0D99-FD7A-D606CA5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E916-A930-FF66-624E-EC43CB6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371-FC36-68A6-2577-9942C9D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E230-D170-A2D9-085F-10FC89F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49DD-E87F-47CF-90A5-77954C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5BCF-3298-0BCA-5910-B9BAAA5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A378-C106-02AB-9D2D-CF694CB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04F28-CA37-2C06-6F8D-2FE9E800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43C6-3FF3-0B82-6C94-ABFE9DB1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1BA-022A-6B14-86DA-292F91E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30E5-BEF2-53B6-D7BD-F345DD4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FF9-DA42-93EC-DEAB-98E2E1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EEF2-F3AA-2E9D-60D0-AB1F9C0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8E4-C4B6-5D02-6032-C50F86FC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24A5-0B0E-3553-B224-E89F031A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B066-30E9-D44E-B9BC-E21B49C8F11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27A-371B-575B-E342-3D3B781E5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277-6D71-8020-5B6B-D13E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F32-D578-D35A-FA8B-BC8AA633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Retractions in Management Scholarship: Speaking to the Elephant in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0E7C-CD66-177A-17EB-B424A3524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Authors: </a:t>
            </a:r>
          </a:p>
          <a:p>
            <a:pPr algn="ctr"/>
            <a:r>
              <a:rPr lang="en-US" sz="1800" dirty="0"/>
              <a:t>Dr. Karthikeyan Balakumar</a:t>
            </a:r>
          </a:p>
          <a:p>
            <a:pPr algn="ctr"/>
            <a:r>
              <a:rPr lang="en-US" sz="1800" dirty="0"/>
              <a:t>Dr. </a:t>
            </a:r>
            <a:r>
              <a:rPr lang="en-US" sz="1800" dirty="0" err="1"/>
              <a:t>Parijat</a:t>
            </a:r>
            <a:r>
              <a:rPr lang="en-US" sz="1800" dirty="0"/>
              <a:t> </a:t>
            </a:r>
            <a:r>
              <a:rPr lang="en-US" sz="1800" dirty="0" err="1"/>
              <a:t>Lanke</a:t>
            </a:r>
            <a:endParaRPr lang="en-US" sz="1800" dirty="0"/>
          </a:p>
          <a:p>
            <a:pPr algn="ctr"/>
            <a:r>
              <a:rPr lang="en-US" sz="1800" dirty="0"/>
              <a:t>Dr. </a:t>
            </a:r>
            <a:r>
              <a:rPr lang="en-US" sz="1800" dirty="0" err="1"/>
              <a:t>Advaita</a:t>
            </a:r>
            <a:r>
              <a:rPr lang="en-US" sz="1800" dirty="0"/>
              <a:t> Rajendra</a:t>
            </a:r>
          </a:p>
        </p:txBody>
      </p:sp>
    </p:spTree>
    <p:extLst>
      <p:ext uri="{BB962C8B-B14F-4D97-AF65-F5344CB8AC3E}">
        <p14:creationId xmlns:p14="http://schemas.microsoft.com/office/powerpoint/2010/main" val="1794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665-F9D2-DB41-1D6A-EABB4FD9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Correlation matrix representing reasons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35240-72F7-9A87-2D25-CF5C0F81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89" y="1825625"/>
            <a:ext cx="6271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AB6-9741-25C7-4F0C-5468829A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Rise of inter-subject/inter disciplinary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8DD0-7705-26C2-A9D7-BCCB5A9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503" y="1553489"/>
            <a:ext cx="6668994" cy="4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5F4C-045F-E630-3B52-C59E500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FD-25E9-C4FC-3FBA-9EA8DD4B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AF0B-7E99-DC39-81BD-D8417C96B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75"/>
          <a:stretch/>
        </p:blipFill>
        <p:spPr>
          <a:xfrm>
            <a:off x="925032" y="2296952"/>
            <a:ext cx="5094767" cy="34086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594E-53C3-9B71-74E6-31F229B2F4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Mantel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4B873-44F0-A7D0-5C46-DCED5377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Mantel Test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A26CB3-CD0C-2A3B-47CF-2E7B112E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08516"/>
              </p:ext>
            </p:extLst>
          </p:nvPr>
        </p:nvGraphicFramePr>
        <p:xfrm>
          <a:off x="838198" y="1780669"/>
          <a:ext cx="10515603" cy="4351339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36632443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56607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151953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31853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176462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321381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74377116"/>
                    </a:ext>
                  </a:extLst>
                </a:gridCol>
              </a:tblGrid>
              <a:tr h="452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Comparison Categories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Mantel Statistic (r)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Significance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90%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95%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97.5%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>
                          <a:effectLst/>
                        </a:rPr>
                        <a:t>99%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0725"/>
                  </a:ext>
                </a:extLst>
              </a:tr>
              <a:tr h="97470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Coauthor Retraction vs. Author Institution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0.9866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0.00109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0.00149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8416"/>
                  </a:ext>
                </a:extLst>
              </a:tr>
              <a:tr h="97470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Coauthor Retraction vs. Author Country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0.1181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0.00140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0.00183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0.00210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0.00242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54854"/>
                  </a:ext>
                </a:extLst>
              </a:tr>
              <a:tr h="97470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Coauthor Retraction vs. Author Publisher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0.09124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0.00120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0.00152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0.00179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0.00201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85980"/>
                  </a:ext>
                </a:extLst>
              </a:tr>
              <a:tr h="97470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Coauthor Retraction vs. Author Journal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0.2089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0.00128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0.00163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>
                          <a:effectLst/>
                        </a:rPr>
                        <a:t>0.00190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dirty="0">
                          <a:effectLst/>
                        </a:rPr>
                        <a:t>0.00216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C623-3CBA-6D56-B6AE-78FF1A7F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4061-1366-DEBF-7756-61058F59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– Bibliometrics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3EC2-BF1A-EA01-6761-9D35D1E48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0F82-D193-A654-6C49-B28CA70D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71D5-7D86-C685-ACE1-9AA4CB85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0B59-C7F9-74AA-8BC7-C4FEF284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Retraction: </a:t>
            </a:r>
          </a:p>
          <a:p>
            <a:pPr lvl="1"/>
            <a:r>
              <a:rPr lang="en-US" dirty="0"/>
              <a:t>Retractions also help in identifying and rectifying intentional errors, which are often associated with scientific misconduct (</a:t>
            </a:r>
            <a:r>
              <a:rPr lang="en-US" dirty="0" err="1"/>
              <a:t>Pourhoseingholi</a:t>
            </a:r>
            <a:r>
              <a:rPr lang="en-US" dirty="0"/>
              <a:t> et al., 2021)</a:t>
            </a:r>
          </a:p>
          <a:p>
            <a:pPr lvl="1"/>
            <a:r>
              <a:rPr lang="en-US" dirty="0"/>
              <a:t>A mechanism for correcting the scientific record and maintaining its integrity (Bakker et al., 2022)</a:t>
            </a:r>
          </a:p>
        </p:txBody>
      </p:sp>
    </p:spTree>
    <p:extLst>
      <p:ext uri="{BB962C8B-B14F-4D97-AF65-F5344CB8AC3E}">
        <p14:creationId xmlns:p14="http://schemas.microsoft.com/office/powerpoint/2010/main" val="29214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BD9-9FA4-B654-8FA4-DE254463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FCE-8E8F-0960-D147-26B3D5AD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retractions should be seen as a self-correction mechanism created by academics to refine the advance of knowledge.</a:t>
            </a:r>
          </a:p>
          <a:p>
            <a:r>
              <a:rPr lang="en-US" dirty="0"/>
              <a:t>Many retractions stem from unethical means</a:t>
            </a:r>
          </a:p>
          <a:p>
            <a:pPr lvl="1"/>
            <a:r>
              <a:rPr lang="en-US" dirty="0"/>
              <a:t>Paper Mills</a:t>
            </a:r>
          </a:p>
          <a:p>
            <a:pPr lvl="1"/>
            <a:r>
              <a:rPr lang="en-US" dirty="0"/>
              <a:t>Paid publications</a:t>
            </a:r>
          </a:p>
          <a:p>
            <a:pPr lvl="1"/>
            <a:r>
              <a:rPr lang="en-US" dirty="0"/>
              <a:t>Quid Pro Quos</a:t>
            </a:r>
          </a:p>
          <a:p>
            <a:pPr lvl="1"/>
            <a:r>
              <a:rPr lang="en-US" dirty="0"/>
              <a:t>Academic Vultures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9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540A-5C3C-4073-E781-4375A164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68A9-F5DA-07A3-661E-01EFDCF7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Retractions are increasing day by day</a:t>
            </a:r>
          </a:p>
          <a:p>
            <a:r>
              <a:rPr lang="en-US" dirty="0"/>
              <a:t>important to understand the patterns and reasons behind retractions</a:t>
            </a:r>
          </a:p>
          <a:p>
            <a:r>
              <a:rPr lang="en-US" dirty="0"/>
              <a:t>a significant number of retracted publications continue to be cited even after retraction, </a:t>
            </a:r>
          </a:p>
          <a:p>
            <a:pPr lvl="1"/>
            <a:r>
              <a:rPr lang="en-US" dirty="0"/>
              <a:t>This leads to inappropriate citation and use of retracted data in otherwise correct  (</a:t>
            </a:r>
            <a:r>
              <a:rPr lang="en-US" dirty="0" err="1"/>
              <a:t>Samp</a:t>
            </a:r>
            <a:r>
              <a:rPr lang="en-US" dirty="0"/>
              <a:t> et al., 2012; Cassai et al., 2022) </a:t>
            </a:r>
          </a:p>
        </p:txBody>
      </p:sp>
    </p:spTree>
    <p:extLst>
      <p:ext uri="{BB962C8B-B14F-4D97-AF65-F5344CB8AC3E}">
        <p14:creationId xmlns:p14="http://schemas.microsoft.com/office/powerpoint/2010/main" val="37852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E5F7-9432-2F43-B234-AE24DF0F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25423-0241-60B6-2844-97067F38E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Kintsugi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3D85-EA3E-1B16-910A-7E75539CF2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766876"/>
            <a:ext cx="5157787" cy="31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F8B62-12AB-6FC4-62A7-19F0519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Standing on weak shoulders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4276-1B09-FE8D-10F5-701ADE989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823581"/>
            <a:ext cx="5183188" cy="30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893-D20A-8E20-F90E-E7E44F3A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A4A-145F-FB07-E3FF-59CAFC936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Retraction</a:t>
            </a:r>
          </a:p>
          <a:p>
            <a:pPr lvl="1"/>
            <a:r>
              <a:rPr lang="en-US" sz="2000" i="1" dirty="0"/>
              <a:t>Formally withdrawing or removing a previously published article from the scholarly literature</a:t>
            </a:r>
          </a:p>
          <a:p>
            <a:pPr lvl="1"/>
            <a:r>
              <a:rPr lang="en-US" sz="2000" dirty="0"/>
              <a:t>Help identifying and rectifying intentional errors (</a:t>
            </a:r>
            <a:r>
              <a:rPr lang="en-US" sz="2000" dirty="0" err="1"/>
              <a:t>Pourhoseingholi</a:t>
            </a:r>
            <a:r>
              <a:rPr lang="en-US" sz="2000" dirty="0"/>
              <a:t> et al., 2021)</a:t>
            </a:r>
          </a:p>
          <a:p>
            <a:pPr lvl="1"/>
            <a:r>
              <a:rPr lang="en-US" sz="2000" dirty="0"/>
              <a:t>Help correcting the scientific record and maintain its integrity (Bakker et al., 2022). </a:t>
            </a:r>
          </a:p>
          <a:p>
            <a:pPr lvl="2"/>
            <a:r>
              <a:rPr lang="en-US" sz="1600" dirty="0"/>
              <a:t>Do we really?</a:t>
            </a:r>
          </a:p>
          <a:p>
            <a:pPr lvl="1"/>
            <a:r>
              <a:rPr lang="en-US" sz="2000" dirty="0"/>
              <a:t>Unethical origins?</a:t>
            </a:r>
          </a:p>
          <a:p>
            <a:pPr lvl="2"/>
            <a:r>
              <a:rPr lang="en-US" sz="1700" dirty="0"/>
              <a:t>Paper Mills</a:t>
            </a:r>
          </a:p>
          <a:p>
            <a:pPr lvl="2"/>
            <a:r>
              <a:rPr lang="en-US" sz="1700" dirty="0"/>
              <a:t>Paid publications</a:t>
            </a:r>
          </a:p>
          <a:p>
            <a:pPr lvl="2"/>
            <a:r>
              <a:rPr lang="en-US" sz="1700" dirty="0"/>
              <a:t>Quid Pro Quos</a:t>
            </a:r>
          </a:p>
          <a:p>
            <a:pPr lvl="2"/>
            <a:r>
              <a:rPr lang="en-US" sz="1700" dirty="0"/>
              <a:t>Academic Vultures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F42A4-656E-44AB-8639-26D4DE01E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8" y="1825625"/>
            <a:ext cx="429916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F1837-0E40-4F5F-920F-9FFB2EE8377B}"/>
              </a:ext>
            </a:extLst>
          </p:cNvPr>
          <p:cNvSpPr txBox="1"/>
          <p:nvPr/>
        </p:nvSpPr>
        <p:spPr>
          <a:xfrm>
            <a:off x="7387389" y="6244389"/>
            <a:ext cx="2905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Breaking records that should not be broken?</a:t>
            </a:r>
          </a:p>
        </p:txBody>
      </p:sp>
    </p:spTree>
    <p:extLst>
      <p:ext uri="{BB962C8B-B14F-4D97-AF65-F5344CB8AC3E}">
        <p14:creationId xmlns:p14="http://schemas.microsoft.com/office/powerpoint/2010/main" val="28813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76E-1FFE-A252-0076-5E7824D1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Studies Scholarship- The Kintsugi Anti Thesis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36BF26-E91B-C110-6FB4-79C659805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124" y="1825625"/>
            <a:ext cx="6415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92D5-B6F3-F6D2-9CF7-BC7919E9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7CC3-B900-440D-5163-CF75E676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8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1F-6EAB-8186-E218-B2F04A64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0CC-BC46-69BB-3BD1-56EC83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Understands the </a:t>
            </a:r>
            <a:r>
              <a:rPr lang="en-US" b="1" dirty="0"/>
              <a:t>pasture of retracted papers </a:t>
            </a:r>
            <a:r>
              <a:rPr lang="en-US" dirty="0"/>
              <a:t>in management scholarship</a:t>
            </a:r>
          </a:p>
          <a:p>
            <a:r>
              <a:rPr lang="en-US" dirty="0"/>
              <a:t>Dwell deeper into the </a:t>
            </a:r>
            <a:r>
              <a:rPr lang="en-US" b="1" dirty="0"/>
              <a:t>meanings that these retractions hold </a:t>
            </a:r>
            <a:r>
              <a:rPr lang="en-US" dirty="0"/>
              <a:t>for the progress of management scholarship</a:t>
            </a:r>
          </a:p>
          <a:p>
            <a:pPr lvl="1"/>
            <a:r>
              <a:rPr lang="en-US" dirty="0"/>
              <a:t>Speech Act Theory</a:t>
            </a:r>
          </a:p>
          <a:p>
            <a:pPr lvl="1"/>
            <a:r>
              <a:rPr lang="en-US" dirty="0"/>
              <a:t>Idea of Normative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B39-3B87-A298-8E73-DFF1B04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A004-2C66-20CE-D3DC-AFE7ED54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36758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  <a:p>
            <a:r>
              <a:rPr lang="en-US" dirty="0"/>
              <a:t>Retraction Watch dataset, Scopus, and ABDC data</a:t>
            </a:r>
          </a:p>
          <a:p>
            <a:pPr lvl="1"/>
            <a:r>
              <a:rPr lang="en-US" dirty="0"/>
              <a:t>49806 datapoints (as on 25</a:t>
            </a:r>
            <a:r>
              <a:rPr lang="en-US" baseline="30000" dirty="0"/>
              <a:t>th</a:t>
            </a:r>
            <a:r>
              <a:rPr lang="en-US" dirty="0"/>
              <a:t> December, 2023)</a:t>
            </a:r>
          </a:p>
          <a:p>
            <a:pPr lvl="1"/>
            <a:r>
              <a:rPr lang="en-US" dirty="0"/>
              <a:t>883 in ABDC ranked journals</a:t>
            </a:r>
          </a:p>
          <a:p>
            <a:pPr lvl="1"/>
            <a:r>
              <a:rPr lang="en-US" dirty="0"/>
              <a:t>Complete data on 750 articles</a:t>
            </a:r>
          </a:p>
          <a:p>
            <a:r>
              <a:rPr lang="en-US" dirty="0"/>
              <a:t>Articles include review papers and in press articles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D46F-DCE3-FB93-6AC3-9FFC9F4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924" y="1825625"/>
            <a:ext cx="3336758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Asnipe</a:t>
            </a:r>
            <a:endParaRPr lang="en-US" dirty="0"/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SNA</a:t>
            </a:r>
          </a:p>
          <a:p>
            <a:pPr lvl="1"/>
            <a:r>
              <a:rPr lang="en-US" dirty="0"/>
              <a:t>Bibliometrics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VOS Viewer™ </a:t>
            </a:r>
          </a:p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Network graphs</a:t>
            </a:r>
          </a:p>
          <a:p>
            <a:r>
              <a:rPr lang="en-US" dirty="0"/>
              <a:t>Co-citation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999D09-27A2-7DDD-1C89-149387D2EEB6}"/>
              </a:ext>
            </a:extLst>
          </p:cNvPr>
          <p:cNvSpPr txBox="1">
            <a:spLocks/>
          </p:cNvSpPr>
          <p:nvPr/>
        </p:nvSpPr>
        <p:spPr>
          <a:xfrm>
            <a:off x="8245648" y="2400299"/>
            <a:ext cx="3336758" cy="377666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of the paper</a:t>
            </a:r>
          </a:p>
          <a:p>
            <a:r>
              <a:rPr lang="en-US" dirty="0"/>
              <a:t>Subject</a:t>
            </a:r>
          </a:p>
          <a:p>
            <a:r>
              <a:rPr lang="en-US" dirty="0"/>
              <a:t>Institution</a:t>
            </a:r>
          </a:p>
          <a:p>
            <a:r>
              <a:rPr lang="en-US" dirty="0"/>
              <a:t>Journal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URLs</a:t>
            </a:r>
          </a:p>
          <a:p>
            <a:r>
              <a:rPr lang="en-US" dirty="0"/>
              <a:t>Article Type</a:t>
            </a:r>
          </a:p>
          <a:p>
            <a:r>
              <a:rPr lang="en-US" dirty="0"/>
              <a:t>Retraction Date</a:t>
            </a:r>
          </a:p>
          <a:p>
            <a:r>
              <a:rPr lang="en-US" dirty="0"/>
              <a:t>Retraction DOI</a:t>
            </a:r>
          </a:p>
          <a:p>
            <a:r>
              <a:rPr lang="en-US" dirty="0"/>
              <a:t>Retraction PubMed ID</a:t>
            </a:r>
          </a:p>
          <a:p>
            <a:r>
              <a:rPr lang="en-US" dirty="0"/>
              <a:t>Original Paper Date</a:t>
            </a:r>
          </a:p>
          <a:p>
            <a:r>
              <a:rPr lang="en-US" dirty="0"/>
              <a:t>Original Paper DOI</a:t>
            </a:r>
          </a:p>
          <a:p>
            <a:r>
              <a:rPr lang="en-US" dirty="0"/>
              <a:t>Original Paper PubMed ID</a:t>
            </a:r>
          </a:p>
          <a:p>
            <a:r>
              <a:rPr lang="en-US" dirty="0"/>
              <a:t>Retraction Nature</a:t>
            </a:r>
          </a:p>
          <a:p>
            <a:r>
              <a:rPr lang="en-US" dirty="0"/>
              <a:t>Reason</a:t>
            </a:r>
          </a:p>
          <a:p>
            <a:r>
              <a:rPr lang="en-US" dirty="0">
                <a:solidFill>
                  <a:srgbClr val="00B0F0"/>
                </a:solidFill>
              </a:rPr>
              <a:t>Retraction Year</a:t>
            </a:r>
          </a:p>
          <a:p>
            <a:r>
              <a:rPr lang="en-US" dirty="0">
                <a:solidFill>
                  <a:srgbClr val="00B0F0"/>
                </a:solidFill>
              </a:rPr>
              <a:t>Duration in Months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D250-3D43-AA4A-0EF6-46CCE03B8923}"/>
              </a:ext>
            </a:extLst>
          </p:cNvPr>
          <p:cNvSpPr txBox="1"/>
          <p:nvPr/>
        </p:nvSpPr>
        <p:spPr>
          <a:xfrm>
            <a:off x="6805368" y="1822450"/>
            <a:ext cx="609700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3451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8E95-0760-7DE4-9F70-201039A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Comparing the number of authors in business and non-business scholarship over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87AE0-0A62-46FF-2042-CD9D5810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564" y="1825625"/>
            <a:ext cx="6426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662-A4A6-36D4-E977-C054B45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Subject spread in management literature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03510-629E-2880-C7C7-5C5239905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119" y="1825625"/>
            <a:ext cx="6681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0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511</Words>
  <Application>Microsoft Macintosh PowerPoint</Application>
  <PresentationFormat>Widescreen</PresentationFormat>
  <Paragraphs>128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Retractions in Management Scholarship: Speaking to the Elephant in the Room</vt:lpstr>
      <vt:lpstr>Introduction</vt:lpstr>
      <vt:lpstr>Introduction</vt:lpstr>
      <vt:lpstr>Business Studies Scholarship- The Kintsugi Anti Thesis</vt:lpstr>
      <vt:lpstr>Literature review</vt:lpstr>
      <vt:lpstr>Objectives</vt:lpstr>
      <vt:lpstr>Method</vt:lpstr>
      <vt:lpstr>Comparing the number of authors in business and non-business scholarship over time</vt:lpstr>
      <vt:lpstr>Subject spread in management literature</vt:lpstr>
      <vt:lpstr>Correlation matrix representing reasons</vt:lpstr>
      <vt:lpstr>Rise of inter-subject/inter disciplinary work</vt:lpstr>
      <vt:lpstr>Social Network Analysis</vt:lpstr>
      <vt:lpstr>Mantel Test Results</vt:lpstr>
      <vt:lpstr>Results – Bibliometrics</vt:lpstr>
      <vt:lpstr>Introduction</vt:lpstr>
      <vt:lpstr>PowerPoint Presentation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Retractions in Management Scholarship: Speaking to the Elephant in the Room</dc:title>
  <dc:creator>Karthikeyan Balakumar</dc:creator>
  <cp:lastModifiedBy>Karthikeyan Balakumar</cp:lastModifiedBy>
  <cp:revision>29</cp:revision>
  <dcterms:created xsi:type="dcterms:W3CDTF">2024-01-22T06:41:05Z</dcterms:created>
  <dcterms:modified xsi:type="dcterms:W3CDTF">2024-01-22T15:05:07Z</dcterms:modified>
</cp:coreProperties>
</file>