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61" r:id="rId4"/>
    <p:sldId id="263" r:id="rId5"/>
    <p:sldId id="264" r:id="rId6"/>
    <p:sldId id="274" r:id="rId7"/>
    <p:sldId id="262" r:id="rId8"/>
    <p:sldId id="269" r:id="rId9"/>
    <p:sldId id="270" r:id="rId10"/>
    <p:sldId id="272" r:id="rId11"/>
    <p:sldId id="271" r:id="rId12"/>
    <p:sldId id="267" r:id="rId13"/>
    <p:sldId id="273" r:id="rId14"/>
    <p:sldId id="268" r:id="rId15"/>
    <p:sldId id="275" r:id="rId16"/>
    <p:sldId id="276" r:id="rId17"/>
    <p:sldId id="277" r:id="rId18"/>
    <p:sldId id="279" r:id="rId19"/>
    <p:sldId id="280" r:id="rId20"/>
    <p:sldId id="282" r:id="rId21"/>
    <p:sldId id="287" r:id="rId22"/>
    <p:sldId id="281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09"/>
    <p:restoredTop sz="94826"/>
  </p:normalViewPr>
  <p:slideViewPr>
    <p:cSldViewPr snapToGrid="0">
      <p:cViewPr varScale="1">
        <p:scale>
          <a:sx n="121" d="100"/>
          <a:sy n="121" d="100"/>
        </p:scale>
        <p:origin x="1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3" d="100"/>
        <a:sy n="14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E87BA-8292-0B4D-8D5F-839C5F31EE83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362AF-AF5A-7D40-83D6-DE9FBCAE7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repair might not restore the bowl to the original.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362AF-AF5A-7D40-83D6-DE9FBCAE79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9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discourse so far has been all about science.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362AF-AF5A-7D40-83D6-DE9FBCAE79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3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Management literature is the </a:t>
            </a:r>
            <a:r>
              <a:rPr lang="en-US" dirty="0" err="1"/>
              <a:t>kitsugi</a:t>
            </a:r>
            <a:r>
              <a:rPr lang="en-US" dirty="0"/>
              <a:t> anti </a:t>
            </a:r>
            <a:r>
              <a:rPr lang="en-US" dirty="0" err="1"/>
              <a:t>thesis.with</a:t>
            </a:r>
            <a:r>
              <a:rPr lang="en-US" dirty="0"/>
              <a:t> 25 to 50 months for each retraction to be retracted.. There is lot of time to cause damage..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362AF-AF5A-7D40-83D6-DE9FBCAE79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9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originally had over 50 + reasons, these reasons were later clustered into these 6 categories based on authors’ inputs.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362AF-AF5A-7D40-83D6-DE9FBCAE79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08D6-2A78-2F4A-AEFA-9CE67991E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7236E-B736-5CEB-F253-5CD7B72C6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8A7AB-B457-2903-4578-E2BB07FB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5C43-ACB0-4BC8-8493-8ED843546DB3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31D4-407B-D95A-EB22-93BC202E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9301-50C0-CACD-557F-FBD2EF6E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0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DF95-9BA6-3E54-9EBA-63BF3011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F5AFF-0DAE-B625-E8BE-9C0B29EE9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F3D52-67AF-A7E9-074D-95D4DC3A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B3D8-12EA-4B7F-A888-07B8A11DBB39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B83F5-A0E3-9436-DF5B-91F18939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439DB-A39A-23BD-44E2-E41C6F02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0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090349-09D9-A5F2-2522-502AE1DEC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D8AA4-8111-0C88-6948-92940104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C3187-8B9B-0F18-1454-FCA3FECD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4C4D-6DF8-4662-8B03-DDBA7811B5EB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9758-7AAB-CDEE-172E-D88E9450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2C3B-0E4B-5503-7E29-B379EEA8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8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27E31-B2FC-17FD-325A-30F8E9AD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6295-2A95-DB34-B7F2-5D515D5E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6FA3-E526-ABBF-EC1A-D82A5E1B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340D-3752-888E-1AF8-5ABEFA48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52F7-21FF-A0CA-BEA1-9C893053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09C6-A065-ED51-7F81-44B78612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75068-28B8-8DA1-774A-66EEBF5D6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A990-0619-4EBD-AA6C-06C2D649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6C4B-0067-4B1C-BB58-FAD4458B04A9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808F9-B5AE-5FCE-9A0A-9E6D3683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9F498-ECD5-CEEB-318C-A47E7172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0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D3CF-E3BF-D041-B793-F652699E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A80-17C7-340B-8EC4-8FACA1F7E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56B46-1081-B7F4-29E8-F6DAA6125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D078-E92E-0981-9045-ACF16AC8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193A-CB92-4A40-B9F7-49CDEC8EE6B5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E24B-9E12-E4C8-9B54-509FDA9C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C617E-CC2D-255D-8E4F-73357D28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8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0566-F580-F1B6-EC5D-5D78D8DE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B707F-A4C6-B686-BFFA-A762AFBC9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F88FA-ABA9-1054-ABDD-F5BFF80DF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D8726-8B60-64C8-238D-5FF9A7454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9B2D2-F211-7810-E504-BE39FE30B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D9FB8-BBD6-59D9-6F42-7ADC6DEF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0E64-1D1E-49FA-BCEB-EDFE536DFB43}" type="datetime1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75F20-6942-ECBB-24DB-A0214A32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6B437-DC13-3A94-887F-D69BF14B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2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F6F1-EC97-C8F9-5E96-9AE0893A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7A9EB-9058-DF4D-E299-825B9910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1DD6-413C-421D-A7AF-BF5E7F809EE7}" type="datetime1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A6E64-4EE0-1811-B354-795B8568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4B1C3-5835-5633-A4B4-D491DD26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8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E6317-56C9-0134-F322-4518557C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E65D-3337-44D6-8B4F-AB5BC23A00D7}" type="datetime1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B4F20-E93E-9CCA-82BA-6533DEFA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66DA0-B978-FBAE-B033-F3D4FC45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F9E3-761A-0D99-FD7A-D606CA55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E916-A930-FF66-624E-EC43CB60C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83371-FC36-68A6-2577-9942C9DD4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BE230-D170-A2D9-085F-10FC89F0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58132-ECAA-40A8-8FE8-8B1219DACBAE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949DD-E87F-47CF-90A5-77954CC6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25BCF-3298-0BCA-5910-B9BAAA51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8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A378-C106-02AB-9D2D-CF694CB2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04F28-CA37-2C06-6F8D-2FE9E8000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E43C6-3FF3-0B82-6C94-ABFE9DB1A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1D1BA-022A-6B14-86DA-292F91E9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D94F-287F-41DB-985D-0598C27C0C01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730E5-BEF2-53B6-D7BD-F345DD47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85FF9-DA42-93EC-DEAB-98E2E12A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EEEF2-F3AA-2E9D-60D0-AB1F9C07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48E4-C4B6-5D02-6032-C50F86FCD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624A5-0B0E-3553-B224-E89F031AE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E11F-C941-44E4-9CFF-7035654B6D5A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6D27A-371B-575B-E342-3D3B781E5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30277-6D71-8020-5B6B-D13EA148C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F4A2-3B16-5247-BC69-FC3C09D831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433CE-BA45-5AD9-3627-4CD5D18F18A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3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5F32-D578-D35A-FA8B-BC8AA633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743"/>
            <a:ext cx="10515600" cy="15001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Retractions in Management Scholarship: Speaking to the Elephant in the 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30E7C-CD66-177A-17EB-B424A3524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1812" y="2387996"/>
            <a:ext cx="6048375" cy="1500187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Authors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Dr. Karthikeyan </a:t>
            </a:r>
            <a:r>
              <a:rPr lang="en-US" sz="1800" dirty="0" err="1">
                <a:solidFill>
                  <a:schemeClr val="tx1"/>
                </a:solidFill>
              </a:rPr>
              <a:t>Balakumar</a:t>
            </a:r>
            <a:r>
              <a:rPr lang="en-US" sz="1800" dirty="0">
                <a:solidFill>
                  <a:schemeClr val="tx1"/>
                </a:solidFill>
              </a:rPr>
              <a:t>, Marketing Area, IIM </a:t>
            </a:r>
            <a:r>
              <a:rPr lang="en-US" sz="1800" dirty="0" err="1">
                <a:solidFill>
                  <a:schemeClr val="tx1"/>
                </a:solidFill>
              </a:rPr>
              <a:t>Sirmaur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Dr. Parijat </a:t>
            </a:r>
            <a:r>
              <a:rPr lang="en-US" sz="1800" dirty="0" err="1">
                <a:solidFill>
                  <a:schemeClr val="tx1"/>
                </a:solidFill>
              </a:rPr>
              <a:t>Lanke</a:t>
            </a:r>
            <a:r>
              <a:rPr lang="en-US" sz="1800" dirty="0">
                <a:solidFill>
                  <a:schemeClr val="tx1"/>
                </a:solidFill>
              </a:rPr>
              <a:t>, OB &amp; HRM Area, IIM </a:t>
            </a:r>
            <a:r>
              <a:rPr lang="en-US" sz="1800" dirty="0" err="1">
                <a:solidFill>
                  <a:schemeClr val="tx1"/>
                </a:solidFill>
              </a:rPr>
              <a:t>Sirmaur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Dr. Advaita Rajendra, Public Policy Area, IIM </a:t>
            </a:r>
            <a:r>
              <a:rPr lang="en-US" sz="1800" dirty="0" err="1">
                <a:solidFill>
                  <a:schemeClr val="tx1"/>
                </a:solidFill>
              </a:rPr>
              <a:t>Sirmaur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1DB7A-FBA0-44F5-E547-F965CEF35022}"/>
              </a:ext>
            </a:extLst>
          </p:cNvPr>
          <p:cNvSpPr txBox="1"/>
          <p:nvPr/>
        </p:nvSpPr>
        <p:spPr>
          <a:xfrm>
            <a:off x="3933825" y="4724400"/>
            <a:ext cx="452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Presenters</a:t>
            </a:r>
          </a:p>
          <a:p>
            <a:pPr algn="ctr"/>
            <a:r>
              <a:rPr lang="en-IN" dirty="0" err="1"/>
              <a:t>Dr.</a:t>
            </a:r>
            <a:r>
              <a:rPr lang="en-IN" dirty="0"/>
              <a:t> Karthikeyan </a:t>
            </a:r>
            <a:r>
              <a:rPr lang="en-IN" dirty="0" err="1"/>
              <a:t>Balakumar</a:t>
            </a:r>
            <a:r>
              <a:rPr lang="en-IN" dirty="0"/>
              <a:t> &amp; </a:t>
            </a:r>
            <a:r>
              <a:rPr lang="en-IN" dirty="0" err="1"/>
              <a:t>Dr.</a:t>
            </a:r>
            <a:r>
              <a:rPr lang="en-IN" dirty="0"/>
              <a:t> Parijat </a:t>
            </a:r>
            <a:r>
              <a:rPr lang="en-IN" dirty="0" err="1"/>
              <a:t>Lanke</a:t>
            </a:r>
            <a:endParaRPr lang="en-IN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29F938-E151-8031-0373-359806CF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DE8AC-DC2D-4FE9-BB52-8E52372C0CA8}" type="datetime1">
              <a:rPr lang="en-US" smtClean="0"/>
              <a:t>1/23/24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94D891D-BEC9-30A4-7402-7DAD8368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C46F994-8659-F1A0-FE5E-3834982A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5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6665-F9D2-DB41-1D6A-EABB4FD9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pPr algn="ctr"/>
            <a:r>
              <a:rPr lang="en-US" sz="4400" dirty="0"/>
              <a:t>REASONS FOR RETRACTION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B35240-72F7-9A87-2D25-CF5C0F810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93024" y="1320005"/>
            <a:ext cx="8205951" cy="469026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54D05-66BD-01D8-1AB7-2CCA737F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D7E33-8CB6-4CCA-B167-FF726A1205F7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B3809-1CB8-3569-5B05-CD3BA77A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887B-699E-ED9B-689A-7186CE4E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93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EAB6-9741-25C7-4F0C-5468829A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2" y="136525"/>
            <a:ext cx="10925175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RISE IN INTER SUBJECT/DISCIPLINE WORK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F38DD0-7705-26C2-A9D7-BCCB5A982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23"/>
          <a:stretch/>
        </p:blipFill>
        <p:spPr>
          <a:xfrm>
            <a:off x="985837" y="1506539"/>
            <a:ext cx="10220325" cy="4608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AEFC8-7CDE-1926-5F4A-4ACF7FCA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FD42-CFE6-44BB-AE27-ABF98F8EFF32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6CFC1-C8AF-E1B4-0021-07F8FBB4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463DE-BB09-CC59-E799-5934BD10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7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A5F4C-045F-E630-3B52-C59E50036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09FD-25E9-C4FC-3FBA-9EA8DD4B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262"/>
            <a:ext cx="10515600" cy="6445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SOCIAL NETWORK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6AF0B-7E99-DC39-81BD-D8417C96BB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675"/>
          <a:stretch/>
        </p:blipFill>
        <p:spPr>
          <a:xfrm>
            <a:off x="391632" y="1165952"/>
            <a:ext cx="10962168" cy="404527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B594E-53C3-9B71-74E6-31F229B2F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9800" y="5311775"/>
            <a:ext cx="8096249" cy="1044575"/>
          </a:xfrm>
        </p:spPr>
        <p:txBody>
          <a:bodyPr>
            <a:normAutofit fontScale="92500"/>
          </a:bodyPr>
          <a:lstStyle/>
          <a:p>
            <a:r>
              <a:rPr lang="en-US" dirty="0"/>
              <a:t>Generation of Correlation between relationship matrices</a:t>
            </a:r>
          </a:p>
          <a:p>
            <a:r>
              <a:rPr lang="en-US" dirty="0"/>
              <a:t>Mantel test</a:t>
            </a:r>
          </a:p>
          <a:p>
            <a:pPr lvl="1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927F7-01FB-BA54-BF62-A40A155C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8A98-079C-403A-A412-5C5BE71F4BC2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3DD26-A446-02D2-86C5-DB77F620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877B3-90E2-DAB9-BF86-D30EE0AD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19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E4B873-44F0-A7D0-5C46-DCED5377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25082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MANTEL TEST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A26CB3-CD0C-2A3B-47CF-2E7B112E24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602111"/>
              </p:ext>
            </p:extLst>
          </p:nvPr>
        </p:nvGraphicFramePr>
        <p:xfrm>
          <a:off x="304798" y="1047244"/>
          <a:ext cx="11449053" cy="5182107"/>
        </p:xfrm>
        <a:graphic>
          <a:graphicData uri="http://schemas.openxmlformats.org/drawingml/2006/table">
            <a:tbl>
              <a:tblPr/>
              <a:tblGrid>
                <a:gridCol w="1635579">
                  <a:extLst>
                    <a:ext uri="{9D8B030D-6E8A-4147-A177-3AD203B41FA5}">
                      <a16:colId xmlns:a16="http://schemas.microsoft.com/office/drawing/2014/main" val="3663244380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1456607766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3515195324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1573185324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617646210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532138166"/>
                    </a:ext>
                  </a:extLst>
                </a:gridCol>
                <a:gridCol w="1635579">
                  <a:extLst>
                    <a:ext uri="{9D8B030D-6E8A-4147-A177-3AD203B41FA5}">
                      <a16:colId xmlns:a16="http://schemas.microsoft.com/office/drawing/2014/main" val="1974377116"/>
                    </a:ext>
                  </a:extLst>
                </a:gridCol>
              </a:tblGrid>
              <a:tr h="5389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 Categories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Mantel Statistic (r)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 Quantile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95% Quantile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97.5% Quantile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99% Quantile</a:t>
                      </a:r>
                    </a:p>
                  </a:txBody>
                  <a:tcPr marL="34811" marR="34811" marT="17405" marB="17405" anchor="b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450725"/>
                  </a:ext>
                </a:extLst>
              </a:tr>
              <a:tr h="116079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Coauthor Retraction vs. Author Institution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0.9866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0.000999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0.00109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0.00149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0.00189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0.00189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038416"/>
                  </a:ext>
                </a:extLst>
              </a:tr>
              <a:tr h="116079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Coauthor Retraction vs. Author Country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0.1181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0.000999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0.00140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0.00183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0.00210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0.00242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54854"/>
                  </a:ext>
                </a:extLst>
              </a:tr>
              <a:tr h="116079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Coauthor Retraction vs. Author Publisher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0.09124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0.000999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0.00120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0.00152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0.00179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0.00201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685980"/>
                  </a:ext>
                </a:extLst>
              </a:tr>
              <a:tr h="116079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Coauthor Retraction vs. Author Journal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0.2089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0.000999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0.00128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0.00163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0.00190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0.00216</a:t>
                      </a:r>
                    </a:p>
                  </a:txBody>
                  <a:tcPr marL="34811" marR="34811" marT="17405" marB="17405" anchor="ctr">
                    <a:lnL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374061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A99D0-897B-FCFF-A7BE-AE822AB4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34D7C-A14B-46A2-8C46-6148BF5868B6}" type="datetime1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DFB03-FCD9-1B7A-145C-831D865F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D5A42-8D55-DF1D-E7C8-F925B1D7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5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4C623-3CBA-6D56-B6AE-78FF1A7F4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4061-1366-DEBF-7756-61058F59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7800"/>
            <a:ext cx="10515600" cy="711200"/>
          </a:xfrm>
        </p:spPr>
        <p:txBody>
          <a:bodyPr/>
          <a:lstStyle/>
          <a:p>
            <a:pPr algn="ctr"/>
            <a:r>
              <a:rPr lang="en-US" dirty="0"/>
              <a:t>RESULTS: BIBLIOMETRICS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EBF81-1BAB-C315-EA97-1EC87254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BB50-2DF5-47F5-A760-D49EDAD4F016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B3025-7D74-3258-38D9-0C35E059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A4B0C-5D1C-4309-709D-43E84010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9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E0B-AB02-F4C7-257A-BBBAFEE8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69215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COUNTRIES COLLABORATION NETWORK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2263A-03D3-81E5-0B9A-DD5A6189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193A-CB92-4A40-B9F7-49CDEC8EE6B5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CEA73-F3BF-D888-1996-61616FE8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70499-31A4-7463-33D3-54D52CEF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15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146AC4E-27F1-5D49-9B4A-2B39CE7AFA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143000"/>
            <a:ext cx="10763250" cy="5213350"/>
          </a:xfrm>
        </p:spPr>
      </p:pic>
    </p:spTree>
    <p:extLst>
      <p:ext uri="{BB962C8B-B14F-4D97-AF65-F5344CB8AC3E}">
        <p14:creationId xmlns:p14="http://schemas.microsoft.com/office/powerpoint/2010/main" val="143409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0799-9E72-BB84-A653-1F850FA4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76"/>
            <a:ext cx="10515600" cy="796925"/>
          </a:xfrm>
        </p:spPr>
        <p:txBody>
          <a:bodyPr/>
          <a:lstStyle/>
          <a:p>
            <a:pPr algn="ctr"/>
            <a:r>
              <a:rPr lang="en-IN" dirty="0"/>
              <a:t>INSTITUIONAL NETWORKS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ECCF43-1BB5-151B-649A-84583D202F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399" t="23593" r="3515"/>
          <a:stretch/>
        </p:blipFill>
        <p:spPr>
          <a:xfrm>
            <a:off x="79732" y="1395133"/>
            <a:ext cx="8302268" cy="496121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12593-3D45-9222-DB91-DCAD1881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193A-CB92-4A40-B9F7-49CDEC8EE6B5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9BAE9-92A1-FD41-ECE5-DFFB5DFE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D16C7-B46F-4CC5-D895-C2523822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BAB2816-09C6-EA64-C992-F73ADBCD0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72578"/>
              </p:ext>
            </p:extLst>
          </p:nvPr>
        </p:nvGraphicFramePr>
        <p:xfrm>
          <a:off x="8516470" y="1162050"/>
          <a:ext cx="3440579" cy="528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579">
                  <a:extLst>
                    <a:ext uri="{9D8B030D-6E8A-4147-A177-3AD203B41FA5}">
                      <a16:colId xmlns:a16="http://schemas.microsoft.com/office/drawing/2014/main" val="3949066065"/>
                    </a:ext>
                  </a:extLst>
                </a:gridCol>
              </a:tblGrid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Organization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20864610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Of Groningen, Netherlands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17473194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Univ. Of N. Carolina At Chapel Hill, Chapel Hill,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21203655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Of Iowa,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97215861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Of Amsterdam,  Netherlands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16818354"/>
                  </a:ext>
                </a:extLst>
              </a:tr>
              <a:tr h="5662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 err="1">
                          <a:effectLst/>
                        </a:rPr>
                        <a:t>Diw</a:t>
                      </a:r>
                      <a:r>
                        <a:rPr lang="en-IN" sz="1200" kern="0" dirty="0">
                          <a:effectLst/>
                        </a:rPr>
                        <a:t> Berlin, Max Planck Institute For Human Development, Berlin, Germany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29644550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Erasmus University, Rotterdam, Netherlands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12914997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Stanford University, 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9956266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San Diego State University,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75290519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San Jose State University, California,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96852759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Stanford University,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26932484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Tilburg University, Tilburg, Netherlands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90804599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Univ. Of N. Carolina At Chapel Hill, Chapel Hill,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69120395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Blaise Pascal, France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7372245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Of Amsterdam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35660532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</a:rPr>
                        <a:t>University Of Iowa, United States</a:t>
                      </a:r>
                      <a:endParaRPr lang="en-IN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90051128"/>
                  </a:ext>
                </a:extLst>
              </a:tr>
              <a:tr h="282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</a:rPr>
                        <a:t>University Of Melbourne, Melbourne, Vic, Australia</a:t>
                      </a:r>
                      <a:endParaRPr lang="en-IN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8963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322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94EC7-B854-A628-6C97-1215F076B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5193A-CB92-4A40-B9F7-49CDEC8EE6B5}" type="datetime1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8C16-EB2E-A168-F080-A78C3B45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0FDCD-29E4-34B7-A3C4-3A316A2A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17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004F8E8-597D-2D2D-A94B-914189FE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4"/>
            <a:ext cx="10515600" cy="53974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JOURNALS PRODCUTIVITY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0310443-BDAA-540C-4FB5-3D57B9261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20361"/>
              </p:ext>
            </p:extLst>
          </p:nvPr>
        </p:nvGraphicFramePr>
        <p:xfrm>
          <a:off x="609600" y="885826"/>
          <a:ext cx="11115675" cy="5248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332">
                  <a:extLst>
                    <a:ext uri="{9D8B030D-6E8A-4147-A177-3AD203B41FA5}">
                      <a16:colId xmlns:a16="http://schemas.microsoft.com/office/drawing/2014/main" val="4108586147"/>
                    </a:ext>
                  </a:extLst>
                </a:gridCol>
                <a:gridCol w="1934343">
                  <a:extLst>
                    <a:ext uri="{9D8B030D-6E8A-4147-A177-3AD203B41FA5}">
                      <a16:colId xmlns:a16="http://schemas.microsoft.com/office/drawing/2014/main" val="3493270666"/>
                    </a:ext>
                  </a:extLst>
                </a:gridCol>
              </a:tblGrid>
              <a:tr h="3463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ABDC Ranking</a:t>
                      </a:r>
                      <a:endParaRPr lang="en-IN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1714482144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Information Systems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2625649374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Systems And E-Business Management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203410413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 And Ubiquitous Computing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2535977855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Perceptual And Motor Skills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747261564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Personality And Social Psychology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001325525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Psychological Science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283243615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Economic Modelling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819643192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Expert Systems With Applications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221107565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Consumer Research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1528364109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Experimental Social Psychology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492103827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European Journal Of Social Psychology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650999493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Advanced Transportation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1461707482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Cleaner Production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668959674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Computational And Applied Mathematics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1886435678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Intelligent Manufacturing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920631483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 Use Policy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368892136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Environmental Management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1295935174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Personality And Individual Differences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2026413111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Accounting Review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433915043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Applied Energy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2169843548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Bioinformatics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175770870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 And Quantity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4181134692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Corporate Social Responsibility And Environmental Management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2012436175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Production Economics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319284862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Leadership Quarterly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A*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1996253532"/>
                  </a:ext>
                </a:extLst>
              </a:tr>
              <a:tr h="1885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Stochastic Environmental Research And Risk Assessment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IN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273" marR="56273" marT="0" marB="0" anchor="b"/>
                </a:tc>
                <a:extLst>
                  <a:ext uri="{0D108BD9-81ED-4DB2-BD59-A6C34878D82A}">
                    <a16:rowId xmlns:a16="http://schemas.microsoft.com/office/drawing/2014/main" val="3401134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400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8C44A0-FE07-8E91-8EC2-378963F6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384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SO WHAT?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46A0F-2532-BCE8-617F-2EBAFFCC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75C43-ACB0-4BC8-8493-8ED843546DB3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1D83-E9B9-764B-7A4D-6E68E5A8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AE0A-CEE8-9888-33D0-C9664249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72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951C-9B82-FFB4-6788-87BFDF54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2727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THE IDEAS OF SPEECH ACT THEORY &amp; NORMATIVE POWER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475B2-8CD1-96CD-637B-352442D8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17C72-8CB3-36F6-B3C0-C16BBD91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72BD-9E1D-F35A-E533-494F80D2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FEE5F7-9432-2F43-B234-AE24DF0F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21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425423-0241-60B6-2844-97067F38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12082"/>
            <a:ext cx="5157787" cy="538162"/>
          </a:xfrm>
        </p:spPr>
        <p:txBody>
          <a:bodyPr/>
          <a:lstStyle/>
          <a:p>
            <a:pPr algn="ctr"/>
            <a:r>
              <a:rPr lang="en-US" dirty="0"/>
              <a:t>Kintsugi (Japanese Art)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C3D85-EA3E-1B16-910A-7E75539CF26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611" y="2305051"/>
            <a:ext cx="5157787" cy="331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9F8B62-12AB-6FC4-62A7-19F051983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12081"/>
            <a:ext cx="5183188" cy="538163"/>
          </a:xfrm>
        </p:spPr>
        <p:txBody>
          <a:bodyPr/>
          <a:lstStyle/>
          <a:p>
            <a:pPr algn="ctr"/>
            <a:r>
              <a:rPr lang="en-US" dirty="0"/>
              <a:t>Standing on Weak Shoulders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6E4276-1B09-FE8D-10F5-701ADE9894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/>
          <a:srcRect l="15825" t="10381" r="17104" b="16846"/>
          <a:stretch/>
        </p:blipFill>
        <p:spPr>
          <a:xfrm>
            <a:off x="6741460" y="2525574"/>
            <a:ext cx="4473388" cy="280314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2CF91-47AE-5174-077D-9EC38222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266A-CE55-4872-8328-927363670159}" type="datetime1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25738-20D9-1710-710B-8CE21153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39F0D-83E2-4C6B-D635-098BC5F5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83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9296-A8EE-2A92-935D-A3C8445F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NORMATIVE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595B-523E-5EDE-C939-F745441D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E520-3E90-F433-D172-54BAEC9E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24175-D68B-0F72-F814-AD774678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BFDC6-4D9B-D0F1-4B33-F1634E2C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5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1B75E-8F85-7D59-4760-FDA40CB6E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A875-C94E-F370-130D-9E643E3C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SPEECH ACT THEORY (SAT)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3F3C4-9C95-8434-5C15-B581BFDA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7F1B-EE51-71FB-9F93-A2597EA6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43F1E-B149-BA90-86D7-FED320CC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B3FE7F-E403-2472-8485-2B89305FC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77500" lnSpcReduction="20000"/>
          </a:bodyPr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concept that emphasizes not just what is said, but what is done through speaking.</a:t>
            </a:r>
          </a:p>
          <a:p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Developed by J.L. Austin and furthered by John Searle.</a:t>
            </a:r>
          </a:p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Components of Speech</a:t>
            </a:r>
            <a:endParaRPr lang="en-IN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Locutionary Act</a:t>
            </a:r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actual utterance and its meaning.</a:t>
            </a:r>
          </a:p>
          <a:p>
            <a:pPr lvl="1"/>
            <a:r>
              <a:rPr lang="en-IN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Illocutionary Act</a:t>
            </a:r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intention behind the utterance.</a:t>
            </a:r>
          </a:p>
          <a:p>
            <a:pPr lvl="1"/>
            <a:r>
              <a:rPr lang="en-IN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Perlocutionary Act</a:t>
            </a:r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effect the utterance has on the listener.</a:t>
            </a:r>
          </a:p>
          <a:p>
            <a:pPr lvl="1"/>
            <a:r>
              <a:rPr lang="en-IN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endParaRPr lang="en-IN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Why It Matters</a:t>
            </a:r>
            <a:endParaRPr lang="en-IN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Reveals the complex ways in which language functions in communication.</a:t>
            </a:r>
          </a:p>
          <a:p>
            <a:pPr lvl="1"/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Shows how utterances perform actions and carry intentions beyond mere words.</a:t>
            </a:r>
          </a:p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endParaRPr lang="en-IN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promising and apologizing to ordering and requesting, our words have the power to act.</a:t>
            </a:r>
          </a:p>
          <a:p>
            <a:endParaRPr lang="en-IN" b="0" i="0" dirty="0">
              <a:solidFill>
                <a:srgbClr val="37415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91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7C2C-EE81-AB44-2F7A-5AF54182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RETRACTIONS THROUGH SAT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878C-FB9A-5758-0271-D29925F6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CED05-EF98-A119-209E-CE46431F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4B447-8A4C-DE8A-0513-A6DBD3B5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E8C17B-D5D0-9D0E-F914-A0B04DFD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IN" dirty="0"/>
              <a:t>Locutionary Act</a:t>
            </a:r>
          </a:p>
          <a:p>
            <a:pPr lvl="1"/>
            <a:r>
              <a:rPr lang="en-IN" dirty="0"/>
              <a:t>Announcing the retraction of a scientific paper.</a:t>
            </a:r>
          </a:p>
          <a:p>
            <a:pPr lvl="1"/>
            <a:r>
              <a:rPr lang="en-IN" dirty="0"/>
              <a:t>The notice includes reasons for retraction, such as research errors or issues with data integrity.</a:t>
            </a:r>
          </a:p>
          <a:p>
            <a:pPr lvl="1"/>
            <a:endParaRPr lang="en-IN" dirty="0"/>
          </a:p>
          <a:p>
            <a:r>
              <a:rPr lang="en-IN" dirty="0"/>
              <a:t>Illocutionary Act</a:t>
            </a:r>
          </a:p>
          <a:p>
            <a:pPr lvl="1"/>
            <a:r>
              <a:rPr lang="en-IN" dirty="0"/>
              <a:t>Intentionally informs the community that results are unreliable.</a:t>
            </a:r>
          </a:p>
          <a:p>
            <a:pPr lvl="1"/>
            <a:r>
              <a:rPr lang="en-IN" dirty="0"/>
              <a:t>Maintains the integrity of the scientific record.</a:t>
            </a:r>
          </a:p>
          <a:p>
            <a:pPr lvl="1"/>
            <a:r>
              <a:rPr lang="en-IN" dirty="0"/>
              <a:t>Corrects the literature and may acknowledge mistakes or misconduct.</a:t>
            </a:r>
          </a:p>
          <a:p>
            <a:endParaRPr lang="en-IN" dirty="0"/>
          </a:p>
          <a:p>
            <a:r>
              <a:rPr lang="en-IN" dirty="0"/>
              <a:t>Perlocutionary Act</a:t>
            </a:r>
          </a:p>
          <a:p>
            <a:pPr lvl="1"/>
            <a:r>
              <a:rPr lang="en-IN" dirty="0"/>
              <a:t>Impacts the reputation of authors, journals, and the field.</a:t>
            </a:r>
          </a:p>
          <a:p>
            <a:pPr lvl="1"/>
            <a:r>
              <a:rPr lang="en-IN" dirty="0"/>
              <a:t>Influences how other researchers view and cite the work.</a:t>
            </a:r>
          </a:p>
          <a:p>
            <a:pPr lvl="1"/>
            <a:r>
              <a:rPr lang="en-IN" dirty="0"/>
              <a:t>May prompt further investigation or </a:t>
            </a:r>
            <a:r>
              <a:rPr lang="en-IN" dirty="0" err="1"/>
              <a:t>skepticism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Context and Interpretation</a:t>
            </a:r>
          </a:p>
          <a:p>
            <a:pPr lvl="1"/>
            <a:r>
              <a:rPr lang="en-IN" dirty="0"/>
              <a:t>Context determines the significance of a retraction.</a:t>
            </a:r>
          </a:p>
          <a:p>
            <a:pPr lvl="1"/>
            <a:r>
              <a:rPr lang="en-IN" dirty="0"/>
              <a:t>Differentiates between honest errors and intentional misconduct.</a:t>
            </a:r>
          </a:p>
        </p:txBody>
      </p:sp>
    </p:spTree>
    <p:extLst>
      <p:ext uri="{BB962C8B-B14F-4D97-AF65-F5344CB8AC3E}">
        <p14:creationId xmlns:p14="http://schemas.microsoft.com/office/powerpoint/2010/main" val="4226975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4F69E3-5150-B422-F687-4577B6651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Floor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422DB3C-1072-B728-240A-AEC7242A1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B7382-D5EB-F3D2-45D8-93B5E149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C37B2-B182-1928-3DDE-2CA90872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45F1A-3589-83F9-993C-8582DC38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58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B47492-6C45-B899-640C-BF33B0852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 Takes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B57F8BD-0BEA-60E9-DAA7-DE6B0AB37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E57A4-CB4A-1173-DD59-26923591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9314D-7703-5351-7397-5400B0EC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0370C-D3BF-01BF-48E3-558806A9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27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04C3-F41C-72E2-EB7A-0A7FEB80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Categories List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CC45A29-9FE8-8796-A1C6-CF1BECE2B0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224926"/>
              </p:ext>
            </p:extLst>
          </p:nvPr>
        </p:nvGraphicFramePr>
        <p:xfrm>
          <a:off x="838198" y="1606001"/>
          <a:ext cx="10439401" cy="436226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91343">
                  <a:extLst>
                    <a:ext uri="{9D8B030D-6E8A-4147-A177-3AD203B41FA5}">
                      <a16:colId xmlns:a16="http://schemas.microsoft.com/office/drawing/2014/main" val="540188383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2196844583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4135694183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792456398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4023928406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1246303948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1374738046"/>
                    </a:ext>
                  </a:extLst>
                </a:gridCol>
              </a:tblGrid>
              <a:tr h="5276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>
                          <a:effectLst/>
                        </a:rPr>
                        <a:t>Intellectual Property Violations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dirty="0">
                          <a:effectLst/>
                        </a:rPr>
                        <a:t>Research Integrity and Quality Issues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>
                          <a:effectLst/>
                        </a:rPr>
                        <a:t>Peer Review and Editorial Concerns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>
                          <a:effectLst/>
                        </a:rPr>
                        <a:t>Policy and Legal Concerns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>
                          <a:effectLst/>
                        </a:rPr>
                        <a:t>Publication and Communication Issues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>
                          <a:effectLst/>
                        </a:rPr>
                        <a:t>Investigations and Actions</a:t>
                      </a:r>
                    </a:p>
                  </a:txBody>
                  <a:tcPr marL="33472" marR="33472" marT="16736" marB="16736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dirty="0">
                          <a:effectLst/>
                        </a:rPr>
                        <a:t>Miscellaneous Issues</a:t>
                      </a:r>
                    </a:p>
                  </a:txBody>
                  <a:tcPr marL="33472" marR="33472" marT="16736" marB="16736" anchor="b"/>
                </a:tc>
                <a:extLst>
                  <a:ext uri="{0D108BD9-81ED-4DB2-BD59-A6C34878D82A}">
                    <a16:rowId xmlns:a16="http://schemas.microsoft.com/office/drawing/2014/main" val="563294802"/>
                  </a:ext>
                </a:extLst>
              </a:tr>
              <a:tr h="42868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dirty="0">
                          <a:effectLst/>
                        </a:rPr>
                        <a:t>Plagiarism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Not Reproducible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Fake Peer Review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Breach of Policy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Withdrawal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Investigation by Third Party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Date of Retraction</a:t>
                      </a: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728775674"/>
                  </a:ext>
                </a:extLst>
              </a:tr>
              <a:tr h="42868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Duplication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Unreliable Results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Rogue Editor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Issues about Referencing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Limited or No Information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Doing the Right Thing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Randomly Generated Content</a:t>
                      </a: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1956758431"/>
                  </a:ext>
                </a:extLst>
              </a:tr>
              <a:tr h="42868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Euphemisms for Plagiarism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in Text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 dirty="0">
                          <a:effectLst/>
                        </a:rPr>
                        <a:t>Investigation by Journal/Publisher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Legal Reasons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Notice - Lack of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Original Data not Provided</a:t>
                      </a: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1623892870"/>
                  </a:ext>
                </a:extLst>
              </a:tr>
              <a:tr h="428680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False/Forged Authorship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in Analyses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by Journal/Publisher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Lack of Approval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Author Unresponsive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Concerns About Image</a:t>
                      </a: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2360438352"/>
                  </a:ext>
                </a:extLst>
              </a:tr>
              <a:tr h="329753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in Methods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Objections by Author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Update of Prior Notice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703721493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in Data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362429467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Error in Results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4283337402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Fabrication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 dirty="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2387965203"/>
                  </a:ext>
                </a:extLst>
              </a:tr>
              <a:tr h="230828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Falsification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2580381203"/>
                  </a:ext>
                </a:extLst>
              </a:tr>
              <a:tr h="329753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Ethical Violations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extLst>
                  <a:ext uri="{0D108BD9-81ED-4DB2-BD59-A6C34878D82A}">
                    <a16:rowId xmlns:a16="http://schemas.microsoft.com/office/drawing/2014/main" val="35763313"/>
                  </a:ext>
                </a:extLst>
              </a:tr>
              <a:tr h="329753"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300">
                          <a:effectLst/>
                        </a:rPr>
                        <a:t>Issues About Data</a:t>
                      </a: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en-IN" sz="1300">
                        <a:effectLst/>
                      </a:endParaRPr>
                    </a:p>
                  </a:txBody>
                  <a:tcPr marL="33472" marR="33472" marT="16736" marB="16736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33472" marR="33472" marT="16736" marB="16736"/>
                </a:tc>
                <a:tc>
                  <a:txBody>
                    <a:bodyPr/>
                    <a:lstStyle/>
                    <a:p>
                      <a:pPr algn="ctr"/>
                      <a:endParaRPr lang="en-US" sz="1300"/>
                    </a:p>
                  </a:txBody>
                  <a:tcPr marL="33472" marR="33472" marT="16736" marB="16736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33472" marR="33472" marT="16736" marB="16736"/>
                </a:tc>
                <a:extLst>
                  <a:ext uri="{0D108BD9-81ED-4DB2-BD59-A6C34878D82A}">
                    <a16:rowId xmlns:a16="http://schemas.microsoft.com/office/drawing/2014/main" val="390802868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650CE-EA21-FA3E-EDA9-B5C84882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987F7-5A05-0FF9-FE04-907F7680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82861-BD8F-A007-C7F2-271051FA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331C99F-71C9-E332-CC90-E2090EC11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625564" y="-323165"/>
            <a:ext cx="451138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96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2893-D20A-8E20-F90E-E7E44F3A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3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8DA4A-145F-FB07-E3FF-59CAFC936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075" y="1209675"/>
            <a:ext cx="6394343" cy="496728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Retraction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Formally withdrawing or removing a previously published article from the scholarly literature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identifying and rectifying intentional errors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Pourhoseingholi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2021)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correcting the scientific record and maintain its integrity (Bakker et al., 2022).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we really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Unethical origins?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Mills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Paid publications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Quid Pro Quos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Vultures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F42A4-656E-44AB-8639-26D4DE01EE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13418" y="1209675"/>
            <a:ext cx="5045182" cy="4967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F1837-0E40-4F5F-920F-9FFB2EE8377B}"/>
              </a:ext>
            </a:extLst>
          </p:cNvPr>
          <p:cNvSpPr txBox="1"/>
          <p:nvPr/>
        </p:nvSpPr>
        <p:spPr>
          <a:xfrm>
            <a:off x="7844589" y="6135852"/>
            <a:ext cx="2905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Breaking records that should not be broken?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F5EC6-B8E4-03A3-020E-1798D7B8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8D68-7F6A-43AF-A79D-965AF594D6DF}" type="datetime1">
              <a:rPr lang="en-US" smtClean="0"/>
              <a:t>1/23/24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036CE6-439F-553E-9610-5956DB09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97C158-9015-36BD-0C7B-E95BE61D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D11F-6EAB-8186-E218-B2F04A641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60CC-BC46-69BB-3BD1-56EC8383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085850"/>
            <a:ext cx="11496675" cy="5091113"/>
          </a:xfrm>
        </p:spPr>
        <p:txBody>
          <a:bodyPr>
            <a:normAutofit/>
          </a:bodyPr>
          <a:lstStyle/>
          <a:p>
            <a:r>
              <a:rPr lang="en-US" sz="3600" dirty="0"/>
              <a:t>Understand the </a:t>
            </a:r>
            <a:r>
              <a:rPr lang="en-US" sz="3600" b="1" dirty="0"/>
              <a:t>pasture of retracted papers </a:t>
            </a:r>
            <a:r>
              <a:rPr lang="en-US" sz="3600" dirty="0"/>
              <a:t>in management scholarship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Dwell deeper into the </a:t>
            </a:r>
            <a:r>
              <a:rPr lang="en-US" sz="3600" b="1" dirty="0"/>
              <a:t>meanings </a:t>
            </a:r>
            <a:r>
              <a:rPr lang="en-US" sz="3600" dirty="0"/>
              <a:t>that these </a:t>
            </a:r>
            <a:r>
              <a:rPr lang="en-US" sz="3600" b="1" dirty="0"/>
              <a:t>retractions hold </a:t>
            </a:r>
            <a:r>
              <a:rPr lang="en-US" sz="3600" dirty="0"/>
              <a:t>for the progress of management scholarship</a:t>
            </a:r>
          </a:p>
          <a:p>
            <a:pPr marL="1438275" lvl="1"/>
            <a:r>
              <a:rPr lang="en-US" sz="3200" dirty="0"/>
              <a:t>Speech Act Theory</a:t>
            </a:r>
          </a:p>
          <a:p>
            <a:pPr marL="1438275" lvl="1"/>
            <a:r>
              <a:rPr lang="en-US" sz="3200" dirty="0"/>
              <a:t>Idea of Normative Power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6ABF-B3A5-F21C-21EE-33F6790D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735C-4377-456E-BD84-7CADBB1266AA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2C45B-C835-31AC-14F6-2839DED0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4BEC1-2E4A-6E7E-E44C-1D4416EC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6B39-3B87-A298-8E73-DFF1B049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pPr algn="ctr"/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A004-2C66-20CE-D3DC-AFE7ED545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3336758" cy="486171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Data</a:t>
            </a:r>
          </a:p>
          <a:p>
            <a:r>
              <a:rPr lang="en-US" dirty="0"/>
              <a:t>Retraction Watch dataset, Scopus, and ABDC data</a:t>
            </a:r>
          </a:p>
          <a:p>
            <a:pPr lvl="1"/>
            <a:r>
              <a:rPr lang="en-US" dirty="0"/>
              <a:t>49806 datapoints (as on 25</a:t>
            </a:r>
            <a:r>
              <a:rPr lang="en-US" baseline="30000" dirty="0"/>
              <a:t>th</a:t>
            </a:r>
            <a:r>
              <a:rPr lang="en-US" dirty="0"/>
              <a:t> December, 2023)</a:t>
            </a:r>
          </a:p>
          <a:p>
            <a:pPr lvl="1"/>
            <a:r>
              <a:rPr lang="en-US" dirty="0"/>
              <a:t>883 in ABDC ranked journals</a:t>
            </a:r>
          </a:p>
          <a:p>
            <a:pPr lvl="1"/>
            <a:r>
              <a:rPr lang="en-US" dirty="0"/>
              <a:t>Complete data on 735 articles</a:t>
            </a:r>
          </a:p>
          <a:p>
            <a:r>
              <a:rPr lang="en-US" dirty="0"/>
              <a:t>Articles include review papers and in press articles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ED46F-DCE3-FB93-6AC3-9FFC9F498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1924" y="1253330"/>
            <a:ext cx="3336758" cy="486171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Analysis</a:t>
            </a:r>
          </a:p>
          <a:p>
            <a:r>
              <a:rPr lang="en-US" dirty="0"/>
              <a:t>R Packages</a:t>
            </a:r>
          </a:p>
          <a:p>
            <a:pPr lvl="1"/>
            <a:r>
              <a:rPr lang="en-US" dirty="0" err="1"/>
              <a:t>Asnipe</a:t>
            </a:r>
            <a:endParaRPr lang="en-US" dirty="0"/>
          </a:p>
          <a:p>
            <a:pPr lvl="1"/>
            <a:r>
              <a:rPr lang="en-US" dirty="0"/>
              <a:t>Vegan</a:t>
            </a:r>
          </a:p>
          <a:p>
            <a:pPr lvl="1"/>
            <a:r>
              <a:rPr lang="en-US" dirty="0"/>
              <a:t>SNA</a:t>
            </a:r>
          </a:p>
          <a:p>
            <a:pPr lvl="1"/>
            <a:r>
              <a:rPr lang="en-US" dirty="0"/>
              <a:t>Bibliometrics</a:t>
            </a:r>
          </a:p>
          <a:p>
            <a:pPr lvl="1"/>
            <a:r>
              <a:rPr lang="en-US" dirty="0" err="1"/>
              <a:t>Tidyverse</a:t>
            </a:r>
            <a:endParaRPr lang="en-US" dirty="0"/>
          </a:p>
          <a:p>
            <a:pPr lvl="1"/>
            <a:r>
              <a:rPr lang="en-US" dirty="0"/>
              <a:t>VOS Viewer™ </a:t>
            </a:r>
          </a:p>
          <a:p>
            <a:r>
              <a:rPr lang="en-US" dirty="0"/>
              <a:t>Correlation between relationship matrices</a:t>
            </a:r>
          </a:p>
          <a:p>
            <a:r>
              <a:rPr lang="en-US" dirty="0"/>
              <a:t>Network graphs</a:t>
            </a:r>
          </a:p>
          <a:p>
            <a:r>
              <a:rPr lang="en-US" dirty="0"/>
              <a:t>Co-citation analysis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E999D09-27A2-7DDD-1C89-149387D2EEB6}"/>
              </a:ext>
            </a:extLst>
          </p:cNvPr>
          <p:cNvSpPr txBox="1">
            <a:spLocks/>
          </p:cNvSpPr>
          <p:nvPr/>
        </p:nvSpPr>
        <p:spPr>
          <a:xfrm>
            <a:off x="8153400" y="1735850"/>
            <a:ext cx="3336758" cy="4522075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paper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Type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Retraction Date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Retraction DOI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Retraction PubMed ID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Paper Date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Paper DOI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Paper PubMed ID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Retraction Nature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Retraction Year</a:t>
            </a:r>
          </a:p>
          <a:p>
            <a:r>
              <a:rPr 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in Months</a:t>
            </a:r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AD250-3D43-AA4A-0EF6-46CCE03B8923}"/>
              </a:ext>
            </a:extLst>
          </p:cNvPr>
          <p:cNvSpPr txBox="1"/>
          <p:nvPr/>
        </p:nvSpPr>
        <p:spPr>
          <a:xfrm>
            <a:off x="6748218" y="1253331"/>
            <a:ext cx="6097002" cy="390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1000"/>
              </a:spcBef>
            </a:pPr>
            <a:r>
              <a:rPr lang="en-US" sz="2600" dirty="0"/>
              <a:t>Data Structure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C00CCE3-BA0A-602E-E490-8919289E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0D87-E3F9-4FE6-9A4D-257FAC498B26}" type="datetime1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2E5FD-9E65-8771-F676-1ED28C97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5559E-3766-B5FF-B286-F4E938FA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A4A0-62EA-D5C6-0243-6C5F8135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230822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D3F3F-30D1-3A9B-4CA0-8EC41E9C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CBD0-F225-48F0-AD48-2AC179EF640E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FDC85-4043-1039-9068-FE9A4626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F432-5ADF-C1D3-3263-03F818A8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25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376E-1FFE-A252-0076-5E7824D1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KINTSUGI ANTITHESIS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38C54-0A26-A9B2-D6E1-72E3BDA7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AB1A-BB36-4664-ACC9-A1B0EED36998}" type="datetime1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74F56-BECA-5712-9BD9-2AD8F1E6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E4363-5A51-3E58-ADD3-D1B2C5AE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7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08DB37-E7F2-4264-1B31-D7161DE98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8988" y="1274780"/>
            <a:ext cx="8234024" cy="508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5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588E95-0760-7DE4-9F70-201039A8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AUTHORS (BUSINESS &amp; NON-BUSINESS)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C87AE0-0A62-46FF-2042-CD9D58103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653" y="1445418"/>
            <a:ext cx="7570694" cy="4627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7A2C4-4CDE-B916-ACFA-14E7DFE0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2DC4-F73D-4B1C-80B1-94CB0E917777}" type="datetime1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1E830-072D-5017-5C33-6E4A082E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9A05A-8F47-B8D4-99F2-D6AD5FEF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8662-A4A6-36D4-E977-C054B452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pPr algn="ctr"/>
            <a:r>
              <a:rPr lang="en-US" sz="4400" dirty="0"/>
              <a:t>SUBJECT SPREAD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A03510-629E-2880-C7C7-5C5239905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54"/>
          <a:stretch/>
        </p:blipFill>
        <p:spPr>
          <a:xfrm>
            <a:off x="771525" y="1200150"/>
            <a:ext cx="10515600" cy="507514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16DBB-F25D-C3C7-8BD8-E93BEDC2C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DBCC-21AD-42FB-8870-6DD72F673DB8}" type="datetime1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1BADA-B958-0159-5B2F-5E1590E4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BROWN BAG|IIMS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13D4E-1517-02EF-A305-C73BAF2C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F4A2-3B16-5247-BC69-FC3C09D831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7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1231</Words>
  <Application>Microsoft Macintosh PowerPoint</Application>
  <PresentationFormat>Widescreen</PresentationFormat>
  <Paragraphs>349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Retractions in Management Scholarship: Speaking to the Elephant in the Room</vt:lpstr>
      <vt:lpstr>INTRODUCTION</vt:lpstr>
      <vt:lpstr>INTRODUCTION</vt:lpstr>
      <vt:lpstr>OBJECTIVES</vt:lpstr>
      <vt:lpstr>METHOD</vt:lpstr>
      <vt:lpstr>RESULTS</vt:lpstr>
      <vt:lpstr>THE KINTSUGI ANTITHESIS</vt:lpstr>
      <vt:lpstr>AUTHORS (BUSINESS &amp; NON-BUSINESS)</vt:lpstr>
      <vt:lpstr>SUBJECT SPREAD</vt:lpstr>
      <vt:lpstr>REASONS FOR RETRACTION</vt:lpstr>
      <vt:lpstr>RISE IN INTER SUBJECT/DISCIPLINE WORK</vt:lpstr>
      <vt:lpstr>SOCIAL NETWORK ANALYSIS</vt:lpstr>
      <vt:lpstr>MANTEL TEST</vt:lpstr>
      <vt:lpstr>RESULTS: BIBLIOMETRICS </vt:lpstr>
      <vt:lpstr>COUNTRIES COLLABORATION NETWORK</vt:lpstr>
      <vt:lpstr>INSTITUIONAL NETWORKS</vt:lpstr>
      <vt:lpstr>JOURNALS PRODCUTIVITY</vt:lpstr>
      <vt:lpstr>SO WHAT?</vt:lpstr>
      <vt:lpstr>THE IDEAS OF SPEECH ACT THEORY &amp; NORMATIVE POWER</vt:lpstr>
      <vt:lpstr>NORMATIVE POWER</vt:lpstr>
      <vt:lpstr>SPEECH ACT THEORY (SAT)</vt:lpstr>
      <vt:lpstr>RETRACTIONS THROUGH SAT</vt:lpstr>
      <vt:lpstr>Open Floor</vt:lpstr>
      <vt:lpstr>Out Takes</vt:lpstr>
      <vt:lpstr>Categories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Retractions in Management Scholarship: Speaking to the Elephant in the Room</dc:title>
  <dc:creator>Karthikeyan Balakumar</dc:creator>
  <cp:lastModifiedBy>Karthikeyan Balakumar</cp:lastModifiedBy>
  <cp:revision>113</cp:revision>
  <dcterms:created xsi:type="dcterms:W3CDTF">2024-01-22T06:41:05Z</dcterms:created>
  <dcterms:modified xsi:type="dcterms:W3CDTF">2024-01-23T05:02:18Z</dcterms:modified>
</cp:coreProperties>
</file>