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63" r:id="rId5"/>
    <p:sldId id="262" r:id="rId6"/>
    <p:sldId id="273" r:id="rId7"/>
    <p:sldId id="264" r:id="rId8"/>
    <p:sldId id="270" r:id="rId9"/>
    <p:sldId id="265" r:id="rId10"/>
    <p:sldId id="266" r:id="rId11"/>
    <p:sldId id="267" r:id="rId12"/>
    <p:sldId id="272" r:id="rId13"/>
    <p:sldId id="268" r:id="rId14"/>
    <p:sldId id="269" r:id="rId15"/>
    <p:sldId id="271" r:id="rId16"/>
    <p:sldId id="274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90A7-DD4F-4CF3-B361-C77396729E7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383B5-1967-4342-ABF4-14FBBDDE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383B5-1967-4342-ABF4-14FBBDDE5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for web applications</a:t>
            </a:r>
          </a:p>
          <a:p>
            <a:r>
              <a:rPr lang="en-US" dirty="0" err="1"/>
              <a:t>Mutiple</a:t>
            </a:r>
            <a:r>
              <a:rPr lang="en-US" dirty="0"/>
              <a:t> APIs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allow your applications to treat Azure Cosmos DB as if it were various other databases technologies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*NoSQL is native to Cosmos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383B5-1967-4342-ABF4-14FBBDDE5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app-configuration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gnitive-services/computer-vision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gnitive-services/language-service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torage/blob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functions/functions-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functions/functions-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cosmos-db/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0B73-75ED-46FE-A09E-5E8FA1B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" y="0"/>
            <a:ext cx="12192000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/>
              <a:t>FestiveTechCalendar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5432-D310-46F9-A7A5-31023C7FEF1B}"/>
              </a:ext>
            </a:extLst>
          </p:cNvPr>
          <p:cNvSpPr txBox="1"/>
          <p:nvPr/>
        </p:nvSpPr>
        <p:spPr>
          <a:xfrm>
            <a:off x="4516587" y="6172199"/>
            <a:ext cx="326583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83EC8-3C5F-BDF5-0B35-92544253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25" y="1065498"/>
            <a:ext cx="6633753" cy="47270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3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 service for configuration management.</a:t>
            </a:r>
          </a:p>
          <a:p>
            <a:endParaRPr lang="en-US" dirty="0"/>
          </a:p>
          <a:p>
            <a:r>
              <a:rPr lang="en-US" dirty="0"/>
              <a:t>Decouple configuration and code.</a:t>
            </a:r>
          </a:p>
          <a:p>
            <a:endParaRPr lang="en-US" dirty="0"/>
          </a:p>
          <a:p>
            <a:r>
              <a:rPr lang="en-US" dirty="0"/>
              <a:t>Key features.</a:t>
            </a:r>
          </a:p>
          <a:p>
            <a:pPr lvl="1"/>
            <a:r>
              <a:rPr lang="en-US" dirty="0"/>
              <a:t>Centralized.</a:t>
            </a:r>
          </a:p>
          <a:p>
            <a:pPr lvl="1"/>
            <a:r>
              <a:rPr lang="en-US" dirty="0"/>
              <a:t>Complements key vault.</a:t>
            </a:r>
          </a:p>
          <a:p>
            <a:pPr lvl="1"/>
            <a:r>
              <a:rPr lang="en-US" dirty="0"/>
              <a:t>Dynamic configuration.</a:t>
            </a:r>
          </a:p>
          <a:p>
            <a:pPr lvl="1"/>
            <a:r>
              <a:rPr lang="en-US" dirty="0"/>
              <a:t>Feature flag management.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700" dirty="0">
                <a:hlinkClick r:id="rId3"/>
              </a:rPr>
              <a:t>https://learn.microsoft.com/en-us/azure/azure-app-configuration/overview</a:t>
            </a:r>
            <a:endParaRPr lang="en-US" sz="1700" dirty="0"/>
          </a:p>
          <a:p>
            <a:pPr marL="457200" lvl="1" indent="0" algn="r">
              <a:buNone/>
            </a:pPr>
            <a:endParaRPr lang="en-US" sz="17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to add AI functionality to applications.</a:t>
            </a:r>
          </a:p>
          <a:p>
            <a:endParaRPr lang="en-US" dirty="0"/>
          </a:p>
          <a:p>
            <a:r>
              <a:rPr lang="en-US" dirty="0"/>
              <a:t>Easy to integrate with available SDKs:</a:t>
            </a:r>
          </a:p>
          <a:p>
            <a:pPr lvl="1"/>
            <a:r>
              <a:rPr lang="en-US" dirty="0"/>
              <a:t>C#.</a:t>
            </a:r>
          </a:p>
          <a:p>
            <a:pPr lvl="1"/>
            <a:r>
              <a:rPr lang="en-US" dirty="0"/>
              <a:t>Java.</a:t>
            </a:r>
          </a:p>
          <a:p>
            <a:pPr lvl="1"/>
            <a:r>
              <a:rPr lang="en-US" dirty="0"/>
              <a:t>Python.</a:t>
            </a:r>
          </a:p>
          <a:p>
            <a:pPr lvl="1"/>
            <a:r>
              <a:rPr lang="en-US" dirty="0"/>
              <a:t>Go.</a:t>
            </a:r>
          </a:p>
          <a:p>
            <a:pPr lvl="1"/>
            <a:endParaRPr lang="en-US" dirty="0"/>
          </a:p>
          <a:p>
            <a:r>
              <a:rPr lang="en-US" dirty="0"/>
              <a:t>Free tier for multiple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2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categories.</a:t>
            </a:r>
          </a:p>
          <a:p>
            <a:pPr lvl="1"/>
            <a:r>
              <a:rPr lang="en-US" dirty="0"/>
              <a:t>Speech.</a:t>
            </a:r>
          </a:p>
          <a:p>
            <a:pPr lvl="1"/>
            <a:r>
              <a:rPr lang="en-US" dirty="0"/>
              <a:t>Language.</a:t>
            </a:r>
          </a:p>
          <a:p>
            <a:pPr lvl="1"/>
            <a:r>
              <a:rPr lang="en-US" dirty="0"/>
              <a:t>Vision.</a:t>
            </a:r>
          </a:p>
          <a:p>
            <a:pPr lvl="1"/>
            <a:r>
              <a:rPr lang="en-US" dirty="0"/>
              <a:t>Decision.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Vision</a:t>
            </a:r>
          </a:p>
          <a:p>
            <a:pPr lvl="1"/>
            <a:r>
              <a:rPr lang="en-US" dirty="0"/>
              <a:t>Image analysis</a:t>
            </a:r>
          </a:p>
          <a:p>
            <a:pPr lvl="1"/>
            <a:r>
              <a:rPr lang="en-US" b="1" dirty="0"/>
              <a:t>OCR</a:t>
            </a:r>
          </a:p>
          <a:p>
            <a:pPr lvl="1"/>
            <a:endParaRPr lang="en-US" dirty="0"/>
          </a:p>
          <a:p>
            <a:r>
              <a:rPr lang="en-US" dirty="0"/>
              <a:t>Custom Vision</a:t>
            </a:r>
          </a:p>
          <a:p>
            <a:endParaRPr lang="en-US" dirty="0"/>
          </a:p>
          <a:p>
            <a:r>
              <a:rPr lang="en-US" dirty="0"/>
              <a:t>Face API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>
                <a:hlinkClick r:id="rId3"/>
              </a:rPr>
              <a:t>https://learn.microsoft.com/en-us/azure/cognitive-services/computer-vision/overview</a:t>
            </a:r>
            <a:endParaRPr lang="en-US" sz="1600" dirty="0"/>
          </a:p>
          <a:p>
            <a:pPr marL="0" indent="0" algn="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44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Entity recognition.</a:t>
            </a:r>
          </a:p>
          <a:p>
            <a:endParaRPr lang="en-US" dirty="0"/>
          </a:p>
          <a:p>
            <a:r>
              <a:rPr lang="en-US" b="1" dirty="0"/>
              <a:t>Sentiment analysis.</a:t>
            </a:r>
          </a:p>
          <a:p>
            <a:endParaRPr lang="en-US" dirty="0"/>
          </a:p>
          <a:p>
            <a:r>
              <a:rPr lang="en-US" dirty="0"/>
              <a:t>Question answering.</a:t>
            </a:r>
          </a:p>
          <a:p>
            <a:endParaRPr lang="en-US" dirty="0"/>
          </a:p>
          <a:p>
            <a:r>
              <a:rPr lang="en-US" dirty="0"/>
              <a:t>Language understanding.</a:t>
            </a:r>
          </a:p>
          <a:p>
            <a:endParaRPr lang="en-US" dirty="0"/>
          </a:p>
          <a:p>
            <a:r>
              <a:rPr lang="en-US" dirty="0"/>
              <a:t>Translator.</a:t>
            </a:r>
          </a:p>
          <a:p>
            <a:pPr marL="0" indent="0" algn="r">
              <a:buNone/>
            </a:pPr>
            <a:endParaRPr lang="en-US" sz="1700" dirty="0"/>
          </a:p>
          <a:p>
            <a:pPr marL="0" indent="0" algn="r">
              <a:buNone/>
            </a:pPr>
            <a:r>
              <a:rPr lang="en-US" sz="1700" dirty="0">
                <a:hlinkClick r:id="rId3"/>
              </a:rPr>
              <a:t>https://learn.microsoft.com/en-us/azure/cognitive-services/language-service/overview</a:t>
            </a:r>
            <a:endParaRPr lang="en-US" sz="1700" dirty="0"/>
          </a:p>
          <a:p>
            <a:pPr marL="0" indent="0" algn="r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3151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Services tools.</a:t>
            </a:r>
          </a:p>
          <a:p>
            <a:pPr lvl="1"/>
            <a:r>
              <a:rPr lang="en-US" dirty="0"/>
              <a:t>Language Studio</a:t>
            </a:r>
          </a:p>
          <a:p>
            <a:pPr lvl="1"/>
            <a:r>
              <a:rPr lang="en-US" dirty="0"/>
              <a:t>Vision Studio</a:t>
            </a:r>
          </a:p>
          <a:p>
            <a:pPr lvl="1"/>
            <a:r>
              <a:rPr lang="en-US" dirty="0"/>
              <a:t>Speech studio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298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12192000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73BFA-DD4E-1B01-B1C6-F7550C7B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53" y="314110"/>
            <a:ext cx="6919718" cy="5596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C82B86-5189-5953-1789-6482ADF91F58}"/>
              </a:ext>
            </a:extLst>
          </p:cNvPr>
          <p:cNvSpPr txBox="1"/>
          <p:nvPr/>
        </p:nvSpPr>
        <p:spPr>
          <a:xfrm>
            <a:off x="5708884" y="6124453"/>
            <a:ext cx="527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https://www.rambli.com/2016/06/the-prayer-of-the-demo-gods/</a:t>
            </a:r>
          </a:p>
        </p:txBody>
      </p:sp>
    </p:spTree>
    <p:extLst>
      <p:ext uri="{BB962C8B-B14F-4D97-AF65-F5344CB8AC3E}">
        <p14:creationId xmlns:p14="http://schemas.microsoft.com/office/powerpoint/2010/main" val="328984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43E018-C0C4-433F-A332-25417A2C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4" t="9091" r="19770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1626-BD37-418A-B710-613E9EB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8" y="2498612"/>
            <a:ext cx="5683102" cy="93038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3E5F3-63C0-4CA5-959D-568AD8D297FB}"/>
              </a:ext>
            </a:extLst>
          </p:cNvPr>
          <p:cNvSpPr txBox="1"/>
          <p:nvPr/>
        </p:nvSpPr>
        <p:spPr>
          <a:xfrm>
            <a:off x="4393659" y="6328002"/>
            <a:ext cx="340468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3622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3B3AE4-40A4-4640-83BA-8DBCDB67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E5EB6-B255-40E6-818B-AE62FE2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100373"/>
            <a:ext cx="5557423" cy="304867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/>
              <a:t>Letters to Santa: Automating text extraction with Azure Cognitive Services.</a:t>
            </a:r>
            <a:r>
              <a:rPr lang="en-GB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4">
            <a:extLst>
              <a:ext uri="{FF2B5EF4-FFF2-40B4-BE49-F238E27FC236}">
                <a16:creationId xmlns:a16="http://schemas.microsoft.com/office/drawing/2014/main" id="{B7FEF913-2DA8-E6DC-1E39-0CAB5F39E659}"/>
              </a:ext>
            </a:extLst>
          </p:cNvPr>
          <p:cNvSpPr txBox="1">
            <a:spLocks/>
          </p:cNvSpPr>
          <p:nvPr/>
        </p:nvSpPr>
        <p:spPr>
          <a:xfrm>
            <a:off x="111503" y="5685840"/>
            <a:ext cx="5557423" cy="7383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Sam Gomez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93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3B3AE4-40A4-4640-83BA-8DBCDB67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09AC-F315-4D7F-90CB-FD861B57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95" y="1282308"/>
            <a:ext cx="5900847" cy="342678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2500" lnSpcReduction="10000"/>
          </a:bodyPr>
          <a:lstStyle/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Originally from Mexico.</a:t>
            </a:r>
          </a:p>
          <a:p>
            <a:endParaRPr lang="en-GB" sz="2400" dirty="0"/>
          </a:p>
          <a:p>
            <a:r>
              <a:rPr lang="en-GB" sz="2400" dirty="0"/>
              <a:t>Tech Lead at </a:t>
            </a:r>
            <a:r>
              <a:rPr lang="en-GB" sz="2400" dirty="0" err="1"/>
              <a:t>Geneca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US" sz="2400" dirty="0"/>
              <a:t>Spend time with family, movies, videogames, soccer.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21F9EFD-8639-9AE9-B6AE-E624256DA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95" y="217502"/>
            <a:ext cx="4066494" cy="30120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E55AE69-33DB-34A2-41EA-BEAF8A0D7F65}"/>
              </a:ext>
            </a:extLst>
          </p:cNvPr>
          <p:cNvGrpSpPr/>
          <p:nvPr/>
        </p:nvGrpSpPr>
        <p:grpSpPr>
          <a:xfrm>
            <a:off x="528695" y="4530469"/>
            <a:ext cx="3718185" cy="2109979"/>
            <a:chOff x="528695" y="4530469"/>
            <a:chExt cx="3718185" cy="2109979"/>
          </a:xfrm>
        </p:grpSpPr>
        <p:pic>
          <p:nvPicPr>
            <p:cNvPr id="14" name="Picture 13" descr="A picture containing ax, vector graphics, tool&#10;&#10;Description automatically generated">
              <a:extLst>
                <a:ext uri="{FF2B5EF4-FFF2-40B4-BE49-F238E27FC236}">
                  <a16:creationId xmlns:a16="http://schemas.microsoft.com/office/drawing/2014/main" id="{57E5EC0D-8004-D39E-E73A-9624CC870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7" y="4530469"/>
              <a:ext cx="713514" cy="5872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10FA9B-118E-DA9A-3DEB-3C4EB71A6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5" y="5266188"/>
              <a:ext cx="619008" cy="619008"/>
            </a:xfrm>
            <a:prstGeom prst="rect">
              <a:avLst/>
            </a:prstGeom>
          </p:spPr>
        </p:pic>
        <p:pic>
          <p:nvPicPr>
            <p:cNvPr id="20" name="Picture 19" descr="Logo, icon&#10;&#10;Description automatically generated">
              <a:extLst>
                <a:ext uri="{FF2B5EF4-FFF2-40B4-BE49-F238E27FC236}">
                  <a16:creationId xmlns:a16="http://schemas.microsoft.com/office/drawing/2014/main" id="{CC76A641-260D-6324-86B2-AADFE2D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96" y="6033680"/>
              <a:ext cx="713515" cy="60676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FE063E-292F-2AFF-F3AC-BB7EAB8AD361}"/>
                </a:ext>
              </a:extLst>
            </p:cNvPr>
            <p:cNvSpPr txBox="1"/>
            <p:nvPr/>
          </p:nvSpPr>
          <p:spPr>
            <a:xfrm>
              <a:off x="1475416" y="4562476"/>
              <a:ext cx="2771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@thesoccerdev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DC3508-6B55-6D4A-9063-5DC0C0B1CD2B}"/>
                </a:ext>
              </a:extLst>
            </p:cNvPr>
            <p:cNvSpPr txBox="1"/>
            <p:nvPr/>
          </p:nvSpPr>
          <p:spPr>
            <a:xfrm>
              <a:off x="1475416" y="5266188"/>
              <a:ext cx="2771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drkclw</a:t>
              </a:r>
              <a:endParaRPr lang="en-US" sz="2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31DC4-1D6A-256A-CE1B-B4DE50F43245}"/>
                </a:ext>
              </a:extLst>
            </p:cNvPr>
            <p:cNvSpPr txBox="1"/>
            <p:nvPr/>
          </p:nvSpPr>
          <p:spPr>
            <a:xfrm>
              <a:off x="1475416" y="6033680"/>
              <a:ext cx="2771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samueljgomez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09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help Santa!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Santa and his elves have a lot of work to do!</a:t>
            </a:r>
          </a:p>
          <a:p>
            <a:pPr lvl="1"/>
            <a:endParaRPr lang="en-US" dirty="0"/>
          </a:p>
          <a:p>
            <a:r>
              <a:rPr lang="en-US" dirty="0"/>
              <a:t>What if we could?</a:t>
            </a:r>
          </a:p>
          <a:p>
            <a:pPr lvl="1"/>
            <a:r>
              <a:rPr lang="en-US" dirty="0"/>
              <a:t>Extract text from letters.</a:t>
            </a:r>
          </a:p>
          <a:p>
            <a:pPr lvl="1"/>
            <a:r>
              <a:rPr lang="en-US" dirty="0"/>
              <a:t>Detect the sentiment.</a:t>
            </a:r>
          </a:p>
          <a:p>
            <a:pPr lvl="1"/>
            <a:r>
              <a:rPr lang="en-US" dirty="0"/>
              <a:t>Extract items requested.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sz="1600" dirty="0"/>
          </a:p>
        </p:txBody>
      </p:sp>
      <p:pic>
        <p:nvPicPr>
          <p:cNvPr id="1026" name="Picture 2" descr="Christmas 2019: How letters to St. Nick end up in Santa Claus, Indiana">
            <a:extLst>
              <a:ext uri="{FF2B5EF4-FFF2-40B4-BE49-F238E27FC236}">
                <a16:creationId xmlns:a16="http://schemas.microsoft.com/office/drawing/2014/main" id="{60EA6E19-6E79-DDCF-BDEF-4557E8F6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47" y="2306320"/>
            <a:ext cx="54986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2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E7FD0-0EAB-4663-849B-11B57D95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Architecture Diagram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5F9539-8AD4-49D8-22D4-5363E461E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73" y="1461764"/>
            <a:ext cx="7115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solution optimized to store unstructured data.</a:t>
            </a:r>
          </a:p>
          <a:p>
            <a:pPr lvl="1"/>
            <a:r>
              <a:rPr lang="en-US" dirty="0"/>
              <a:t>Images.</a:t>
            </a:r>
          </a:p>
          <a:p>
            <a:pPr lvl="1"/>
            <a:r>
              <a:rPr lang="en-US" dirty="0"/>
              <a:t>Audio and video.</a:t>
            </a:r>
          </a:p>
          <a:p>
            <a:pPr lvl="1"/>
            <a:r>
              <a:rPr lang="en-US" dirty="0"/>
              <a:t>Log files.</a:t>
            </a:r>
          </a:p>
          <a:p>
            <a:pPr lvl="1"/>
            <a:r>
              <a:rPr lang="en-US" dirty="0"/>
              <a:t>Backup and restore.</a:t>
            </a:r>
          </a:p>
          <a:p>
            <a:pPr lvl="1"/>
            <a:endParaRPr lang="en-US" dirty="0"/>
          </a:p>
          <a:p>
            <a:r>
              <a:rPr lang="en-US" dirty="0"/>
              <a:t>Different access tiers.</a:t>
            </a:r>
          </a:p>
          <a:p>
            <a:pPr lvl="1"/>
            <a:r>
              <a:rPr lang="en-US" dirty="0"/>
              <a:t>Hot, cool and archive.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600" dirty="0">
                <a:hlinkClick r:id="rId3"/>
              </a:rPr>
              <a:t>https://learn.microsoft.com/en-us/azure/storage/blobs/</a:t>
            </a:r>
            <a:endParaRPr lang="en-US" sz="1600" dirty="0"/>
          </a:p>
          <a:p>
            <a:pPr marL="457200" lvl="1" indent="0" algn="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088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compute solution.</a:t>
            </a:r>
          </a:p>
          <a:p>
            <a:endParaRPr lang="en-US" dirty="0"/>
          </a:p>
          <a:p>
            <a:r>
              <a:rPr lang="en-US" dirty="0"/>
              <a:t>Multiple function triggers.</a:t>
            </a:r>
          </a:p>
          <a:p>
            <a:pPr lvl="1"/>
            <a:r>
              <a:rPr lang="en-US" dirty="0"/>
              <a:t>Blob trigger.</a:t>
            </a:r>
          </a:p>
          <a:p>
            <a:pPr lvl="1"/>
            <a:r>
              <a:rPr lang="en-US" dirty="0"/>
              <a:t>DB changes.</a:t>
            </a:r>
          </a:p>
          <a:p>
            <a:pPr lvl="1"/>
            <a:r>
              <a:rPr lang="en-US" dirty="0"/>
              <a:t>Scheduled tasks.</a:t>
            </a:r>
          </a:p>
          <a:p>
            <a:pPr lvl="1"/>
            <a:r>
              <a:rPr lang="en-US" dirty="0"/>
              <a:t>Analyze IoT data streams.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r">
              <a:buNone/>
            </a:pPr>
            <a:r>
              <a:rPr lang="en-US" sz="1600" dirty="0">
                <a:hlinkClick r:id="rId3"/>
              </a:rPr>
              <a:t>https://learn.microsoft.com/en-us/azure/azure-functions/functions-overview</a:t>
            </a:r>
            <a:endParaRPr lang="en-US" sz="1600" dirty="0"/>
          </a:p>
          <a:p>
            <a:pPr marL="457200" lvl="1" indent="0" algn="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05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languages.</a:t>
            </a:r>
          </a:p>
          <a:p>
            <a:pPr lvl="1"/>
            <a:r>
              <a:rPr lang="en-US" dirty="0"/>
              <a:t>C#.</a:t>
            </a:r>
          </a:p>
          <a:p>
            <a:pPr lvl="1"/>
            <a:r>
              <a:rPr lang="en-US" dirty="0"/>
              <a:t>Java.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Python.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r">
              <a:buNone/>
            </a:pPr>
            <a:endParaRPr lang="en-US" sz="1600" dirty="0">
              <a:hlinkClick r:id="rId3"/>
            </a:endParaRPr>
          </a:p>
          <a:p>
            <a:pPr marL="457200" lvl="1" indent="0" algn="r">
              <a:buNone/>
            </a:pPr>
            <a:endParaRPr lang="en-US" sz="1600" dirty="0">
              <a:hlinkClick r:id="rId3"/>
            </a:endParaRPr>
          </a:p>
          <a:p>
            <a:pPr marL="457200" lvl="1" indent="0" algn="r">
              <a:buNone/>
            </a:pPr>
            <a:endParaRPr lang="en-US" sz="1600" dirty="0">
              <a:hlinkClick r:id="rId3"/>
            </a:endParaRPr>
          </a:p>
          <a:p>
            <a:pPr marL="457200" lvl="1" indent="0" algn="r">
              <a:buNone/>
            </a:pPr>
            <a:r>
              <a:rPr lang="en-US" sz="1600" dirty="0">
                <a:hlinkClick r:id="rId3"/>
              </a:rPr>
              <a:t>https://learn.microsoft.com/en-us/azure/azure-functions/functions-overview</a:t>
            </a:r>
            <a:endParaRPr lang="en-US" sz="1600" dirty="0"/>
          </a:p>
          <a:p>
            <a:pPr marL="457200" lvl="1" indent="0" algn="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629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68FE3-379B-8345-039C-533040AB5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34ABD-E640-1305-9F02-5AECF63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CCC1-B6E9-F00D-34FC-525631C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NoSQL database offering for Azure.</a:t>
            </a:r>
          </a:p>
          <a:p>
            <a:endParaRPr lang="en-US" dirty="0"/>
          </a:p>
          <a:p>
            <a:r>
              <a:rPr lang="en-US" dirty="0"/>
              <a:t>High performing and scalable.</a:t>
            </a:r>
          </a:p>
          <a:p>
            <a:endParaRPr lang="en-US" dirty="0"/>
          </a:p>
          <a:p>
            <a:r>
              <a:rPr lang="en-US" dirty="0"/>
              <a:t>Multiple APIs available.</a:t>
            </a:r>
          </a:p>
          <a:p>
            <a:pPr lvl="1"/>
            <a:r>
              <a:rPr lang="en-US" dirty="0"/>
              <a:t>NoSQL*.</a:t>
            </a:r>
          </a:p>
          <a:p>
            <a:pPr lvl="1"/>
            <a:r>
              <a:rPr lang="en-US" dirty="0"/>
              <a:t>MongoDB.</a:t>
            </a:r>
          </a:p>
          <a:p>
            <a:pPr lvl="1"/>
            <a:r>
              <a:rPr lang="en-US" dirty="0"/>
              <a:t>Cassandra.</a:t>
            </a:r>
          </a:p>
          <a:p>
            <a:pPr lvl="1"/>
            <a:r>
              <a:rPr lang="en-US" dirty="0"/>
              <a:t>Gremlin.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700" dirty="0">
                <a:hlinkClick r:id="rId4"/>
              </a:rPr>
              <a:t>https://learn.microsoft.com/en-us/azure/cosmos-db/introduction</a:t>
            </a:r>
            <a:endParaRPr lang="en-US" sz="1700" dirty="0"/>
          </a:p>
          <a:p>
            <a:pPr marL="457200" lvl="1" indent="0" algn="r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453</Words>
  <Application>Microsoft Office PowerPoint</Application>
  <PresentationFormat>Widescreen</PresentationFormat>
  <Paragraphs>143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Segoe UI</vt:lpstr>
      <vt:lpstr>Office Theme</vt:lpstr>
      <vt:lpstr>FestiveTechCalendar 2022</vt:lpstr>
      <vt:lpstr>Letters to Santa: Automating text extraction with Azure Cognitive Services. </vt:lpstr>
      <vt:lpstr>PowerPoint Presentation</vt:lpstr>
      <vt:lpstr>Let's help Santa!</vt:lpstr>
      <vt:lpstr>Architecture Diagram</vt:lpstr>
      <vt:lpstr>Azure Blob Storage</vt:lpstr>
      <vt:lpstr>Azure Functions</vt:lpstr>
      <vt:lpstr>Azure Functions</vt:lpstr>
      <vt:lpstr>Azure Cosmos DB</vt:lpstr>
      <vt:lpstr>Azure App Configuration</vt:lpstr>
      <vt:lpstr>Azure Cognitive Services</vt:lpstr>
      <vt:lpstr>Azure Cognitive Services</vt:lpstr>
      <vt:lpstr>Vision API</vt:lpstr>
      <vt:lpstr>Language API</vt:lpstr>
      <vt:lpstr>Demo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Sam Gomez</cp:lastModifiedBy>
  <cp:revision>14</cp:revision>
  <dcterms:created xsi:type="dcterms:W3CDTF">2020-11-15T18:05:49Z</dcterms:created>
  <dcterms:modified xsi:type="dcterms:W3CDTF">2022-12-10T17:50:08Z</dcterms:modified>
</cp:coreProperties>
</file>