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429" r:id="rId28"/>
  </p:sldIdLst>
  <p:sldSz cx="14630400" cy="8229600"/>
  <p:notesSz cx="7023100" cy="9309100"/>
  <p:defaultTextStyle>
    <a:defPPr>
      <a:defRPr lang="en-US"/>
    </a:defPPr>
    <a:lvl1pPr algn="l" rtl="0" fontAlgn="base">
      <a:spcBef>
        <a:spcPct val="0"/>
      </a:spcBef>
      <a:spcAft>
        <a:spcPct val="0"/>
      </a:spcAft>
      <a:defRPr kern="1200">
        <a:solidFill>
          <a:schemeClr val="tx1"/>
        </a:solidFill>
        <a:latin typeface="Arial" charset="-52"/>
        <a:ea typeface="ＭＳ Ｐゴシック" charset="-128"/>
        <a:cs typeface="ＭＳ Ｐゴシック" charset="-128"/>
      </a:defRPr>
    </a:lvl1pPr>
    <a:lvl2pPr marL="653110" algn="l" rtl="0" fontAlgn="base">
      <a:spcBef>
        <a:spcPct val="0"/>
      </a:spcBef>
      <a:spcAft>
        <a:spcPct val="0"/>
      </a:spcAft>
      <a:defRPr kern="1200">
        <a:solidFill>
          <a:schemeClr val="tx1"/>
        </a:solidFill>
        <a:latin typeface="Arial" charset="-52"/>
        <a:ea typeface="ＭＳ Ｐゴシック" charset="-128"/>
        <a:cs typeface="ＭＳ Ｐゴシック" charset="-128"/>
      </a:defRPr>
    </a:lvl2pPr>
    <a:lvl3pPr marL="1306220" algn="l" rtl="0" fontAlgn="base">
      <a:spcBef>
        <a:spcPct val="0"/>
      </a:spcBef>
      <a:spcAft>
        <a:spcPct val="0"/>
      </a:spcAft>
      <a:defRPr kern="1200">
        <a:solidFill>
          <a:schemeClr val="tx1"/>
        </a:solidFill>
        <a:latin typeface="Arial" charset="-52"/>
        <a:ea typeface="ＭＳ Ｐゴシック" charset="-128"/>
        <a:cs typeface="ＭＳ Ｐゴシック" charset="-128"/>
      </a:defRPr>
    </a:lvl3pPr>
    <a:lvl4pPr marL="1959331" algn="l" rtl="0" fontAlgn="base">
      <a:spcBef>
        <a:spcPct val="0"/>
      </a:spcBef>
      <a:spcAft>
        <a:spcPct val="0"/>
      </a:spcAft>
      <a:defRPr kern="1200">
        <a:solidFill>
          <a:schemeClr val="tx1"/>
        </a:solidFill>
        <a:latin typeface="Arial" charset="-52"/>
        <a:ea typeface="ＭＳ Ｐゴシック" charset="-128"/>
        <a:cs typeface="ＭＳ Ｐゴシック" charset="-128"/>
      </a:defRPr>
    </a:lvl4pPr>
    <a:lvl5pPr marL="2612441" algn="l" rtl="0" fontAlgn="base">
      <a:spcBef>
        <a:spcPct val="0"/>
      </a:spcBef>
      <a:spcAft>
        <a:spcPct val="0"/>
      </a:spcAft>
      <a:defRPr kern="1200">
        <a:solidFill>
          <a:schemeClr val="tx1"/>
        </a:solidFill>
        <a:latin typeface="Arial" charset="-52"/>
        <a:ea typeface="ＭＳ Ｐゴシック" charset="-128"/>
        <a:cs typeface="ＭＳ Ｐゴシック" charset="-128"/>
      </a:defRPr>
    </a:lvl5pPr>
    <a:lvl6pPr marL="3265551" algn="l" defTabSz="653110" rtl="0" eaLnBrk="1" latinLnBrk="0" hangingPunct="1">
      <a:defRPr kern="1200">
        <a:solidFill>
          <a:schemeClr val="tx1"/>
        </a:solidFill>
        <a:latin typeface="Arial" charset="-52"/>
        <a:ea typeface="ＭＳ Ｐゴシック" charset="-128"/>
        <a:cs typeface="ＭＳ Ｐゴシック" charset="-128"/>
      </a:defRPr>
    </a:lvl6pPr>
    <a:lvl7pPr marL="3918661" algn="l" defTabSz="653110" rtl="0" eaLnBrk="1" latinLnBrk="0" hangingPunct="1">
      <a:defRPr kern="1200">
        <a:solidFill>
          <a:schemeClr val="tx1"/>
        </a:solidFill>
        <a:latin typeface="Arial" charset="-52"/>
        <a:ea typeface="ＭＳ Ｐゴシック" charset="-128"/>
        <a:cs typeface="ＭＳ Ｐゴシック" charset="-128"/>
      </a:defRPr>
    </a:lvl7pPr>
    <a:lvl8pPr marL="4571771" algn="l" defTabSz="653110" rtl="0" eaLnBrk="1" latinLnBrk="0" hangingPunct="1">
      <a:defRPr kern="1200">
        <a:solidFill>
          <a:schemeClr val="tx1"/>
        </a:solidFill>
        <a:latin typeface="Arial" charset="-52"/>
        <a:ea typeface="ＭＳ Ｐゴシック" charset="-128"/>
        <a:cs typeface="ＭＳ Ｐゴシック" charset="-128"/>
      </a:defRPr>
    </a:lvl8pPr>
    <a:lvl9pPr marL="5224882" algn="l" defTabSz="653110" rtl="0" eaLnBrk="1" latinLnBrk="0" hangingPunct="1">
      <a:defRPr kern="1200">
        <a:solidFill>
          <a:schemeClr val="tx1"/>
        </a:solidFill>
        <a:latin typeface="Arial" charset="-52"/>
        <a:ea typeface="ＭＳ Ｐゴシック" charset="-128"/>
        <a:cs typeface="ＭＳ Ｐゴシック" charset="-128"/>
      </a:defRPr>
    </a:lvl9pPr>
  </p:defaultTextStyle>
  <p:extLst>
    <p:ext uri="{EFAFB233-063F-42B5-8137-9DF3F51BA10A}">
      <p15:sldGuideLst xmlns:p15="http://schemas.microsoft.com/office/powerpoint/2012/main">
        <p15:guide id="1" orient="horz" pos="1325">
          <p15:clr>
            <a:srgbClr val="A4A3A4"/>
          </p15:clr>
        </p15:guide>
        <p15:guide id="2" pos="768">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10F3A"/>
    <a:srgbClr val="931638"/>
    <a:srgbClr val="404040"/>
    <a:srgbClr val="E5DBD6"/>
    <a:srgbClr val="A30234"/>
    <a:srgbClr val="998B7D"/>
    <a:srgbClr val="E8E8E8"/>
    <a:srgbClr val="FBD140"/>
    <a:srgbClr val="FBB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BDC83-6D15-D3B8-B6FD-F5AB4EBD1DCA}" v="1339" dt="2022-09-23T08:18:5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228" autoAdjust="0"/>
  </p:normalViewPr>
  <p:slideViewPr>
    <p:cSldViewPr>
      <p:cViewPr varScale="1">
        <p:scale>
          <a:sx n="114" d="100"/>
          <a:sy n="114" d="100"/>
        </p:scale>
        <p:origin x="1080" y="120"/>
      </p:cViewPr>
      <p:guideLst>
        <p:guide orient="horz" pos="1325"/>
        <p:guide pos="76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106" y="-77"/>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979" cy="4651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7531" y="1"/>
            <a:ext cx="3043979" cy="465140"/>
          </a:xfrm>
          <a:prstGeom prst="rect">
            <a:avLst/>
          </a:prstGeom>
        </p:spPr>
        <p:txBody>
          <a:bodyPr vert="horz" lIns="91440" tIns="45720" rIns="91440" bIns="45720" rtlCol="0"/>
          <a:lstStyle>
            <a:lvl1pPr algn="r">
              <a:defRPr sz="1200"/>
            </a:lvl1pPr>
          </a:lstStyle>
          <a:p>
            <a:fld id="{3B0FF3A3-17C9-1240-B94F-FCB10E11BFA2}" type="datetimeFigureOut">
              <a:rPr lang="en-US" smtClean="0"/>
              <a:pPr/>
              <a:t>9/22/2022</a:t>
            </a:fld>
            <a:endParaRPr lang="en-US"/>
          </a:p>
        </p:txBody>
      </p:sp>
      <p:sp>
        <p:nvSpPr>
          <p:cNvPr id="4" name="Footer Placeholder 3"/>
          <p:cNvSpPr>
            <a:spLocks noGrp="1"/>
          </p:cNvSpPr>
          <p:nvPr>
            <p:ph type="ftr" sz="quarter" idx="2"/>
          </p:nvPr>
        </p:nvSpPr>
        <p:spPr>
          <a:xfrm>
            <a:off x="1" y="8842384"/>
            <a:ext cx="3043979" cy="4651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2384"/>
            <a:ext cx="3043979" cy="465140"/>
          </a:xfrm>
          <a:prstGeom prst="rect">
            <a:avLst/>
          </a:prstGeom>
        </p:spPr>
        <p:txBody>
          <a:bodyPr vert="horz" lIns="91440" tIns="45720" rIns="91440" bIns="45720" rtlCol="0" anchor="b"/>
          <a:lstStyle>
            <a:lvl1pPr algn="r">
              <a:defRPr sz="1200"/>
            </a:lvl1pPr>
          </a:lstStyle>
          <a:p>
            <a:fld id="{EA963DA2-9EFE-404A-BC7F-D2149F0832F2}" type="slidenum">
              <a:rPr lang="en-US" smtClean="0"/>
              <a:pPr/>
              <a:t>‹#›</a:t>
            </a:fld>
            <a:endParaRPr lang="en-US"/>
          </a:p>
        </p:txBody>
      </p:sp>
    </p:spTree>
    <p:extLst>
      <p:ext uri="{BB962C8B-B14F-4D97-AF65-F5344CB8AC3E}">
        <p14:creationId xmlns:p14="http://schemas.microsoft.com/office/powerpoint/2010/main" val="808516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43979" cy="465140"/>
          </a:xfrm>
          <a:prstGeom prst="rect">
            <a:avLst/>
          </a:prstGeom>
          <a:noFill/>
          <a:ln w="9525">
            <a:noFill/>
            <a:miter lim="800000"/>
            <a:headEnd/>
            <a:tailEnd/>
          </a:ln>
        </p:spPr>
        <p:txBody>
          <a:bodyPr vert="horz" wrap="square" lIns="93616" tIns="46808" rIns="93616" bIns="46808" numCol="1" anchor="t" anchorCtr="0" compatLnSpc="1">
            <a:prstTxWarp prst="textNoShape">
              <a:avLst/>
            </a:prstTxWarp>
          </a:bodyPr>
          <a:lstStyle>
            <a:lvl1pPr defTabSz="936625">
              <a:defRPr sz="1200"/>
            </a:lvl1pPr>
          </a:lstStyle>
          <a:p>
            <a:endParaRPr lang="en-US"/>
          </a:p>
        </p:txBody>
      </p:sp>
      <p:sp>
        <p:nvSpPr>
          <p:cNvPr id="3" name="Date Placeholder 2"/>
          <p:cNvSpPr>
            <a:spLocks noGrp="1"/>
          </p:cNvSpPr>
          <p:nvPr>
            <p:ph type="dt" idx="1"/>
          </p:nvPr>
        </p:nvSpPr>
        <p:spPr bwMode="auto">
          <a:xfrm>
            <a:off x="3977531" y="1"/>
            <a:ext cx="3043979" cy="465140"/>
          </a:xfrm>
          <a:prstGeom prst="rect">
            <a:avLst/>
          </a:prstGeom>
          <a:noFill/>
          <a:ln w="9525">
            <a:noFill/>
            <a:miter lim="800000"/>
            <a:headEnd/>
            <a:tailEnd/>
          </a:ln>
        </p:spPr>
        <p:txBody>
          <a:bodyPr vert="horz" wrap="square" lIns="93616" tIns="46808" rIns="93616" bIns="46808" numCol="1" anchor="t" anchorCtr="0" compatLnSpc="1">
            <a:prstTxWarp prst="textNoShape">
              <a:avLst/>
            </a:prstTxWarp>
          </a:bodyPr>
          <a:lstStyle>
            <a:lvl1pPr algn="r" defTabSz="936625">
              <a:defRPr sz="1200"/>
            </a:lvl1pPr>
          </a:lstStyle>
          <a:p>
            <a:fld id="{F1386A7A-B598-E248-8A09-616560145B06}" type="datetime1">
              <a:rPr lang="en-US"/>
              <a:pPr/>
              <a:t>9/22/2022</a:t>
            </a:fld>
            <a:endParaRPr lang="en-US"/>
          </a:p>
        </p:txBody>
      </p:sp>
      <p:sp>
        <p:nvSpPr>
          <p:cNvPr id="8196" name="Slide Image Placeholder 3"/>
          <p:cNvSpPr>
            <a:spLocks noGrp="1" noRot="1" noChangeAspect="1"/>
          </p:cNvSpPr>
          <p:nvPr>
            <p:ph type="sldImg" idx="2"/>
          </p:nvPr>
        </p:nvSpPr>
        <p:spPr bwMode="auto">
          <a:xfrm>
            <a:off x="409575" y="698500"/>
            <a:ext cx="6203950" cy="349091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2946" y="4421192"/>
            <a:ext cx="5617208" cy="4189411"/>
          </a:xfrm>
          <a:prstGeom prst="rect">
            <a:avLst/>
          </a:prstGeom>
          <a:noFill/>
          <a:ln w="9525">
            <a:noFill/>
            <a:miter lim="800000"/>
            <a:headEnd/>
            <a:tailEnd/>
          </a:ln>
        </p:spPr>
        <p:txBody>
          <a:bodyPr vert="horz" wrap="square" lIns="93616" tIns="46808" rIns="93616" bIns="4680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bwMode="auto">
          <a:xfrm>
            <a:off x="1" y="8842384"/>
            <a:ext cx="3043979" cy="465140"/>
          </a:xfrm>
          <a:prstGeom prst="rect">
            <a:avLst/>
          </a:prstGeom>
          <a:noFill/>
          <a:ln w="9525">
            <a:noFill/>
            <a:miter lim="800000"/>
            <a:headEnd/>
            <a:tailEnd/>
          </a:ln>
        </p:spPr>
        <p:txBody>
          <a:bodyPr vert="horz" wrap="square" lIns="93616" tIns="46808" rIns="93616" bIns="46808" numCol="1" anchor="b" anchorCtr="0" compatLnSpc="1">
            <a:prstTxWarp prst="textNoShape">
              <a:avLst/>
            </a:prstTxWarp>
          </a:bodyPr>
          <a:lstStyle>
            <a:lvl1pPr defTabSz="936625">
              <a:defRPr sz="1200"/>
            </a:lvl1pPr>
          </a:lstStyle>
          <a:p>
            <a:endParaRPr lang="en-US"/>
          </a:p>
        </p:txBody>
      </p:sp>
      <p:sp>
        <p:nvSpPr>
          <p:cNvPr id="7" name="Slide Number Placeholder 6"/>
          <p:cNvSpPr>
            <a:spLocks noGrp="1"/>
          </p:cNvSpPr>
          <p:nvPr>
            <p:ph type="sldNum" sz="quarter" idx="5"/>
          </p:nvPr>
        </p:nvSpPr>
        <p:spPr bwMode="auto">
          <a:xfrm>
            <a:off x="3977531" y="8842384"/>
            <a:ext cx="3043979" cy="465140"/>
          </a:xfrm>
          <a:prstGeom prst="rect">
            <a:avLst/>
          </a:prstGeom>
          <a:noFill/>
          <a:ln w="9525">
            <a:noFill/>
            <a:miter lim="800000"/>
            <a:headEnd/>
            <a:tailEnd/>
          </a:ln>
        </p:spPr>
        <p:txBody>
          <a:bodyPr vert="horz" wrap="square" lIns="93616" tIns="46808" rIns="93616" bIns="46808" numCol="1" anchor="b" anchorCtr="0" compatLnSpc="1">
            <a:prstTxWarp prst="textNoShape">
              <a:avLst/>
            </a:prstTxWarp>
          </a:bodyPr>
          <a:lstStyle>
            <a:lvl1pPr algn="r" defTabSz="936625">
              <a:defRPr sz="1200"/>
            </a:lvl1pPr>
          </a:lstStyle>
          <a:p>
            <a:fld id="{608BE082-D1A3-464C-8087-43061B6101C5}" type="slidenum">
              <a:rPr lang="en-US"/>
              <a:pPr/>
              <a:t>‹#›</a:t>
            </a:fld>
            <a:endParaRPr lang="en-US"/>
          </a:p>
        </p:txBody>
      </p:sp>
    </p:spTree>
    <p:extLst>
      <p:ext uri="{BB962C8B-B14F-4D97-AF65-F5344CB8AC3E}">
        <p14:creationId xmlns:p14="http://schemas.microsoft.com/office/powerpoint/2010/main" val="2424768925"/>
      </p:ext>
    </p:extLst>
  </p:cSld>
  <p:clrMap bg1="lt1" tx1="dk1" bg2="lt2" tx2="dk2" accent1="accent1" accent2="accent2" accent3="accent3" accent4="accent4" accent5="accent5" accent6="accent6" hlink="hlink" folHlink="folHlink"/>
  <p:notesStyle>
    <a:lvl1pPr algn="l" defTabSz="653110" rtl="0" eaLnBrk="0" fontAlgn="base" hangingPunct="0">
      <a:spcBef>
        <a:spcPct val="30000"/>
      </a:spcBef>
      <a:spcAft>
        <a:spcPct val="0"/>
      </a:spcAft>
      <a:defRPr sz="1700" kern="1200">
        <a:solidFill>
          <a:schemeClr val="tx1"/>
        </a:solidFill>
        <a:latin typeface="+mn-lt"/>
        <a:ea typeface="ＭＳ Ｐゴシック" charset="-128"/>
        <a:cs typeface="ＭＳ Ｐゴシック" charset="-128"/>
      </a:defRPr>
    </a:lvl1pPr>
    <a:lvl2pPr marL="653110" algn="l" defTabSz="653110" rtl="0" eaLnBrk="0" fontAlgn="base" hangingPunct="0">
      <a:spcBef>
        <a:spcPct val="30000"/>
      </a:spcBef>
      <a:spcAft>
        <a:spcPct val="0"/>
      </a:spcAft>
      <a:defRPr sz="1700" kern="1200">
        <a:solidFill>
          <a:schemeClr val="tx1"/>
        </a:solidFill>
        <a:latin typeface="+mn-lt"/>
        <a:ea typeface="ＭＳ Ｐゴシック" charset="-128"/>
        <a:cs typeface="+mn-cs"/>
      </a:defRPr>
    </a:lvl2pPr>
    <a:lvl3pPr marL="1306220" algn="l" defTabSz="653110" rtl="0" eaLnBrk="0" fontAlgn="base" hangingPunct="0">
      <a:spcBef>
        <a:spcPct val="30000"/>
      </a:spcBef>
      <a:spcAft>
        <a:spcPct val="0"/>
      </a:spcAft>
      <a:defRPr sz="1700" kern="1200">
        <a:solidFill>
          <a:schemeClr val="tx1"/>
        </a:solidFill>
        <a:latin typeface="+mn-lt"/>
        <a:ea typeface="ＭＳ Ｐゴシック" charset="-128"/>
        <a:cs typeface="+mn-cs"/>
      </a:defRPr>
    </a:lvl3pPr>
    <a:lvl4pPr marL="1959331" algn="l" defTabSz="653110" rtl="0" eaLnBrk="0" fontAlgn="base" hangingPunct="0">
      <a:spcBef>
        <a:spcPct val="30000"/>
      </a:spcBef>
      <a:spcAft>
        <a:spcPct val="0"/>
      </a:spcAft>
      <a:defRPr sz="1700" kern="1200">
        <a:solidFill>
          <a:schemeClr val="tx1"/>
        </a:solidFill>
        <a:latin typeface="+mn-lt"/>
        <a:ea typeface="ＭＳ Ｐゴシック" charset="-128"/>
        <a:cs typeface="+mn-cs"/>
      </a:defRPr>
    </a:lvl4pPr>
    <a:lvl5pPr marL="2612441" algn="l" defTabSz="653110" rtl="0" eaLnBrk="0" fontAlgn="base" hangingPunct="0">
      <a:spcBef>
        <a:spcPct val="30000"/>
      </a:spcBef>
      <a:spcAft>
        <a:spcPct val="0"/>
      </a:spcAft>
      <a:defRPr sz="1700" kern="1200">
        <a:solidFill>
          <a:schemeClr val="tx1"/>
        </a:solidFill>
        <a:latin typeface="+mn-lt"/>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8BE082-D1A3-464C-8087-43061B6101C5}" type="slidenum">
              <a:rPr lang="en-US" smtClean="0"/>
              <a:pPr/>
              <a:t>1</a:t>
            </a:fld>
            <a:endParaRPr lang="en-US"/>
          </a:p>
        </p:txBody>
      </p:sp>
    </p:spTree>
    <p:extLst>
      <p:ext uri="{BB962C8B-B14F-4D97-AF65-F5344CB8AC3E}">
        <p14:creationId xmlns:p14="http://schemas.microsoft.com/office/powerpoint/2010/main" val="3170107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There are 2 dominating styles of working in a repository – trunk (main branch) based development, and </a:t>
            </a:r>
            <a:r>
              <a:rPr lang="en-US" dirty="0" err="1">
                <a:ea typeface="ＭＳ Ｐゴシック"/>
                <a:cs typeface="Calibri"/>
              </a:rPr>
              <a:t>gitflow</a:t>
            </a:r>
            <a:r>
              <a:rPr lang="en-US" dirty="0">
                <a:ea typeface="ＭＳ Ｐゴシック"/>
                <a:cs typeface="Calibri"/>
              </a:rPr>
              <a:t>. </a:t>
            </a:r>
          </a:p>
          <a:p>
            <a:endParaRPr lang="en-US" dirty="0">
              <a:ea typeface="ＭＳ Ｐゴシック"/>
              <a:cs typeface="Calibri"/>
            </a:endParaRPr>
          </a:p>
          <a:p>
            <a:r>
              <a:rPr lang="en-US" dirty="0">
                <a:ea typeface="ＭＳ Ｐゴシック"/>
                <a:cs typeface="Calibri"/>
              </a:rPr>
              <a:t>Trunk based development serves agile teams well, where people are mobbing and actively coding together as a group for a majority of the day, developing a single feature together before moving to the next feature.</a:t>
            </a:r>
          </a:p>
          <a:p>
            <a:endParaRPr lang="en-US" dirty="0">
              <a:ea typeface="ＭＳ Ｐゴシック"/>
              <a:cs typeface="Calibri"/>
            </a:endParaRPr>
          </a:p>
          <a:p>
            <a:r>
              <a:rPr lang="en-US" dirty="0">
                <a:ea typeface="ＭＳ Ｐゴシック"/>
                <a:cs typeface="Calibri"/>
              </a:rPr>
              <a:t>As this is unlikely to be the case in our scenario, a </a:t>
            </a:r>
            <a:r>
              <a:rPr lang="en-US" dirty="0" err="1">
                <a:ea typeface="ＭＳ Ｐゴシック"/>
                <a:cs typeface="Calibri"/>
              </a:rPr>
              <a:t>gitflow</a:t>
            </a:r>
            <a:r>
              <a:rPr lang="en-US" dirty="0">
                <a:ea typeface="ＭＳ Ｐゴシック"/>
                <a:cs typeface="Calibri"/>
              </a:rPr>
              <a:t> model of development will serve us better. In </a:t>
            </a:r>
            <a:r>
              <a:rPr lang="en-US" dirty="0" err="1">
                <a:ea typeface="ＭＳ Ｐゴシック"/>
                <a:cs typeface="Calibri"/>
              </a:rPr>
              <a:t>gitflow</a:t>
            </a:r>
            <a:r>
              <a:rPr lang="en-US" dirty="0">
                <a:ea typeface="ＭＳ Ｐゴシック"/>
                <a:cs typeface="Calibri"/>
              </a:rPr>
              <a:t>, main branch access is pretty strict (IE we aren't performing all of our commits there).</a:t>
            </a:r>
          </a:p>
          <a:p>
            <a:endParaRPr lang="en-US" dirty="0">
              <a:ea typeface="ＭＳ Ｐゴシック"/>
              <a:cs typeface="Calibri"/>
            </a:endParaRPr>
          </a:p>
          <a:p>
            <a:r>
              <a:rPr lang="en-US" dirty="0">
                <a:ea typeface="ＭＳ Ｐゴシック"/>
                <a:cs typeface="Calibri"/>
              </a:rPr>
              <a:t>A common </a:t>
            </a:r>
            <a:r>
              <a:rPr lang="en-US" dirty="0" err="1">
                <a:ea typeface="ＭＳ Ｐゴシック"/>
                <a:cs typeface="Calibri"/>
              </a:rPr>
              <a:t>gitflow</a:t>
            </a:r>
            <a:r>
              <a:rPr lang="en-US" dirty="0">
                <a:ea typeface="ＭＳ Ｐゴシック"/>
                <a:cs typeface="Calibri"/>
              </a:rPr>
              <a:t> model is shown in the right, and it is pretty good practice to use this if you are working on a project with more than one person</a:t>
            </a:r>
          </a:p>
          <a:p>
            <a:r>
              <a:rPr lang="en-US" dirty="0">
                <a:ea typeface="ＭＳ Ｐゴシック"/>
                <a:cs typeface="Calibri"/>
              </a:rPr>
              <a:t>In this model, we create our repo, and pretty much immediately create a development branch.</a:t>
            </a:r>
          </a:p>
          <a:p>
            <a:r>
              <a:rPr lang="en-US" dirty="0">
                <a:ea typeface="ＭＳ Ｐゴシック"/>
                <a:cs typeface="Calibri"/>
              </a:rPr>
              <a:t>From the development branch, we begin working on feature, so we create a feature branch.</a:t>
            </a:r>
          </a:p>
          <a:p>
            <a:r>
              <a:rPr lang="en-US" dirty="0">
                <a:ea typeface="ＭＳ Ｐゴシック"/>
                <a:cs typeface="Calibri"/>
              </a:rPr>
              <a:t>We finish work on the feature branch, and people have reviewed our code, so we are ready to pull it back into dev.</a:t>
            </a:r>
          </a:p>
          <a:p>
            <a:r>
              <a:rPr lang="en-US" dirty="0">
                <a:ea typeface="ＭＳ Ｐゴシック"/>
                <a:cs typeface="Calibri"/>
              </a:rPr>
              <a:t>We run tests and decide we need a bugfix, so we commit the bugfix to dev and run our tests again.</a:t>
            </a:r>
          </a:p>
          <a:p>
            <a:r>
              <a:rPr lang="en-US" dirty="0">
                <a:ea typeface="ＭＳ Ｐゴシック"/>
                <a:cs typeface="Calibri"/>
              </a:rPr>
              <a:t>All is well, and the code is reviewed, so we are ready to commit it to main!</a:t>
            </a:r>
          </a:p>
          <a:p>
            <a:endParaRPr lang="en-US" dirty="0">
              <a:ea typeface="ＭＳ Ｐゴシック"/>
              <a:cs typeface="Calibri"/>
            </a:endParaRPr>
          </a:p>
          <a:p>
            <a:r>
              <a:rPr lang="en-US" dirty="0">
                <a:ea typeface="ＭＳ Ｐゴシック"/>
                <a:cs typeface="Calibri"/>
              </a:rPr>
              <a:t>Now I'll show that process with the code on the left in the terminal:</a:t>
            </a:r>
          </a:p>
          <a:p>
            <a:r>
              <a:rPr lang="en-US" dirty="0">
                <a:ea typeface="ＭＳ Ｐゴシック"/>
                <a:cs typeface="Calibri"/>
              </a:rPr>
              <a:t>Git checkout changes branches. Git checkout –b creates a new branch and checks out to it. Checkout basically just means "switch to that branch"</a:t>
            </a:r>
          </a:p>
          <a:p>
            <a:r>
              <a:rPr lang="en-US" dirty="0">
                <a:ea typeface="ＭＳ Ｐゴシック"/>
                <a:cs typeface="Calibri"/>
              </a:rPr>
              <a:t>In fact, in newer versions of git, there is literally a "git switch" command which is used to change branches.</a:t>
            </a:r>
          </a:p>
          <a:p>
            <a:r>
              <a:rPr lang="en-US" dirty="0">
                <a:ea typeface="ＭＳ Ｐゴシック"/>
                <a:cs typeface="Calibri"/>
              </a:rPr>
              <a:t>Some of the git terms can be a bit overloaded, so they may take some getting used to.</a:t>
            </a:r>
          </a:p>
          <a:p>
            <a:endParaRPr lang="en-US" dirty="0">
              <a:ea typeface="ＭＳ Ｐゴシック"/>
              <a:cs typeface="Calibri"/>
            </a:endParaRPr>
          </a:p>
          <a:p>
            <a:r>
              <a:rPr lang="en-US" dirty="0">
                <a:ea typeface="ＭＳ Ｐゴシック"/>
                <a:cs typeface="Calibri"/>
              </a:rPr>
              <a:t>We've now made some changes, and are ready to commit again, this time to our new branch "dev".</a:t>
            </a: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10</a:t>
            </a:fld>
            <a:endParaRPr lang="en-US"/>
          </a:p>
        </p:txBody>
      </p:sp>
    </p:spTree>
    <p:extLst>
      <p:ext uri="{BB962C8B-B14F-4D97-AF65-F5344CB8AC3E}">
        <p14:creationId xmlns:p14="http://schemas.microsoft.com/office/powerpoint/2010/main" val="261374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This slide is jam packed! A lot of it is stuff we have already seen.</a:t>
            </a:r>
          </a:p>
          <a:p>
            <a:endParaRPr lang="en-US" dirty="0">
              <a:cs typeface="Calibri"/>
            </a:endParaRPr>
          </a:p>
          <a:p>
            <a:r>
              <a:rPr lang="en-US" dirty="0">
                <a:ea typeface="ＭＳ Ｐゴシック"/>
                <a:cs typeface="Calibri"/>
              </a:rPr>
              <a:t>So we start by creating our first feature branch – the readme branch! </a:t>
            </a:r>
          </a:p>
          <a:p>
            <a:r>
              <a:rPr lang="en-US" dirty="0">
                <a:ea typeface="ＭＳ Ｐゴシック"/>
                <a:cs typeface="Calibri"/>
              </a:rPr>
              <a:t>The format here creates it off of dev by doing git checkout –b feature current</a:t>
            </a:r>
          </a:p>
          <a:p>
            <a:r>
              <a:rPr lang="en-US" dirty="0">
                <a:ea typeface="ＭＳ Ｐゴシック"/>
                <a:cs typeface="Calibri"/>
              </a:rPr>
              <a:t>We see there are changes to a file that haven't been staged, and we look at those changes with git diff</a:t>
            </a:r>
          </a:p>
          <a:p>
            <a:r>
              <a:rPr lang="en-US" dirty="0">
                <a:ea typeface="ＭＳ Ｐゴシック"/>
                <a:cs typeface="Calibri"/>
              </a:rPr>
              <a:t>We then add those files and commit them.</a:t>
            </a:r>
          </a:p>
          <a:p>
            <a:r>
              <a:rPr lang="en-US" dirty="0">
                <a:ea typeface="ＭＳ Ｐゴシック"/>
                <a:cs typeface="Calibri"/>
              </a:rPr>
              <a:t>After we commit them, I decide I am done with my feature branch (they usually live longer than this), so I git checkout (no b) back to dev</a:t>
            </a:r>
          </a:p>
          <a:p>
            <a:r>
              <a:rPr lang="en-US" dirty="0">
                <a:ea typeface="ＭＳ Ｐゴシック"/>
                <a:cs typeface="Calibri"/>
              </a:rPr>
              <a:t>Finally, I merge readme back into dev, see the file changes, and delete the readme branch</a:t>
            </a:r>
          </a:p>
        </p:txBody>
      </p:sp>
      <p:sp>
        <p:nvSpPr>
          <p:cNvPr id="4" name="Slide Number Placeholder 3"/>
          <p:cNvSpPr>
            <a:spLocks noGrp="1"/>
          </p:cNvSpPr>
          <p:nvPr>
            <p:ph type="sldNum" sz="quarter" idx="5"/>
          </p:nvPr>
        </p:nvSpPr>
        <p:spPr/>
        <p:txBody>
          <a:bodyPr/>
          <a:lstStyle/>
          <a:p>
            <a:fld id="{608BE082-D1A3-464C-8087-43061B6101C5}" type="slidenum">
              <a:rPr lang="en-US"/>
              <a:pPr/>
              <a:t>11</a:t>
            </a:fld>
            <a:endParaRPr lang="en-US"/>
          </a:p>
        </p:txBody>
      </p:sp>
    </p:spTree>
    <p:extLst>
      <p:ext uri="{BB962C8B-B14F-4D97-AF65-F5344CB8AC3E}">
        <p14:creationId xmlns:p14="http://schemas.microsoft.com/office/powerpoint/2010/main" val="406549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I'm really starting to get busy with this git stuff, and I realize that I'd like to have files in my repository that I don't necessarily want to see on git.</a:t>
            </a:r>
          </a:p>
          <a:p>
            <a:r>
              <a:rPr lang="en-US" dirty="0">
                <a:ea typeface="ＭＳ Ｐゴシック"/>
                <a:cs typeface="Calibri"/>
              </a:rPr>
              <a:t>These could be the result of a text editor, an IDE, or having local secrets in your repo.</a:t>
            </a:r>
          </a:p>
          <a:p>
            <a:endParaRPr lang="en-US" dirty="0">
              <a:cs typeface="Calibri"/>
            </a:endParaRPr>
          </a:p>
          <a:p>
            <a:r>
              <a:rPr lang="en-US" dirty="0">
                <a:ea typeface="ＭＳ Ｐゴシック"/>
                <a:cs typeface="Calibri"/>
              </a:rPr>
              <a:t>I'll show you with a simple example. Let's say I want a </a:t>
            </a:r>
            <a:r>
              <a:rPr lang="en-US" dirty="0" err="1">
                <a:ea typeface="ＭＳ Ｐゴシック"/>
                <a:cs typeface="Calibri"/>
              </a:rPr>
              <a:t>todo</a:t>
            </a:r>
            <a:r>
              <a:rPr lang="en-US" dirty="0">
                <a:ea typeface="ＭＳ Ｐゴシック"/>
                <a:cs typeface="Calibri"/>
              </a:rPr>
              <a:t> list, but I don't ever want that to be tracked by git.</a:t>
            </a:r>
          </a:p>
          <a:p>
            <a:r>
              <a:rPr lang="en-US" dirty="0">
                <a:ea typeface="ＭＳ Ｐゴシック"/>
                <a:cs typeface="Calibri"/>
              </a:rPr>
              <a:t>The </a:t>
            </a:r>
            <a:r>
              <a:rPr lang="en-US" dirty="0" err="1">
                <a:ea typeface="ＭＳ Ｐゴシック"/>
                <a:cs typeface="Calibri"/>
              </a:rPr>
              <a:t>gitignore</a:t>
            </a:r>
            <a:r>
              <a:rPr lang="en-US" dirty="0">
                <a:ea typeface="ＭＳ Ｐゴシック"/>
                <a:cs typeface="Calibri"/>
              </a:rPr>
              <a:t> is actually pretty crazy.</a:t>
            </a:r>
            <a:endParaRPr lang="en-US" dirty="0">
              <a:cs typeface="Calibri"/>
            </a:endParaRPr>
          </a:p>
          <a:p>
            <a:r>
              <a:rPr lang="en-US" dirty="0">
                <a:ea typeface="ＭＳ Ｐゴシック"/>
                <a:cs typeface="Calibri"/>
              </a:rPr>
              <a:t>One thing about it is that before it has even been committed, it immediately starts ignoring files.</a:t>
            </a:r>
          </a:p>
          <a:p>
            <a:r>
              <a:rPr lang="en-US" dirty="0">
                <a:ea typeface="ＭＳ Ｐゴシック"/>
                <a:cs typeface="Calibri"/>
              </a:rPr>
              <a:t>In the example above, you can see that I have "</a:t>
            </a:r>
            <a:r>
              <a:rPr lang="en-US" dirty="0" err="1">
                <a:ea typeface="ＭＳ Ｐゴシック"/>
                <a:cs typeface="Calibri"/>
              </a:rPr>
              <a:t>todo</a:t>
            </a:r>
            <a:r>
              <a:rPr lang="en-US" dirty="0">
                <a:ea typeface="ＭＳ Ｐゴシック"/>
                <a:cs typeface="Calibri"/>
              </a:rPr>
              <a:t>" and "secrets.*" (wildcard) in my </a:t>
            </a:r>
            <a:r>
              <a:rPr lang="en-US" dirty="0" err="1">
                <a:ea typeface="ＭＳ Ｐゴシック"/>
                <a:cs typeface="Calibri"/>
              </a:rPr>
              <a:t>gitignore</a:t>
            </a:r>
            <a:r>
              <a:rPr lang="en-US" dirty="0">
                <a:ea typeface="ＭＳ Ｐゴシック"/>
                <a:cs typeface="Calibri"/>
              </a:rPr>
              <a:t> file</a:t>
            </a:r>
          </a:p>
          <a:p>
            <a:r>
              <a:rPr lang="en-US" dirty="0">
                <a:ea typeface="ＭＳ Ｐゴシック"/>
                <a:cs typeface="Calibri"/>
              </a:rPr>
              <a:t>A wildcard char works just as you'd expect it to on </a:t>
            </a:r>
            <a:r>
              <a:rPr lang="en-US" dirty="0" err="1">
                <a:ea typeface="ＭＳ Ｐゴシック"/>
                <a:cs typeface="Calibri"/>
              </a:rPr>
              <a:t>linux</a:t>
            </a:r>
            <a:r>
              <a:rPr lang="en-US" dirty="0">
                <a:ea typeface="ＭＳ Ｐゴシック"/>
                <a:cs typeface="Calibri"/>
              </a:rPr>
              <a:t>. It matches everything after the chars and ignores them.</a:t>
            </a:r>
          </a:p>
          <a:p>
            <a:endParaRPr lang="en-US" dirty="0">
              <a:cs typeface="Calibri"/>
            </a:endParaRPr>
          </a:p>
          <a:p>
            <a:r>
              <a:rPr lang="en-US" dirty="0">
                <a:ea typeface="ＭＳ Ｐゴシック"/>
                <a:cs typeface="Calibri"/>
              </a:rPr>
              <a:t>So we can see, first I add a line to my </a:t>
            </a:r>
            <a:r>
              <a:rPr lang="en-US" dirty="0" err="1">
                <a:ea typeface="ＭＳ Ｐゴシック"/>
                <a:cs typeface="Calibri"/>
              </a:rPr>
              <a:t>todo</a:t>
            </a:r>
            <a:r>
              <a:rPr lang="en-US" dirty="0">
                <a:ea typeface="ＭＳ Ｐゴシック"/>
                <a:cs typeface="Calibri"/>
              </a:rPr>
              <a:t> file (which is ignored)</a:t>
            </a:r>
            <a:endParaRPr lang="en-US" dirty="0">
              <a:cs typeface="Calibri"/>
            </a:endParaRPr>
          </a:p>
          <a:p>
            <a:r>
              <a:rPr lang="en-US" dirty="0">
                <a:ea typeface="ＭＳ Ｐゴシック"/>
                <a:cs typeface="Calibri"/>
              </a:rPr>
              <a:t>Then, I add my secret </a:t>
            </a:r>
            <a:r>
              <a:rPr lang="en-US" dirty="0" err="1">
                <a:ea typeface="ＭＳ Ｐゴシック"/>
                <a:cs typeface="Calibri"/>
              </a:rPr>
              <a:t>github</a:t>
            </a:r>
            <a:r>
              <a:rPr lang="en-US" dirty="0">
                <a:ea typeface="ＭＳ Ｐゴシック"/>
                <a:cs typeface="Calibri"/>
              </a:rPr>
              <a:t> password to my secrets.txt file.</a:t>
            </a:r>
          </a:p>
          <a:p>
            <a:r>
              <a:rPr lang="en-US" dirty="0">
                <a:ea typeface="ＭＳ Ｐゴシック"/>
                <a:cs typeface="Calibri"/>
              </a:rPr>
              <a:t>Finally, I add a sweet </a:t>
            </a:r>
            <a:r>
              <a:rPr lang="en-US" dirty="0" err="1">
                <a:ea typeface="ＭＳ Ｐゴシック"/>
                <a:cs typeface="Calibri"/>
              </a:rPr>
              <a:t>json</a:t>
            </a:r>
            <a:r>
              <a:rPr lang="en-US" dirty="0">
                <a:ea typeface="ＭＳ Ｐゴシック"/>
                <a:cs typeface="Calibri"/>
              </a:rPr>
              <a:t> file – but oops, I spelled it wrong! When we do the git status, we can see that it is being tracked.</a:t>
            </a:r>
          </a:p>
          <a:p>
            <a:r>
              <a:rPr lang="en-US" dirty="0">
                <a:ea typeface="ＭＳ Ｐゴシック"/>
                <a:cs typeface="Calibri"/>
              </a:rPr>
              <a:t>No worries, if I simply move the file before staging it to have the correct name, we can see that it is properly ignored.</a:t>
            </a:r>
          </a:p>
          <a:p>
            <a:r>
              <a:rPr lang="en-US" dirty="0">
                <a:ea typeface="ＭＳ Ｐゴシック"/>
                <a:cs typeface="Calibri"/>
              </a:rPr>
              <a:t>And check this out, even if we try to add an ignored file, git will give us a helpful message telling us we are trying to add a file on the </a:t>
            </a:r>
            <a:r>
              <a:rPr lang="en-US" dirty="0" err="1">
                <a:ea typeface="ＭＳ Ｐゴシック"/>
                <a:cs typeface="Calibri"/>
              </a:rPr>
              <a:t>gitignore</a:t>
            </a:r>
            <a:r>
              <a:rPr lang="en-US" dirty="0">
                <a:ea typeface="ＭＳ Ｐゴシック"/>
                <a:cs typeface="Calibri"/>
              </a:rPr>
              <a:t> list. We can add it if we really want to, but we explicitly have to pass the –f (force) option.</a:t>
            </a:r>
          </a:p>
          <a:p>
            <a:r>
              <a:rPr lang="en-US" dirty="0">
                <a:ea typeface="ＭＳ Ｐゴシック"/>
                <a:cs typeface="Calibri"/>
              </a:rPr>
              <a:t>Finally, we commit our </a:t>
            </a:r>
            <a:r>
              <a:rPr lang="en-US" dirty="0" err="1">
                <a:ea typeface="ＭＳ Ｐゴシック"/>
                <a:cs typeface="Calibri"/>
              </a:rPr>
              <a:t>gitignore</a:t>
            </a: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12</a:t>
            </a:fld>
            <a:endParaRPr lang="en-US"/>
          </a:p>
        </p:txBody>
      </p:sp>
    </p:spTree>
    <p:extLst>
      <p:ext uri="{BB962C8B-B14F-4D97-AF65-F5344CB8AC3E}">
        <p14:creationId xmlns:p14="http://schemas.microsoft.com/office/powerpoint/2010/main" val="14332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We're ready for the file hoorah of our intro to git, we will move all our work back into main, and tag it.</a:t>
            </a:r>
            <a:endParaRPr lang="en-US" dirty="0">
              <a:cs typeface="Calibri"/>
            </a:endParaRPr>
          </a:p>
          <a:p>
            <a:r>
              <a:rPr lang="en-US" dirty="0">
                <a:ea typeface="ＭＳ Ｐゴシック"/>
                <a:cs typeface="Calibri"/>
              </a:rPr>
              <a:t>So to start, we can see that I checkout back to main (so I'm back in my main branch as we see from the message).</a:t>
            </a:r>
            <a:endParaRPr lang="en-US" dirty="0">
              <a:cs typeface="Calibri"/>
            </a:endParaRPr>
          </a:p>
          <a:p>
            <a:endParaRPr lang="en-US" dirty="0">
              <a:cs typeface="Calibri"/>
            </a:endParaRPr>
          </a:p>
          <a:p>
            <a:r>
              <a:rPr lang="en-US" dirty="0">
                <a:ea typeface="ＭＳ Ｐゴシック"/>
                <a:cs typeface="Calibri"/>
              </a:rPr>
              <a:t>Interestingly, if I do a git status, we can see those files I added to the </a:t>
            </a:r>
            <a:r>
              <a:rPr lang="en-US" dirty="0" err="1">
                <a:ea typeface="ＭＳ Ｐゴシック"/>
                <a:cs typeface="Calibri"/>
              </a:rPr>
              <a:t>gitignore</a:t>
            </a:r>
            <a:r>
              <a:rPr lang="en-US" dirty="0">
                <a:ea typeface="ＭＳ Ｐゴシック"/>
                <a:cs typeface="Calibri"/>
              </a:rPr>
              <a:t> in dev are now showing up in main. </a:t>
            </a:r>
          </a:p>
          <a:p>
            <a:r>
              <a:rPr lang="en-US" dirty="0">
                <a:ea typeface="ＭＳ Ｐゴシック"/>
                <a:cs typeface="Calibri"/>
              </a:rPr>
              <a:t>We can also see that my README.md file still only has that single line: # My Awesome Repo</a:t>
            </a:r>
          </a:p>
          <a:p>
            <a:endParaRPr lang="en-US" dirty="0">
              <a:ea typeface="ＭＳ Ｐゴシック"/>
              <a:cs typeface="Calibri"/>
            </a:endParaRPr>
          </a:p>
          <a:p>
            <a:r>
              <a:rPr lang="en-US" dirty="0">
                <a:ea typeface="ＭＳ Ｐゴシック"/>
                <a:cs typeface="Calibri"/>
              </a:rPr>
              <a:t>That's because we haven't merged the dev changes, so let's do that.</a:t>
            </a:r>
            <a:endParaRPr lang="en-US" dirty="0"/>
          </a:p>
          <a:p>
            <a:r>
              <a:rPr lang="en-US" dirty="0">
                <a:ea typeface="ＭＳ Ｐゴシック"/>
                <a:cs typeface="Calibri"/>
              </a:rPr>
              <a:t>I merge dev, and we can see that doing so brings in a </a:t>
            </a:r>
            <a:r>
              <a:rPr lang="en-US" dirty="0" err="1">
                <a:ea typeface="ＭＳ Ｐゴシック"/>
                <a:cs typeface="Calibri"/>
              </a:rPr>
              <a:t>gitignore</a:t>
            </a:r>
            <a:r>
              <a:rPr lang="en-US" dirty="0">
                <a:ea typeface="ＭＳ Ｐゴシック"/>
                <a:cs typeface="Calibri"/>
              </a:rPr>
              <a:t> with 2 lines, and adds 13 lines to my README.</a:t>
            </a:r>
          </a:p>
          <a:p>
            <a:endParaRPr lang="en-US" dirty="0">
              <a:cs typeface="Calibri"/>
            </a:endParaRPr>
          </a:p>
          <a:p>
            <a:r>
              <a:rPr lang="en-US" dirty="0">
                <a:ea typeface="ＭＳ Ｐゴシック"/>
                <a:cs typeface="Calibri"/>
              </a:rPr>
              <a:t>Awesome, I think I'm ready to tag this thing!</a:t>
            </a:r>
          </a:p>
          <a:p>
            <a:r>
              <a:rPr lang="en-US" dirty="0">
                <a:ea typeface="ＭＳ Ｐゴシック"/>
                <a:cs typeface="Calibri"/>
              </a:rPr>
              <a:t>I list my branches with git branch one more time just to be sure I'm on main, and I tag it with 1.0.</a:t>
            </a:r>
            <a:endParaRPr lang="en-US" dirty="0">
              <a:cs typeface="Calibri"/>
            </a:endParaRPr>
          </a:p>
          <a:p>
            <a:r>
              <a:rPr lang="en-US" dirty="0">
                <a:ea typeface="ＭＳ Ｐゴシック"/>
                <a:cs typeface="Calibri"/>
              </a:rPr>
              <a:t>Then I list the tag just to show that there is a tag 1.0</a:t>
            </a:r>
            <a:endParaRPr lang="en-US" dirty="0">
              <a:cs typeface="Calibri"/>
            </a:endParaRPr>
          </a:p>
          <a:p>
            <a:r>
              <a:rPr lang="en-US" dirty="0">
                <a:ea typeface="ＭＳ Ｐゴシック"/>
                <a:cs typeface="Calibri"/>
              </a:rPr>
              <a:t>To really show there is a tag, I'll actually check out to the tag and you'll see this weird message, saying we're in a detached HEAD state.</a:t>
            </a:r>
          </a:p>
          <a:p>
            <a:r>
              <a:rPr lang="en-US" dirty="0">
                <a:ea typeface="ＭＳ Ｐゴシック"/>
                <a:cs typeface="Calibri"/>
              </a:rPr>
              <a:t>This basically means that I'm not pointing to a branch, but rather a commit and any changes I make while in this state will be lost as soon as I leave.</a:t>
            </a:r>
          </a:p>
          <a:p>
            <a:r>
              <a:rPr lang="en-US" dirty="0">
                <a:ea typeface="ＭＳ Ｐゴシック"/>
                <a:cs typeface="Calibri"/>
              </a:rPr>
              <a:t>Finally, I show the contents of the files just to show that all my changes have indeed been brought in.</a:t>
            </a:r>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13</a:t>
            </a:fld>
            <a:endParaRPr lang="en-US"/>
          </a:p>
        </p:txBody>
      </p:sp>
    </p:spTree>
    <p:extLst>
      <p:ext uri="{BB962C8B-B14F-4D97-AF65-F5344CB8AC3E}">
        <p14:creationId xmlns:p14="http://schemas.microsoft.com/office/powerpoint/2010/main" val="337321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Login to github.com and it should take you to what looks like a social media page for developers. Yours may be empty if you don't follow anybody. I follow some friends, so mine has some stuff.</a:t>
            </a:r>
          </a:p>
          <a:p>
            <a:endParaRPr lang="en-US" dirty="0">
              <a:cs typeface="Calibri"/>
            </a:endParaRPr>
          </a:p>
          <a:p>
            <a:r>
              <a:rPr lang="en-US" dirty="0">
                <a:ea typeface="ＭＳ Ｐゴシック"/>
                <a:cs typeface="Calibri"/>
              </a:rPr>
              <a:t>Let's create a new repo by clicking on that big green New button on the left</a:t>
            </a:r>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14</a:t>
            </a:fld>
            <a:endParaRPr lang="en-US"/>
          </a:p>
        </p:txBody>
      </p:sp>
    </p:spTree>
    <p:extLst>
      <p:ext uri="{BB962C8B-B14F-4D97-AF65-F5344CB8AC3E}">
        <p14:creationId xmlns:p14="http://schemas.microsoft.com/office/powerpoint/2010/main" val="119580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Here, we'll select the repository owner (you'll probably only have yourself), and give the repo a name.</a:t>
            </a:r>
          </a:p>
          <a:p>
            <a:endParaRPr lang="en-US" dirty="0">
              <a:ea typeface="ＭＳ Ｐゴシック"/>
              <a:cs typeface="Calibri"/>
            </a:endParaRPr>
          </a:p>
          <a:p>
            <a:r>
              <a:rPr lang="en-US" dirty="0">
                <a:ea typeface="ＭＳ Ｐゴシック"/>
                <a:cs typeface="Calibri"/>
              </a:rPr>
              <a:t>Now, a note here. Git repositories don't really have names. This is a namespace used by git in the form of [repo owner]/[repo name] so that repository names don't clash</a:t>
            </a:r>
          </a:p>
          <a:p>
            <a:r>
              <a:rPr lang="en-US" dirty="0">
                <a:ea typeface="ＭＳ Ｐゴシック"/>
                <a:cs typeface="Calibri"/>
              </a:rPr>
              <a:t>I'll set mine to public so that you all can clone it – open source </a:t>
            </a:r>
            <a:r>
              <a:rPr lang="en-US" dirty="0" err="1">
                <a:ea typeface="ＭＳ Ｐゴシック"/>
                <a:cs typeface="Calibri"/>
              </a:rPr>
              <a:t>babayyy</a:t>
            </a:r>
            <a:r>
              <a:rPr lang="en-US" dirty="0">
                <a:ea typeface="ＭＳ Ｐゴシック"/>
                <a:cs typeface="Calibri"/>
              </a:rPr>
              <a:t>!</a:t>
            </a:r>
          </a:p>
          <a:p>
            <a:endParaRPr lang="en-US" dirty="0">
              <a:ea typeface="ＭＳ Ｐゴシック"/>
              <a:cs typeface="Calibri"/>
            </a:endParaRPr>
          </a:p>
          <a:p>
            <a:r>
              <a:rPr lang="en-US" dirty="0">
                <a:ea typeface="ＭＳ Ｐゴシック"/>
                <a:cs typeface="Calibri"/>
              </a:rPr>
              <a:t>There's a line that says "Skip this step if you're importing an existing repository". That's exactly what we are doing so we won't click any of those buttons!</a:t>
            </a:r>
          </a:p>
          <a:p>
            <a:r>
              <a:rPr lang="en-US" dirty="0">
                <a:ea typeface="ＭＳ Ｐゴシック"/>
                <a:cs typeface="Calibri"/>
              </a:rPr>
              <a:t>Finally, we'll create repository!</a:t>
            </a: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15</a:t>
            </a:fld>
            <a:endParaRPr lang="en-US"/>
          </a:p>
        </p:txBody>
      </p:sp>
    </p:spTree>
    <p:extLst>
      <p:ext uri="{BB962C8B-B14F-4D97-AF65-F5344CB8AC3E}">
        <p14:creationId xmlns:p14="http://schemas.microsoft.com/office/powerpoint/2010/main" val="261048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One thing I love about </a:t>
            </a:r>
            <a:r>
              <a:rPr lang="en-US" dirty="0" err="1">
                <a:ea typeface="ＭＳ Ｐゴシック"/>
                <a:cs typeface="Calibri"/>
              </a:rPr>
              <a:t>github</a:t>
            </a:r>
            <a:r>
              <a:rPr lang="en-US" dirty="0">
                <a:ea typeface="ＭＳ Ｐゴシック"/>
                <a:cs typeface="Calibri"/>
              </a:rPr>
              <a:t> is that they give you these awesome help messages for really all your use cases.</a:t>
            </a:r>
          </a:p>
          <a:p>
            <a:endParaRPr lang="en-US" dirty="0">
              <a:cs typeface="Calibri"/>
            </a:endParaRPr>
          </a:p>
          <a:p>
            <a:r>
              <a:rPr lang="en-US" dirty="0">
                <a:ea typeface="ＭＳ Ｐゴシック"/>
                <a:cs typeface="Calibri"/>
              </a:rPr>
              <a:t>We are doing that middle box – we are pushing an existing repository from the command line. Copy that first command "git remote add origin &lt;</a:t>
            </a:r>
            <a:r>
              <a:rPr lang="en-US" dirty="0" err="1">
                <a:ea typeface="ＭＳ Ｐゴシック"/>
                <a:cs typeface="Calibri"/>
              </a:rPr>
              <a:t>url</a:t>
            </a:r>
            <a:r>
              <a:rPr lang="en-US" dirty="0">
                <a:ea typeface="ＭＳ Ｐゴシック"/>
                <a:cs typeface="Calibri"/>
              </a:rPr>
              <a:t> to your repo&gt;"</a:t>
            </a:r>
            <a:endParaRPr lang="en-US" dirty="0">
              <a:cs typeface="Calibri"/>
            </a:endParaRPr>
          </a:p>
          <a:p>
            <a:r>
              <a:rPr lang="en-US" dirty="0">
                <a:ea typeface="ＭＳ Ｐゴシック"/>
                <a:cs typeface="Calibri"/>
              </a:rPr>
              <a:t>We already did the git branch –M main, so we don't need to do that. If we didn't do that and had a master, I think </a:t>
            </a:r>
            <a:r>
              <a:rPr lang="en-US" dirty="0" err="1">
                <a:ea typeface="ＭＳ Ｐゴシック"/>
                <a:cs typeface="Calibri"/>
              </a:rPr>
              <a:t>github</a:t>
            </a:r>
            <a:r>
              <a:rPr lang="en-US" dirty="0">
                <a:ea typeface="ＭＳ Ｐゴシック"/>
                <a:cs typeface="Calibri"/>
              </a:rPr>
              <a:t> would create a new branch called master.</a:t>
            </a:r>
          </a:p>
          <a:p>
            <a:r>
              <a:rPr lang="en-US" dirty="0">
                <a:ea typeface="ＭＳ Ｐゴシック"/>
                <a:cs typeface="Calibri"/>
              </a:rPr>
              <a:t>At this point, they may not even let us do that, I don't know.</a:t>
            </a:r>
          </a:p>
          <a:p>
            <a:r>
              <a:rPr lang="en-US" dirty="0">
                <a:ea typeface="ＭＳ Ｐゴシック"/>
                <a:cs typeface="Calibri"/>
              </a:rPr>
              <a:t>Finally, let's try to do that git push command and see what happens</a:t>
            </a:r>
          </a:p>
        </p:txBody>
      </p:sp>
      <p:sp>
        <p:nvSpPr>
          <p:cNvPr id="4" name="Slide Number Placeholder 3"/>
          <p:cNvSpPr>
            <a:spLocks noGrp="1"/>
          </p:cNvSpPr>
          <p:nvPr>
            <p:ph type="sldNum" sz="quarter" idx="5"/>
          </p:nvPr>
        </p:nvSpPr>
        <p:spPr/>
        <p:txBody>
          <a:bodyPr/>
          <a:lstStyle/>
          <a:p>
            <a:fld id="{608BE082-D1A3-464C-8087-43061B6101C5}" type="slidenum">
              <a:rPr lang="en-US"/>
              <a:pPr/>
              <a:t>16</a:t>
            </a:fld>
            <a:endParaRPr lang="en-US"/>
          </a:p>
        </p:txBody>
      </p:sp>
    </p:spTree>
    <p:extLst>
      <p:ext uri="{BB962C8B-B14F-4D97-AF65-F5344CB8AC3E}">
        <p14:creationId xmlns:p14="http://schemas.microsoft.com/office/powerpoint/2010/main" val="91662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GitHub has a safety nets around pure password logins. I guess that's more secure :D.</a:t>
            </a:r>
          </a:p>
          <a:p>
            <a:endParaRPr lang="en-US" dirty="0">
              <a:cs typeface="Calibri"/>
            </a:endParaRPr>
          </a:p>
          <a:p>
            <a:r>
              <a:rPr lang="en-US" dirty="0">
                <a:ea typeface="ＭＳ Ｐゴシック"/>
                <a:cs typeface="Calibri"/>
              </a:rPr>
              <a:t>In the top right corner, click on your icon which will give you a dropdown menu. Click settings</a:t>
            </a:r>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17</a:t>
            </a:fld>
            <a:endParaRPr lang="en-US"/>
          </a:p>
        </p:txBody>
      </p:sp>
    </p:spTree>
    <p:extLst>
      <p:ext uri="{BB962C8B-B14F-4D97-AF65-F5344CB8AC3E}">
        <p14:creationId xmlns:p14="http://schemas.microsoft.com/office/powerpoint/2010/main" val="308154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After you click settings, on the left side at the very bottom there is a link called "Developer settings". You might have to scroll down to see it</a:t>
            </a: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18</a:t>
            </a:fld>
            <a:endParaRPr lang="en-US"/>
          </a:p>
        </p:txBody>
      </p:sp>
    </p:spTree>
    <p:extLst>
      <p:ext uri="{BB962C8B-B14F-4D97-AF65-F5344CB8AC3E}">
        <p14:creationId xmlns:p14="http://schemas.microsoft.com/office/powerpoint/2010/main" val="3442449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Now, for the 2-factor authentication. Have them send your text (or email), then enter the code that gets sent.</a:t>
            </a:r>
          </a:p>
          <a:p>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21</a:t>
            </a:fld>
            <a:endParaRPr lang="en-US"/>
          </a:p>
        </p:txBody>
      </p:sp>
    </p:spTree>
    <p:extLst>
      <p:ext uri="{BB962C8B-B14F-4D97-AF65-F5344CB8AC3E}">
        <p14:creationId xmlns:p14="http://schemas.microsoft.com/office/powerpoint/2010/main" val="4025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I couldn’t give an intro to </a:t>
            </a:r>
            <a:r>
              <a:rPr lang="en-US" dirty="0" err="1"/>
              <a:t>github</a:t>
            </a:r>
            <a:r>
              <a:rPr lang="en-US" dirty="0"/>
              <a:t> talk without first discussing the question of what GitHub actually is.</a:t>
            </a:r>
          </a:p>
          <a:p>
            <a:pPr marL="285750" indent="-285750">
              <a:buFontTx/>
              <a:buChar char="-"/>
            </a:pPr>
            <a:r>
              <a:rPr lang="en-US" dirty="0"/>
              <a:t>Is it a code sharing and publishing service?</a:t>
            </a:r>
          </a:p>
          <a:p>
            <a:pPr marL="938860" lvl="1" indent="-285750">
              <a:buFontTx/>
              <a:buChar char="-"/>
            </a:pPr>
            <a:r>
              <a:rPr lang="en-US" dirty="0"/>
              <a:t>Yes! GitHub provides a centralized place for us to publicly publish and share our code. This is powerful because it gives us the advantage of open source.</a:t>
            </a:r>
          </a:p>
          <a:p>
            <a:pPr marL="938860" lvl="1" indent="-285750">
              <a:buFontTx/>
              <a:buChar char="-"/>
            </a:pPr>
            <a:r>
              <a:rPr lang="en-US" dirty="0"/>
              <a:t>We want our software and analyses to be the best they can be. Because access is easy, other scientists and developers all over the world can install, use, contribute to, and improve your code all through GitHub.</a:t>
            </a:r>
          </a:p>
          <a:p>
            <a:pPr marL="285750" lvl="0" indent="-285750">
              <a:buFontTx/>
              <a:buChar char="-"/>
            </a:pPr>
            <a:r>
              <a:rPr lang="en-US" dirty="0"/>
              <a:t>Is it a networking site for developers?</a:t>
            </a:r>
          </a:p>
          <a:p>
            <a:pPr marL="938860" lvl="1" indent="-285750">
              <a:buFontTx/>
              <a:buChar char="-"/>
            </a:pPr>
            <a:r>
              <a:rPr lang="en-US" dirty="0"/>
              <a:t>Yes! As you engage with other developers / projects, you may become interested in their work. GitHub provides an interface by which it is easy to keep track of </a:t>
            </a:r>
            <a:r>
              <a:rPr lang="en-US" dirty="0" err="1"/>
              <a:t>devs</a:t>
            </a:r>
            <a:r>
              <a:rPr lang="en-US" dirty="0"/>
              <a:t> and your favorite projects</a:t>
            </a:r>
          </a:p>
          <a:p>
            <a:pPr marL="285750" lvl="0" indent="-285750">
              <a:buFontTx/>
              <a:buChar char="-"/>
            </a:pPr>
            <a:r>
              <a:rPr lang="en-US" dirty="0"/>
              <a:t>All these things are great, but at its heart GitHub is a feature rich git server that successfully abstracts a lot of the complexities of git. </a:t>
            </a:r>
          </a:p>
          <a:p>
            <a:pPr marL="938860" lvl="1" indent="-285750">
              <a:buFontTx/>
              <a:buChar char="-"/>
            </a:pPr>
            <a:r>
              <a:rPr lang="en-US" dirty="0"/>
              <a:t>Git is a powerful version control system that will be the focus of much of this talk, developed by Linus Torvalds (the main developer of the </a:t>
            </a:r>
            <a:r>
              <a:rPr lang="en-US" dirty="0" err="1"/>
              <a:t>linux</a:t>
            </a:r>
            <a:r>
              <a:rPr lang="en-US" dirty="0"/>
              <a:t> kernel) because there was no distributed source control manager that met his standards</a:t>
            </a:r>
          </a:p>
          <a:p>
            <a:pPr marL="938860" lvl="1" indent="-285750">
              <a:buFontTx/>
              <a:buChar char="-"/>
            </a:pPr>
            <a:endParaRPr lang="en-US" dirty="0"/>
          </a:p>
          <a:p>
            <a:pPr marL="285750" indent="-285750">
              <a:buFontTx/>
              <a:buChar char="-"/>
            </a:pPr>
            <a:endParaRPr lang="en-US" dirty="0"/>
          </a:p>
        </p:txBody>
      </p:sp>
      <p:sp>
        <p:nvSpPr>
          <p:cNvPr id="4" name="Slide Number Placeholder 3"/>
          <p:cNvSpPr>
            <a:spLocks noGrp="1"/>
          </p:cNvSpPr>
          <p:nvPr>
            <p:ph type="sldNum" sz="quarter" idx="5"/>
          </p:nvPr>
        </p:nvSpPr>
        <p:spPr/>
        <p:txBody>
          <a:bodyPr/>
          <a:lstStyle/>
          <a:p>
            <a:fld id="{608BE082-D1A3-464C-8087-43061B6101C5}" type="slidenum">
              <a:rPr lang="en-US" smtClean="0"/>
              <a:pPr/>
              <a:t>2</a:t>
            </a:fld>
            <a:endParaRPr lang="en-US"/>
          </a:p>
        </p:txBody>
      </p:sp>
    </p:spTree>
    <p:extLst>
      <p:ext uri="{BB962C8B-B14F-4D97-AF65-F5344CB8AC3E}">
        <p14:creationId xmlns:p14="http://schemas.microsoft.com/office/powerpoint/2010/main" val="321338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Here, you are assigning permissions to what you can do with the token, not what your account can do on </a:t>
            </a:r>
            <a:r>
              <a:rPr lang="en-US" dirty="0" err="1">
                <a:ea typeface="ＭＳ Ｐゴシック"/>
                <a:cs typeface="Calibri"/>
              </a:rPr>
              <a:t>github</a:t>
            </a:r>
            <a:r>
              <a:rPr lang="en-US" dirty="0">
                <a:ea typeface="ＭＳ Ｐゴシック"/>
                <a:cs typeface="Calibri"/>
              </a:rPr>
              <a:t>.</a:t>
            </a:r>
            <a:endParaRPr lang="en-US" dirty="0">
              <a:cs typeface="Calibri"/>
            </a:endParaRPr>
          </a:p>
          <a:p>
            <a:r>
              <a:rPr lang="en-US" dirty="0">
                <a:ea typeface="ＭＳ Ｐゴシック"/>
                <a:cs typeface="Calibri"/>
              </a:rPr>
              <a:t>If you are logged in to your </a:t>
            </a:r>
            <a:r>
              <a:rPr lang="en-US" dirty="0" err="1">
                <a:ea typeface="ＭＳ Ｐゴシック"/>
                <a:cs typeface="Calibri"/>
              </a:rPr>
              <a:t>github</a:t>
            </a:r>
            <a:r>
              <a:rPr lang="en-US" dirty="0">
                <a:ea typeface="ＭＳ Ｐゴシック"/>
                <a:cs typeface="Calibri"/>
              </a:rPr>
              <a:t> account and you own a repo, you can do whatever you want.</a:t>
            </a:r>
          </a:p>
          <a:p>
            <a:endParaRPr lang="en-US" dirty="0">
              <a:cs typeface="Calibri"/>
            </a:endParaRPr>
          </a:p>
          <a:p>
            <a:r>
              <a:rPr lang="en-US" dirty="0">
                <a:ea typeface="ＭＳ Ｐゴシック"/>
                <a:cs typeface="Calibri"/>
              </a:rPr>
              <a:t>Repo level access is sufficient for what we're doing.</a:t>
            </a:r>
          </a:p>
          <a:p>
            <a:r>
              <a:rPr lang="en-US" dirty="0">
                <a:ea typeface="ＭＳ Ｐゴシック"/>
                <a:cs typeface="Calibri"/>
              </a:rPr>
              <a:t>After you click the repo box, scroll all the way down and click generate token.</a:t>
            </a:r>
          </a:p>
          <a:p>
            <a:r>
              <a:rPr lang="en-US" dirty="0">
                <a:ea typeface="ＭＳ Ｐゴシック"/>
                <a:cs typeface="Calibri"/>
              </a:rPr>
              <a:t>But be careful! Once you are on the next page, if you leave and you didn't save the token, it'll disappear and you'll have to do this again.</a:t>
            </a:r>
          </a:p>
          <a:p>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22</a:t>
            </a:fld>
            <a:endParaRPr lang="en-US"/>
          </a:p>
        </p:txBody>
      </p:sp>
    </p:spTree>
    <p:extLst>
      <p:ext uri="{BB962C8B-B14F-4D97-AF65-F5344CB8AC3E}">
        <p14:creationId xmlns:p14="http://schemas.microsoft.com/office/powerpoint/2010/main" val="1433284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It all comes full circle. If you see, I'm in my </a:t>
            </a:r>
            <a:r>
              <a:rPr lang="en-US" dirty="0" err="1">
                <a:ea typeface="ＭＳ Ｐゴシック"/>
                <a:cs typeface="Calibri"/>
              </a:rPr>
              <a:t>intro_to_git</a:t>
            </a:r>
            <a:r>
              <a:rPr lang="en-US" dirty="0">
                <a:ea typeface="ＭＳ Ｐゴシック"/>
                <a:cs typeface="Calibri"/>
              </a:rPr>
              <a:t> repo, and I've copied the personal access token toa  file called </a:t>
            </a:r>
            <a:r>
              <a:rPr lang="en-US" dirty="0" err="1">
                <a:ea typeface="ＭＳ Ｐゴシック"/>
                <a:cs typeface="Calibri"/>
              </a:rPr>
              <a:t>secrets.pat</a:t>
            </a:r>
            <a:r>
              <a:rPr lang="en-US" dirty="0">
                <a:ea typeface="ＭＳ Ｐゴシック"/>
                <a:cs typeface="Calibri"/>
              </a:rPr>
              <a:t> that matches the pattern in my </a:t>
            </a:r>
            <a:r>
              <a:rPr lang="en-US" dirty="0" err="1">
                <a:ea typeface="ＭＳ Ｐゴシック"/>
                <a:cs typeface="Calibri"/>
              </a:rPr>
              <a:t>gitignore</a:t>
            </a:r>
            <a:r>
              <a:rPr lang="en-US" dirty="0">
                <a:ea typeface="ＭＳ Ｐゴシック"/>
                <a:cs typeface="Calibri"/>
              </a:rPr>
              <a:t> so it won't show up in my git repo.</a:t>
            </a:r>
          </a:p>
          <a:p>
            <a:endParaRPr lang="en-US" dirty="0">
              <a:cs typeface="Calibri"/>
            </a:endParaRPr>
          </a:p>
          <a:p>
            <a:r>
              <a:rPr lang="en-US" dirty="0">
                <a:ea typeface="ＭＳ Ｐゴシック"/>
                <a:cs typeface="Calibri"/>
              </a:rPr>
              <a:t>There are better ways to handle secrets than putting them in ignored files in your </a:t>
            </a:r>
            <a:r>
              <a:rPr lang="en-US" dirty="0" err="1">
                <a:ea typeface="ＭＳ Ｐゴシック"/>
                <a:cs typeface="Calibri"/>
              </a:rPr>
              <a:t>gitignore</a:t>
            </a:r>
            <a:r>
              <a:rPr lang="en-US" dirty="0">
                <a:ea typeface="ＭＳ Ｐゴシック"/>
                <a:cs typeface="Calibri"/>
              </a:rPr>
              <a:t>, but this'll do for now.</a:t>
            </a:r>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23</a:t>
            </a:fld>
            <a:endParaRPr lang="en-US"/>
          </a:p>
        </p:txBody>
      </p:sp>
    </p:spTree>
    <p:extLst>
      <p:ext uri="{BB962C8B-B14F-4D97-AF65-F5344CB8AC3E}">
        <p14:creationId xmlns:p14="http://schemas.microsoft.com/office/powerpoint/2010/main" val="260213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Maybe in the past, you’ve begun work on some version of code.</a:t>
            </a:r>
          </a:p>
          <a:p>
            <a:pPr marL="285750" indent="-285750">
              <a:buFontTx/>
              <a:buChar char="-"/>
            </a:pPr>
            <a:r>
              <a:rPr lang="en-US" dirty="0"/>
              <a:t>In that code, you made it pretty far, and you wanted to try a new thing, but you also wanted to keep track of the old thing, so you made a copy of your file to a new file and gave it a suffix of 2</a:t>
            </a:r>
          </a:p>
          <a:p>
            <a:pPr marL="285750" indent="-285750">
              <a:buFontTx/>
              <a:buChar char="-"/>
            </a:pPr>
            <a:r>
              <a:rPr lang="en-US" dirty="0"/>
              <a:t>You like this approach – you now have all your changes scattered across different files in your directory. And since you’re actively working on the project, you can remember all the changes so you know where to look for what.</a:t>
            </a:r>
          </a:p>
          <a:p>
            <a:pPr marL="285750" indent="-285750">
              <a:buFontTx/>
              <a:buChar char="-"/>
            </a:pPr>
            <a:r>
              <a:rPr lang="en-US" dirty="0"/>
              <a:t>Now let’s say you get called onto another high priority project that takes precedence so you have to abandon your cool analysis for a bit. </a:t>
            </a:r>
          </a:p>
          <a:p>
            <a:pPr marL="285750" indent="-285750">
              <a:buFontTx/>
              <a:buChar char="-"/>
            </a:pPr>
            <a:r>
              <a:rPr lang="en-US" dirty="0"/>
              <a:t>After some time you come back to it with only a vague memory of what the difference between each one is, so you do some mental gymnastics to figure out which files had which important pieces and you realize you need to boil these down to a file that you’ll put in a directory called version 1</a:t>
            </a:r>
          </a:p>
          <a:p>
            <a:pPr marL="285750" indent="-285750">
              <a:buFontTx/>
              <a:buChar char="-"/>
            </a:pPr>
            <a:r>
              <a:rPr lang="en-US" dirty="0"/>
              <a:t>You make improvements and updates, maybe even add a few additional files to split up logic, increment the version, and do this all in these directories.</a:t>
            </a:r>
          </a:p>
          <a:p>
            <a:pPr marL="285750" indent="-285750">
              <a:buFontTx/>
              <a:buChar char="-"/>
            </a:pPr>
            <a:r>
              <a:rPr lang="en-US" dirty="0"/>
              <a:t>This works for you, and maybe even your team, and other people start using your cool analysis within your institution. Someone has a good idea, and they want to make changes that they want to share with you. </a:t>
            </a:r>
          </a:p>
          <a:p>
            <a:pPr marL="285750" indent="-285750">
              <a:buFontTx/>
              <a:buChar char="-"/>
            </a:pPr>
            <a:r>
              <a:rPr lang="en-US" dirty="0"/>
              <a:t>You move your project to a shared location so you can collaborate and you both decide you’ll each have your own directory you work in.</a:t>
            </a:r>
          </a:p>
          <a:p>
            <a:pPr marL="285750" indent="-285750">
              <a:buFontTx/>
              <a:buChar char="-"/>
            </a:pPr>
            <a:r>
              <a:rPr lang="en-US" dirty="0"/>
              <a:t>Finally, you’re at a place where you’re both working on that set of files that you gave your collaborator, and you both make changes. You want to come together and compare the changes and iron out what’s best</a:t>
            </a:r>
          </a:p>
          <a:p>
            <a:pPr marL="285750" indent="-285750">
              <a:buFontTx/>
              <a:buChar char="-"/>
            </a:pPr>
            <a:r>
              <a:rPr lang="en-US" dirty="0"/>
              <a:t>The thing I’m trying to point out here is that this gets really challenging to do just using filesystem utilities, and at some point, maybe long ago, we’ve all been there to some extent where we’re copying off versions of files so we can incrementally make changes.</a:t>
            </a:r>
          </a:p>
          <a:p>
            <a:pPr marL="285750" indent="-285750">
              <a:buFontTx/>
              <a:buChar char="-"/>
            </a:pPr>
            <a:r>
              <a:rPr lang="en-US" dirty="0"/>
              <a:t>If you’ve been fortunate enough to have your analysis published in a paper, maybe you had to scramble to get it into a state where you could release it to the public.</a:t>
            </a:r>
          </a:p>
          <a:p>
            <a:pPr marL="285750" indent="-285750">
              <a:buFontTx/>
              <a:buChar char="-"/>
            </a:pPr>
            <a:endParaRPr lang="en-US" dirty="0"/>
          </a:p>
        </p:txBody>
      </p:sp>
      <p:sp>
        <p:nvSpPr>
          <p:cNvPr id="4" name="Slide Number Placeholder 3"/>
          <p:cNvSpPr>
            <a:spLocks noGrp="1"/>
          </p:cNvSpPr>
          <p:nvPr>
            <p:ph type="sldNum" sz="quarter" idx="5"/>
          </p:nvPr>
        </p:nvSpPr>
        <p:spPr/>
        <p:txBody>
          <a:bodyPr/>
          <a:lstStyle/>
          <a:p>
            <a:fld id="{608BE082-D1A3-464C-8087-43061B6101C5}" type="slidenum">
              <a:rPr lang="en-US" smtClean="0"/>
              <a:pPr/>
              <a:t>3</a:t>
            </a:fld>
            <a:endParaRPr lang="en-US"/>
          </a:p>
        </p:txBody>
      </p:sp>
    </p:spTree>
    <p:extLst>
      <p:ext uri="{BB962C8B-B14F-4D97-AF65-F5344CB8AC3E}">
        <p14:creationId xmlns:p14="http://schemas.microsoft.com/office/powerpoint/2010/main" val="3425919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simplest form, a version control system (also sometimes called source control management) records a history of file or </a:t>
            </a:r>
            <a:r>
              <a:rPr lang="en-US" dirty="0" err="1"/>
              <a:t>fileset</a:t>
            </a:r>
            <a:r>
              <a:rPr lang="en-US" dirty="0"/>
              <a:t> changes over time.</a:t>
            </a:r>
          </a:p>
          <a:p>
            <a:r>
              <a:rPr lang="en-US" dirty="0">
                <a:ea typeface="ＭＳ Ｐゴシック"/>
                <a:cs typeface="Calibri"/>
              </a:rPr>
              <a:t>Doesn't even necessarily have to be software, it can be any file object under the </a:t>
            </a:r>
            <a:r>
              <a:rPr lang="en-US" b="1" dirty="0">
                <a:ea typeface="ＭＳ Ｐゴシック"/>
                <a:cs typeface="Calibri"/>
              </a:rPr>
              <a:t>version control system</a:t>
            </a:r>
            <a:endParaRPr lang="en-US" dirty="0">
              <a:ea typeface="ＭＳ Ｐゴシック"/>
              <a:cs typeface="Calibri"/>
            </a:endParaRPr>
          </a:p>
          <a:p>
            <a:endParaRPr lang="en-US" b="1" dirty="0">
              <a:ea typeface="ＭＳ Ｐゴシック"/>
              <a:cs typeface="Calibri"/>
            </a:endParaRPr>
          </a:p>
          <a:p>
            <a:r>
              <a:rPr lang="en-US" dirty="0">
                <a:ea typeface="ＭＳ Ｐゴシック"/>
                <a:cs typeface="Calibri"/>
              </a:rPr>
              <a:t>Consists of a Repository, which is the "kept" warehouse of changes, and working copies for each user.</a:t>
            </a:r>
            <a:endParaRPr lang="en-US" dirty="0">
              <a:cs typeface="Calibri"/>
            </a:endParaRPr>
          </a:p>
          <a:p>
            <a:pPr marL="285750" indent="-285750">
              <a:buFontTx/>
              <a:buChar char="-"/>
            </a:pPr>
            <a:r>
              <a:rPr lang="en-US" dirty="0">
                <a:ea typeface="ＭＳ Ｐゴシック"/>
                <a:cs typeface="Calibri"/>
              </a:rPr>
              <a:t>The repository is essentially a filesystem database, which uses some underlying method to track individual file changes (this method is different depending on which VCS you are using)</a:t>
            </a:r>
          </a:p>
          <a:p>
            <a:pPr marL="285750" indent="-285750">
              <a:buFontTx/>
              <a:buChar char="-"/>
            </a:pPr>
            <a:r>
              <a:rPr lang="en-US" dirty="0">
                <a:ea typeface="ＭＳ Ｐゴシック"/>
                <a:cs typeface="Calibri"/>
              </a:rPr>
              <a:t>Working copy – a user's personal copy of the files in a project. I'll talk about the differences between changing these files locally vs "globally" later on.</a:t>
            </a:r>
          </a:p>
          <a:p>
            <a:pPr marL="285750" indent="-285750">
              <a:buFontTx/>
              <a:buChar char="-"/>
            </a:pPr>
            <a:r>
              <a:rPr lang="en-US" dirty="0">
                <a:ea typeface="ＭＳ Ｐゴシック"/>
                <a:cs typeface="Calibri"/>
              </a:rPr>
              <a:t>VCS compute changes in a working copy vs the repository to track differences between commits</a:t>
            </a:r>
          </a:p>
          <a:p>
            <a:pPr marL="285750" indent="-285750">
              <a:buFontTx/>
              <a:buChar char="-"/>
            </a:pPr>
            <a:r>
              <a:rPr lang="en-US" dirty="0">
                <a:ea typeface="ＭＳ Ｐゴシック"/>
                <a:cs typeface="Calibri"/>
              </a:rPr>
              <a:t>A commit is basically a sign-off stamp that stores local changes in the repository. Commits behave differently depending on VCS type and are generally marked by a revision number or a hash</a:t>
            </a:r>
          </a:p>
          <a:p>
            <a:pPr marL="285750" indent="-285750">
              <a:buFontTx/>
              <a:buChar char="-"/>
            </a:pPr>
            <a:r>
              <a:rPr lang="en-US" dirty="0">
                <a:ea typeface="ＭＳ Ｐゴシック"/>
                <a:cs typeface="Calibri"/>
              </a:rPr>
              <a:t>A branch can be thought of as a branch of a tree. A tree has a trunk, which could also be thought of as the "main" branch of a tree, from which all other branches flow</a:t>
            </a:r>
          </a:p>
          <a:p>
            <a:pPr marL="938530" lvl="1" indent="-285750">
              <a:buChar char="-"/>
            </a:pPr>
            <a:r>
              <a:rPr lang="en-US" dirty="0">
                <a:ea typeface="ＭＳ Ｐゴシック"/>
                <a:cs typeface="Calibri"/>
              </a:rPr>
              <a:t>A branch has a series or track of commits associated with it that each represent the source code at a given point in time, or commit history</a:t>
            </a:r>
          </a:p>
          <a:p>
            <a:pPr marL="285750" indent="-285750">
              <a:buChar char="-"/>
            </a:pPr>
            <a:r>
              <a:rPr lang="en-US" dirty="0">
                <a:ea typeface="ＭＳ Ｐゴシック"/>
                <a:cs typeface="Calibri"/>
              </a:rPr>
              <a:t>Trunk / main is the primary commit track in a repository. Branches can be created off of main, where additional commits can occur, but if they a fruitful, they are generally merged back into the main branch</a:t>
            </a:r>
          </a:p>
          <a:p>
            <a:pPr marL="285750" indent="-285750">
              <a:buChar char="-"/>
            </a:pPr>
            <a:r>
              <a:rPr lang="en-US" dirty="0">
                <a:ea typeface="ＭＳ Ｐゴシック"/>
                <a:cs typeface="Calibri"/>
              </a:rPr>
              <a:t>A tag is essentially a named commit. They basically give humans an easy way to refer to the source code at a memorable point in time (example: v1.0 of software is easier to remember than h57afsdljk, or r180786)</a:t>
            </a:r>
          </a:p>
          <a:p>
            <a:pPr marL="285750" indent="-285750">
              <a:buChar char="-"/>
            </a:pPr>
            <a:endParaRPr lang="en-US" dirty="0">
              <a:ea typeface="ＭＳ Ｐゴシック"/>
              <a:cs typeface="Calibri"/>
            </a:endParaRPr>
          </a:p>
          <a:p>
            <a:pPr marL="285750" indent="-285750">
              <a:buChar char="-"/>
            </a:pPr>
            <a:endParaRPr lang="en-US" dirty="0">
              <a:ea typeface="ＭＳ Ｐゴシック"/>
              <a:cs typeface="Calibri"/>
            </a:endParaRPr>
          </a:p>
          <a:p>
            <a:r>
              <a:rPr lang="en-US" dirty="0">
                <a:ea typeface="ＭＳ Ｐゴシック"/>
                <a:cs typeface="Calibri"/>
              </a:rPr>
              <a:t>Utility:</a:t>
            </a:r>
          </a:p>
          <a:p>
            <a:r>
              <a:rPr lang="en-US" dirty="0">
                <a:ea typeface="ＭＳ Ｐゴシック"/>
                <a:cs typeface="Calibri"/>
              </a:rPr>
              <a:t>- Enables multiple people to work simultaneously on a project and more easily track changes (there is a flow to this)</a:t>
            </a:r>
          </a:p>
          <a:p>
            <a:r>
              <a:rPr lang="en-US" dirty="0">
                <a:ea typeface="ＭＳ Ｐゴシック"/>
                <a:cs typeface="Calibri"/>
              </a:rPr>
              <a:t>- You can also integrate work done by multiple people more easily by "pulling" in a team member's changes from the main repository into your working copy, based on their recent commits</a:t>
            </a:r>
          </a:p>
          <a:p>
            <a:r>
              <a:rPr lang="en-US" dirty="0">
                <a:ea typeface="ＭＳ Ｐゴシック"/>
                <a:cs typeface="Calibri"/>
              </a:rPr>
              <a:t>- Branching enables multiple people to work on different features of the same code from the same (or different) points in commit history</a:t>
            </a:r>
          </a:p>
          <a:p>
            <a:r>
              <a:rPr lang="en-US" dirty="0">
                <a:ea typeface="ＭＳ Ｐゴシック"/>
                <a:cs typeface="Calibri"/>
              </a:rPr>
              <a:t>- Giving access to file and file set history is important when you think of concepts like "versioning" software</a:t>
            </a:r>
          </a:p>
          <a:p>
            <a:r>
              <a:rPr lang="en-US" dirty="0">
                <a:ea typeface="ＭＳ Ｐゴシック"/>
                <a:cs typeface="Calibri"/>
              </a:rPr>
              <a:t>- I'll go into more depth about "utility" when I begin discussing git</a:t>
            </a:r>
          </a:p>
          <a:p>
            <a:endParaRPr lang="en-US" dirty="0">
              <a:ea typeface="ＭＳ Ｐゴシック"/>
              <a:cs typeface="Calibri"/>
            </a:endParaRPr>
          </a:p>
          <a:p>
            <a:r>
              <a:rPr lang="en-US" dirty="0">
                <a:ea typeface="ＭＳ Ｐゴシック"/>
                <a:cs typeface="Calibri"/>
              </a:rPr>
              <a:t>The diagram at the bottom is just a visual representation of how collaborators might work on a project together.</a:t>
            </a:r>
          </a:p>
          <a:p>
            <a:r>
              <a:rPr lang="en-US" dirty="0">
                <a:ea typeface="ＭＳ Ｐゴシック"/>
                <a:cs typeface="Calibri"/>
              </a:rPr>
              <a:t>At point 5, 2 people made a branch off of that commit from the main branch. You can see in the blue line, some additional commits were made in the branch, and in the green line some additional changes were made in the branch</a:t>
            </a:r>
          </a:p>
          <a:p>
            <a:r>
              <a:rPr lang="en-US" dirty="0">
                <a:ea typeface="ＭＳ Ｐゴシック"/>
                <a:cs typeface="Calibri"/>
              </a:rPr>
              <a:t>Then, indicated by the arrows (forgive the orange arrow), the blue branch was pulled back into the main branch, then the green branch was pulled back into the main branch. </a:t>
            </a:r>
          </a:p>
          <a:p>
            <a:r>
              <a:rPr lang="en-US" dirty="0">
                <a:ea typeface="ＭＳ Ｐゴシック"/>
                <a:cs typeface="Calibri"/>
              </a:rPr>
              <a:t>In each of these cases, each collaborator worked on their own individual feature of the code, and then pulled it back into main when they were done.</a:t>
            </a:r>
          </a:p>
          <a:p>
            <a:endParaRPr lang="en-US" dirty="0">
              <a:ea typeface="ＭＳ Ｐゴシック"/>
              <a:cs typeface="Calibri"/>
            </a:endParaRPr>
          </a:p>
          <a:p>
            <a:r>
              <a:rPr lang="en-US" dirty="0">
                <a:ea typeface="ＭＳ Ｐゴシック"/>
                <a:cs typeface="Calibri"/>
              </a:rPr>
              <a:t>Lastly, I'll briefly touch on the 2 main types of version control systems: Centralized vs Distributed before diving into git</a:t>
            </a:r>
          </a:p>
        </p:txBody>
      </p:sp>
      <p:sp>
        <p:nvSpPr>
          <p:cNvPr id="4" name="Slide Number Placeholder 3"/>
          <p:cNvSpPr>
            <a:spLocks noGrp="1"/>
          </p:cNvSpPr>
          <p:nvPr>
            <p:ph type="sldNum" sz="quarter" idx="5"/>
          </p:nvPr>
        </p:nvSpPr>
        <p:spPr/>
        <p:txBody>
          <a:bodyPr/>
          <a:lstStyle/>
          <a:p>
            <a:fld id="{608BE082-D1A3-464C-8087-43061B6101C5}" type="slidenum">
              <a:rPr lang="en-US" smtClean="0"/>
              <a:pPr/>
              <a:t>4</a:t>
            </a:fld>
            <a:endParaRPr lang="en-US"/>
          </a:p>
        </p:txBody>
      </p:sp>
    </p:spTree>
    <p:extLst>
      <p:ext uri="{BB962C8B-B14F-4D97-AF65-F5344CB8AC3E}">
        <p14:creationId xmlns:p14="http://schemas.microsoft.com/office/powerpoint/2010/main" val="395875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There are really only 3 main types of version control systems (at least that I'm aware of), being local, centralized, and distributed.</a:t>
            </a:r>
            <a:endParaRPr lang="en-US" dirty="0">
              <a:cs typeface="Calibri"/>
            </a:endParaRPr>
          </a:p>
          <a:p>
            <a:r>
              <a:rPr lang="en-US" dirty="0">
                <a:ea typeface="ＭＳ Ｐゴシック"/>
                <a:cs typeface="Calibri"/>
              </a:rPr>
              <a:t>Today, I'm only going to discuss centralized vs distributed as local I don't really see any point in discussing the local </a:t>
            </a:r>
            <a:r>
              <a:rPr lang="en-US" dirty="0" err="1">
                <a:ea typeface="ＭＳ Ｐゴシック"/>
                <a:cs typeface="Calibri"/>
              </a:rPr>
              <a:t>vcs</a:t>
            </a:r>
            <a:r>
              <a:rPr lang="en-US" dirty="0">
                <a:ea typeface="ＭＳ Ｐゴシック"/>
                <a:cs typeface="Calibri"/>
              </a:rPr>
              <a:t>.</a:t>
            </a:r>
          </a:p>
          <a:p>
            <a:endParaRPr lang="en-US" dirty="0">
              <a:ea typeface="ＭＳ Ｐゴシック"/>
              <a:cs typeface="Calibri"/>
            </a:endParaRPr>
          </a:p>
          <a:p>
            <a:r>
              <a:rPr lang="en-US" dirty="0">
                <a:ea typeface="ＭＳ Ｐゴシック"/>
                <a:cs typeface="Calibri"/>
              </a:rPr>
              <a:t>Centralized:</a:t>
            </a:r>
          </a:p>
          <a:p>
            <a:r>
              <a:rPr lang="en-US" dirty="0">
                <a:ea typeface="ＭＳ Ｐゴシック"/>
                <a:cs typeface="Calibri"/>
              </a:rPr>
              <a:t> - uses server client model:</a:t>
            </a:r>
          </a:p>
          <a:p>
            <a:r>
              <a:rPr lang="en-US" dirty="0">
                <a:ea typeface="ＭＳ Ｐゴシック"/>
                <a:cs typeface="Calibri"/>
              </a:rPr>
              <a:t>    - to work on any code, first the client (or user) needs to get the code from the master repository on the server.</a:t>
            </a:r>
          </a:p>
          <a:p>
            <a:r>
              <a:rPr lang="en-US" dirty="0">
                <a:ea typeface="ＭＳ Ｐゴシック"/>
                <a:cs typeface="Calibri"/>
              </a:rPr>
              <a:t>    - When you commit changes, you must commit them directly to the server, you do not commit changes to your local copy</a:t>
            </a:r>
          </a:p>
          <a:p>
            <a:r>
              <a:rPr lang="en-US" dirty="0">
                <a:ea typeface="ＭＳ Ｐゴシック"/>
                <a:cs typeface="Calibri"/>
              </a:rPr>
              <a:t>    - all the history also lives on that server.</a:t>
            </a:r>
          </a:p>
          <a:p>
            <a:r>
              <a:rPr lang="en-US" dirty="0">
                <a:ea typeface="ＭＳ Ｐゴシック"/>
                <a:cs typeface="Calibri"/>
              </a:rPr>
              <a:t>    - so all code comes and goes to this master repo</a:t>
            </a:r>
          </a:p>
          <a:p>
            <a:r>
              <a:rPr lang="en-US" dirty="0">
                <a:ea typeface="ＭＳ Ｐゴシック"/>
                <a:cs typeface="Calibri"/>
              </a:rPr>
              <a:t>    - if main server dies, at the very least a new main server must be recovered. If you haven't dumped the repo, then you can't completely recover the history, and the best you can do is start from your oldest commit</a:t>
            </a:r>
          </a:p>
          <a:p>
            <a:r>
              <a:rPr lang="en-US" dirty="0">
                <a:ea typeface="ＭＳ Ｐゴシック"/>
                <a:cs typeface="Calibri"/>
              </a:rPr>
              <a:t>Distributed:</a:t>
            </a:r>
          </a:p>
          <a:p>
            <a:r>
              <a:rPr lang="en-US" dirty="0">
                <a:ea typeface="ＭＳ Ｐゴシック"/>
                <a:cs typeface="Calibri"/>
              </a:rPr>
              <a:t> - Main difference here is that every server where a repository is cloned can act as the "main" server.</a:t>
            </a:r>
          </a:p>
          <a:p>
            <a:r>
              <a:rPr lang="en-US" dirty="0">
                <a:ea typeface="ＭＳ Ｐゴシック"/>
                <a:cs typeface="Calibri"/>
              </a:rPr>
              <a:t> - so if me, brent, and </a:t>
            </a:r>
            <a:r>
              <a:rPr lang="en-US" dirty="0" err="1">
                <a:ea typeface="ＭＳ Ｐゴシック"/>
                <a:cs typeface="Calibri"/>
              </a:rPr>
              <a:t>andrew</a:t>
            </a:r>
            <a:r>
              <a:rPr lang="en-US" dirty="0">
                <a:ea typeface="ＭＳ Ｐゴシック"/>
                <a:cs typeface="Calibri"/>
              </a:rPr>
              <a:t> all clone a git repository, we all have the full history on our local machine</a:t>
            </a:r>
          </a:p>
          <a:p>
            <a:r>
              <a:rPr lang="en-US" dirty="0">
                <a:ea typeface="ＭＳ Ｐゴシック"/>
                <a:cs typeface="Calibri"/>
              </a:rPr>
              <a:t> - we can also commit locally to store changes, without any connection to a main or remote server</a:t>
            </a:r>
          </a:p>
          <a:p>
            <a:r>
              <a:rPr lang="en-US" dirty="0">
                <a:ea typeface="ＭＳ Ｐゴシック"/>
                <a:cs typeface="Calibri"/>
              </a:rPr>
              <a:t> - however, if we want to collaborate with each other, then we have to have a remote server that we are all connected to (</a:t>
            </a:r>
            <a:r>
              <a:rPr lang="en-US" dirty="0" err="1">
                <a:ea typeface="ＭＳ Ｐゴシック"/>
                <a:cs typeface="Calibri"/>
              </a:rPr>
              <a:t>ehem</a:t>
            </a:r>
            <a:r>
              <a:rPr lang="en-US" dirty="0">
                <a:ea typeface="ＭＳ Ｐゴシック"/>
                <a:cs typeface="Calibri"/>
              </a:rPr>
              <a:t>, </a:t>
            </a:r>
            <a:r>
              <a:rPr lang="en-US" dirty="0" err="1">
                <a:ea typeface="ＭＳ Ｐゴシック"/>
                <a:cs typeface="Calibri"/>
              </a:rPr>
              <a:t>github</a:t>
            </a:r>
            <a:r>
              <a:rPr lang="en-US" dirty="0">
                <a:ea typeface="ＭＳ Ｐゴシック"/>
                <a:cs typeface="Calibri"/>
              </a:rPr>
              <a:t>).</a:t>
            </a:r>
          </a:p>
          <a:p>
            <a:r>
              <a:rPr lang="en-US" dirty="0">
                <a:ea typeface="ＭＳ Ｐゴシック"/>
                <a:cs typeface="Calibri"/>
              </a:rPr>
              <a:t> - when we want to share changes with friends, we must push our changes to the remote server. If we want to get changes from our friends, we have to pull their changes to our local server from the remote.</a:t>
            </a:r>
          </a:p>
          <a:p>
            <a:r>
              <a:rPr lang="en-US" dirty="0">
                <a:ea typeface="ＭＳ Ｐゴシック"/>
                <a:cs typeface="Calibri"/>
              </a:rPr>
              <a:t> - We can have as many remotes as we want. For example, I could have a remote in </a:t>
            </a:r>
            <a:r>
              <a:rPr lang="en-US" dirty="0" err="1">
                <a:ea typeface="ＭＳ Ｐゴシック"/>
                <a:cs typeface="Calibri"/>
              </a:rPr>
              <a:t>github</a:t>
            </a:r>
            <a:r>
              <a:rPr lang="en-US" dirty="0">
                <a:ea typeface="ＭＳ Ｐゴシック"/>
                <a:cs typeface="Calibri"/>
              </a:rPr>
              <a:t>, bitbucket, azure </a:t>
            </a:r>
            <a:r>
              <a:rPr lang="en-US" dirty="0" err="1">
                <a:ea typeface="ＭＳ Ｐゴシック"/>
                <a:cs typeface="Calibri"/>
              </a:rPr>
              <a:t>devops</a:t>
            </a:r>
            <a:r>
              <a:rPr lang="en-US" dirty="0">
                <a:ea typeface="ＭＳ Ｐゴシック"/>
                <a:cs typeface="Calibri"/>
              </a:rPr>
              <a:t>, and git.stjude.org, and all would be fully capable of acting as the "main" repository</a:t>
            </a:r>
          </a:p>
          <a:p>
            <a:r>
              <a:rPr lang="en-US" dirty="0">
                <a:ea typeface="ＭＳ Ｐゴシック"/>
                <a:cs typeface="Calibri"/>
              </a:rPr>
              <a:t> - So, if any of the remotes die a brutal death, the repo can be recovered from any of the other repositories to a new remote just by pushing the repo to it, because each git repo has the entire commit history.</a:t>
            </a:r>
          </a:p>
          <a:p>
            <a:endParaRPr lang="en-US" dirty="0">
              <a:ea typeface="ＭＳ Ｐゴシック"/>
              <a:cs typeface="Calibri"/>
            </a:endParaRP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5</a:t>
            </a:fld>
            <a:endParaRPr lang="en-US"/>
          </a:p>
        </p:txBody>
      </p:sp>
    </p:spTree>
    <p:extLst>
      <p:ext uri="{BB962C8B-B14F-4D97-AF65-F5344CB8AC3E}">
        <p14:creationId xmlns:p14="http://schemas.microsoft.com/office/powerpoint/2010/main" val="54987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Git is a distributed VCS developed by Linus Torvalds (also the main developer of the </a:t>
            </a:r>
            <a:r>
              <a:rPr lang="en-US" dirty="0" err="1">
                <a:ea typeface="ＭＳ Ｐゴシック"/>
                <a:cs typeface="Calibri"/>
              </a:rPr>
              <a:t>linux</a:t>
            </a:r>
            <a:r>
              <a:rPr lang="en-US" dirty="0">
                <a:ea typeface="ＭＳ Ｐゴシック"/>
                <a:cs typeface="Calibri"/>
              </a:rPr>
              <a:t> kernel). </a:t>
            </a:r>
          </a:p>
          <a:p>
            <a:endParaRPr lang="en-US" dirty="0">
              <a:cs typeface="Calibri"/>
            </a:endParaRPr>
          </a:p>
          <a:p>
            <a:r>
              <a:rPr lang="en-US" dirty="0">
                <a:ea typeface="ＭＳ Ｐゴシック"/>
                <a:cs typeface="Calibri"/>
              </a:rPr>
              <a:t>Today, we will be covering the basics of git, and </a:t>
            </a:r>
            <a:r>
              <a:rPr lang="en-US" dirty="0" err="1">
                <a:ea typeface="ＭＳ Ｐゴシック"/>
                <a:cs typeface="Calibri"/>
              </a:rPr>
              <a:t>github</a:t>
            </a:r>
            <a:r>
              <a:rPr lang="en-US" dirty="0">
                <a:ea typeface="ＭＳ Ｐゴシック"/>
                <a:cs typeface="Calibri"/>
              </a:rPr>
              <a:t>. Fortunately, the basics will get you pretty far!</a:t>
            </a:r>
          </a:p>
          <a:p>
            <a:r>
              <a:rPr lang="en-US" dirty="0">
                <a:ea typeface="ＭＳ Ｐゴシック"/>
                <a:cs typeface="Calibri"/>
              </a:rPr>
              <a:t>Let's begin. </a:t>
            </a:r>
          </a:p>
          <a:p>
            <a:endParaRPr lang="en-US" dirty="0">
              <a:ea typeface="ＭＳ Ｐゴシック"/>
              <a:cs typeface="Calibri"/>
            </a:endParaRPr>
          </a:p>
          <a:p>
            <a:r>
              <a:rPr lang="en-US" dirty="0">
                <a:ea typeface="ＭＳ Ｐゴシック"/>
                <a:cs typeface="Calibri"/>
              </a:rPr>
              <a:t>In the pre-meeting instructions, I've asked you to make sure you had a </a:t>
            </a:r>
            <a:r>
              <a:rPr lang="en-US" dirty="0" err="1">
                <a:ea typeface="ＭＳ Ｐゴシック"/>
                <a:cs typeface="Calibri"/>
              </a:rPr>
              <a:t>github</a:t>
            </a:r>
            <a:r>
              <a:rPr lang="en-US" dirty="0">
                <a:ea typeface="ＭＳ Ｐゴシック"/>
                <a:cs typeface="Calibri"/>
              </a:rPr>
              <a:t> account, and git installed on whatever computer you decide to do the workshop on.</a:t>
            </a:r>
          </a:p>
          <a:p>
            <a:r>
              <a:rPr lang="en-US" dirty="0">
                <a:ea typeface="ＭＳ Ｐゴシック"/>
                <a:cs typeface="Calibri"/>
              </a:rPr>
              <a:t>If you do not have git installed, then you can always just hop on the HPC cluster hpc.stjude.org and do the workshop there.</a:t>
            </a:r>
          </a:p>
          <a:p>
            <a:endParaRPr lang="en-US" dirty="0">
              <a:ea typeface="ＭＳ Ｐゴシック"/>
              <a:cs typeface="Calibri"/>
            </a:endParaRPr>
          </a:p>
          <a:p>
            <a:r>
              <a:rPr lang="en-US" dirty="0">
                <a:ea typeface="ＭＳ Ｐゴシック"/>
                <a:cs typeface="Calibri"/>
              </a:rPr>
              <a:t>If you do not have a </a:t>
            </a:r>
            <a:r>
              <a:rPr lang="en-US" dirty="0" err="1">
                <a:ea typeface="ＭＳ Ｐゴシック"/>
                <a:cs typeface="Calibri"/>
              </a:rPr>
              <a:t>github</a:t>
            </a:r>
            <a:r>
              <a:rPr lang="en-US" dirty="0">
                <a:ea typeface="ＭＳ Ｐゴシック"/>
                <a:cs typeface="Calibri"/>
              </a:rPr>
              <a:t> account, don't worry. It will be better for you to follow along with the git intro, and you can follow the slides after the workshop when you have an account setup.</a:t>
            </a:r>
          </a:p>
          <a:p>
            <a:endParaRPr lang="en-US" dirty="0">
              <a:ea typeface="ＭＳ Ｐゴシック"/>
              <a:cs typeface="Calibri"/>
            </a:endParaRPr>
          </a:p>
          <a:p>
            <a:r>
              <a:rPr lang="en-US" dirty="0">
                <a:ea typeface="ＭＳ Ｐゴシック"/>
                <a:cs typeface="Calibri"/>
              </a:rPr>
              <a:t>Okay, so let's get started. First, we will simply create a repository</a:t>
            </a:r>
          </a:p>
          <a:p>
            <a:endParaRPr lang="en-US" dirty="0">
              <a:ea typeface="ＭＳ Ｐゴシック"/>
              <a:cs typeface="Calibri"/>
            </a:endParaRP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6</a:t>
            </a:fld>
            <a:endParaRPr lang="en-US"/>
          </a:p>
        </p:txBody>
      </p:sp>
    </p:spTree>
    <p:extLst>
      <p:ext uri="{BB962C8B-B14F-4D97-AF65-F5344CB8AC3E}">
        <p14:creationId xmlns:p14="http://schemas.microsoft.com/office/powerpoint/2010/main" val="299722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The next most basic step in a workflow is to add a file to be tracked. The git add command basically stages a new addition to be committed.</a:t>
            </a:r>
            <a:endParaRPr lang="en-US" dirty="0"/>
          </a:p>
          <a:p>
            <a:r>
              <a:rPr lang="en-US" dirty="0">
                <a:ea typeface="ＭＳ Ｐゴシック"/>
                <a:cs typeface="Calibri"/>
              </a:rPr>
              <a:t>At this point, these staged changes will be the only thing committed to git. If you add additional changes to the file, git will tell you that you have untracked changes as well as changes to be committed.</a:t>
            </a:r>
            <a:endParaRPr lang="en-US" dirty="0">
              <a:cs typeface="Calibri"/>
            </a:endParaRPr>
          </a:p>
          <a:p>
            <a:r>
              <a:rPr lang="en-US" dirty="0">
                <a:ea typeface="ＭＳ Ｐゴシック"/>
                <a:cs typeface="Calibri"/>
              </a:rPr>
              <a:t>Here, I do a git add .</a:t>
            </a:r>
          </a:p>
          <a:p>
            <a:r>
              <a:rPr lang="en-US" dirty="0">
                <a:ea typeface="ＭＳ Ｐゴシック"/>
                <a:cs typeface="Calibri"/>
              </a:rPr>
              <a:t>This will add all the files in the current directly to the staging area.</a:t>
            </a:r>
          </a:p>
          <a:p>
            <a:r>
              <a:rPr lang="en-US" dirty="0">
                <a:ea typeface="ＭＳ Ｐゴシック"/>
                <a:cs typeface="Calibri"/>
              </a:rPr>
              <a:t>If you want to add a single file by name, you can do that by doing git add filename or git add path/to/filename. I'll show this example later.</a:t>
            </a:r>
          </a:p>
          <a:p>
            <a:r>
              <a:rPr lang="en-US" dirty="0">
                <a:ea typeface="ＭＳ Ｐゴシック"/>
                <a:cs typeface="Calibri"/>
              </a:rPr>
              <a:t>Git now shows this file as a new file ready to be committed. Once this is committed, it will be tracked by git until it is removed, and the removal is committed!</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7</a:t>
            </a:fld>
            <a:endParaRPr lang="en-US"/>
          </a:p>
        </p:txBody>
      </p:sp>
    </p:spTree>
    <p:extLst>
      <p:ext uri="{BB962C8B-B14F-4D97-AF65-F5344CB8AC3E}">
        <p14:creationId xmlns:p14="http://schemas.microsoft.com/office/powerpoint/2010/main" val="557429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Now, we will commit our changes to the README. </a:t>
            </a:r>
          </a:p>
          <a:p>
            <a:r>
              <a:rPr lang="en-US" dirty="0">
                <a:ea typeface="ＭＳ Ｐゴシック"/>
                <a:cs typeface="Calibri"/>
              </a:rPr>
              <a:t>Uh oh! Git wants, no git demands to know who we are. Fortunately, it gives us a nice help message to tell us how to tell it who we are.</a:t>
            </a:r>
          </a:p>
          <a:p>
            <a:r>
              <a:rPr lang="en-US" dirty="0">
                <a:ea typeface="ＭＳ Ｐゴシック"/>
                <a:cs typeface="Calibri"/>
              </a:rPr>
              <a:t>There are many such configurations, but we will only touch on a few.</a:t>
            </a:r>
          </a:p>
          <a:p>
            <a:endParaRPr lang="en-US" dirty="0">
              <a:ea typeface="ＭＳ Ｐゴシック"/>
              <a:cs typeface="Calibri"/>
            </a:endParaRPr>
          </a:p>
          <a:p>
            <a:r>
              <a:rPr lang="en-US" dirty="0">
                <a:ea typeface="ＭＳ Ｐゴシック"/>
                <a:cs typeface="Calibri"/>
              </a:rPr>
              <a:t>By running the two commands above, you can set a global configuration for your git environment. The two above will be sufficient to set your email and name.</a:t>
            </a:r>
          </a:p>
          <a:p>
            <a:r>
              <a:rPr lang="en-US" dirty="0">
                <a:ea typeface="ＭＳ Ｐゴシック"/>
                <a:cs typeface="Calibri"/>
              </a:rPr>
              <a:t>It can be smart to match this email to the one you use for your </a:t>
            </a:r>
            <a:r>
              <a:rPr lang="en-US" dirty="0" err="1">
                <a:ea typeface="ＭＳ Ｐゴシック"/>
                <a:cs typeface="Calibri"/>
              </a:rPr>
              <a:t>github</a:t>
            </a:r>
            <a:r>
              <a:rPr lang="en-US" dirty="0">
                <a:ea typeface="ＭＳ Ｐゴシック"/>
                <a:cs typeface="Calibri"/>
              </a:rPr>
              <a:t> account, although it's not required.</a:t>
            </a:r>
          </a:p>
          <a:p>
            <a:endParaRPr lang="en-US" dirty="0">
              <a:ea typeface="ＭＳ Ｐゴシック"/>
              <a:cs typeface="Calibri"/>
            </a:endParaRPr>
          </a:p>
          <a:p>
            <a:r>
              <a:rPr lang="en-US" dirty="0">
                <a:ea typeface="ＭＳ Ｐゴシック"/>
                <a:cs typeface="Calibri"/>
              </a:rPr>
              <a:t>Now that we've added our name, we will commit the readme with a brief, but informative commit message. This way, when we go back through the log, any future users can have an idea about what happened on that commit.</a:t>
            </a:r>
          </a:p>
          <a:p>
            <a:r>
              <a:rPr lang="en-US" dirty="0">
                <a:ea typeface="ＭＳ Ｐゴシック"/>
                <a:cs typeface="Calibri"/>
              </a:rPr>
              <a:t>Once a file is added and committed, it will now be tracked by git until it explicitly removed, and that removal is also committed to the repo.</a:t>
            </a:r>
          </a:p>
          <a:p>
            <a:r>
              <a:rPr lang="en-US" dirty="0">
                <a:ea typeface="ＭＳ Ｐゴシック"/>
                <a:cs typeface="Calibri"/>
              </a:rPr>
              <a:t>Here's an example of a log.</a:t>
            </a:r>
          </a:p>
          <a:p>
            <a:endParaRPr lang="en-US" dirty="0">
              <a:ea typeface="ＭＳ Ｐゴシック"/>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8</a:t>
            </a:fld>
            <a:endParaRPr lang="en-US"/>
          </a:p>
        </p:txBody>
      </p:sp>
    </p:spTree>
    <p:extLst>
      <p:ext uri="{BB962C8B-B14F-4D97-AF65-F5344CB8AC3E}">
        <p14:creationId xmlns:p14="http://schemas.microsoft.com/office/powerpoint/2010/main" val="2975066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cs typeface="Calibri"/>
              </a:rPr>
              <a:t>Historically, git has always created the first branch in a repository with the name master. As the world became more aware of the words it uses to describe things, </a:t>
            </a:r>
          </a:p>
          <a:p>
            <a:r>
              <a:rPr lang="en-US" dirty="0">
                <a:ea typeface="ＭＳ Ｐゴシック"/>
                <a:cs typeface="Calibri"/>
              </a:rPr>
              <a:t>There was kind of a consensus to change that from master to main, so I'll show you how to do that.</a:t>
            </a:r>
            <a:endParaRPr lang="en-US" dirty="0">
              <a:cs typeface="Calibri"/>
            </a:endParaRPr>
          </a:p>
          <a:p>
            <a:r>
              <a:rPr lang="en-US" dirty="0">
                <a:ea typeface="ＭＳ Ｐゴシック"/>
                <a:cs typeface="Calibri"/>
              </a:rPr>
              <a:t>This is also important, because every new repository you create in </a:t>
            </a:r>
            <a:r>
              <a:rPr lang="en-US" dirty="0" err="1">
                <a:ea typeface="ＭＳ Ｐゴシック"/>
                <a:cs typeface="Calibri"/>
              </a:rPr>
              <a:t>github</a:t>
            </a:r>
            <a:r>
              <a:rPr lang="en-US" dirty="0">
                <a:ea typeface="ＭＳ Ｐゴシック"/>
                <a:cs typeface="Calibri"/>
              </a:rPr>
              <a:t> will be created with the main branch as main, so it is necessary to have them in sync.</a:t>
            </a:r>
          </a:p>
          <a:p>
            <a:r>
              <a:rPr lang="en-US" dirty="0">
                <a:ea typeface="ＭＳ Ｐゴシック"/>
                <a:cs typeface="Calibri"/>
              </a:rPr>
              <a:t>Great, now our main branch is actually called main.</a:t>
            </a:r>
            <a:endParaRPr lang="en-US" dirty="0">
              <a:cs typeface="Calibri"/>
            </a:endParaRPr>
          </a:p>
          <a:p>
            <a:endParaRPr lang="en-US" dirty="0">
              <a:cs typeface="Calibri"/>
            </a:endParaRPr>
          </a:p>
          <a:p>
            <a:r>
              <a:rPr lang="en-US" dirty="0">
                <a:ea typeface="ＭＳ Ｐゴシック"/>
                <a:cs typeface="Calibri"/>
              </a:rPr>
              <a:t>You may hear other developers call this branch master, as it has been that way for a long time. The two mean the same thing with respect to git.</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608BE082-D1A3-464C-8087-43061B6101C5}" type="slidenum">
              <a:rPr lang="en-US"/>
              <a:pPr/>
              <a:t>9</a:t>
            </a:fld>
            <a:endParaRPr lang="en-US"/>
          </a:p>
        </p:txBody>
      </p:sp>
    </p:spTree>
    <p:extLst>
      <p:ext uri="{BB962C8B-B14F-4D97-AF65-F5344CB8AC3E}">
        <p14:creationId xmlns:p14="http://schemas.microsoft.com/office/powerpoint/2010/main" val="2089588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B9C628EB-F2F1-B048-8CDF-BD9799727F8F}"/>
              </a:ext>
            </a:extLst>
          </p:cNvPr>
          <p:cNvSpPr>
            <a:spLocks noGrp="1"/>
          </p:cNvSpPr>
          <p:nvPr>
            <p:ph idx="1" hasCustomPrompt="1"/>
          </p:nvPr>
        </p:nvSpPr>
        <p:spPr>
          <a:xfrm>
            <a:off x="487680" y="1676400"/>
            <a:ext cx="13655040" cy="5943600"/>
          </a:xfrm>
        </p:spPr>
        <p:txBody>
          <a:bodyPr/>
          <a:lstStyle>
            <a:lvl1pPr>
              <a:defRPr sz="2800">
                <a:latin typeface="Arial" panose="020B0604020202020204" pitchFamily="34" charset="0"/>
                <a:cs typeface="Arial" panose="020B0604020202020204" pitchFamily="34" charset="0"/>
              </a:defRPr>
            </a:lvl1pPr>
          </a:lstStyle>
          <a:p>
            <a:pPr marL="130622" indent="0"/>
            <a:r>
              <a:rPr lang="en-US" dirty="0"/>
              <a:t> Slide text here</a:t>
            </a:r>
          </a:p>
        </p:txBody>
      </p:sp>
      <p:sp>
        <p:nvSpPr>
          <p:cNvPr id="11" name="Title 2">
            <a:extLst>
              <a:ext uri="{FF2B5EF4-FFF2-40B4-BE49-F238E27FC236}">
                <a16:creationId xmlns:a16="http://schemas.microsoft.com/office/drawing/2014/main" id="{2A23BCC5-EED1-1B45-AB9D-6C9518CBE87A}"/>
              </a:ext>
            </a:extLst>
          </p:cNvPr>
          <p:cNvSpPr>
            <a:spLocks noGrp="1"/>
          </p:cNvSpPr>
          <p:nvPr>
            <p:ph type="title"/>
          </p:nvPr>
        </p:nvSpPr>
        <p:spPr>
          <a:xfrm>
            <a:off x="2209800" y="518160"/>
            <a:ext cx="11887200" cy="853440"/>
          </a:xfrm>
        </p:spPr>
        <p:txBody>
          <a:bodyPr/>
          <a:lstStyle>
            <a:lvl1pPr>
              <a:defRPr sz="3200">
                <a:latin typeface="+mj-lt"/>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gs>
            <a:gs pos="100000">
              <a:schemeClr val="accent3">
                <a:lumMod val="85000"/>
              </a:schemeClr>
            </a:gs>
          </a:gsLst>
          <a:lin ang="162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7600" y="731520"/>
            <a:ext cx="10485120" cy="1371600"/>
          </a:xfrm>
          <a:prstGeom prst="rect">
            <a:avLst/>
          </a:prstGeom>
          <a:noFill/>
          <a:ln w="9525">
            <a:noFill/>
            <a:miter lim="800000"/>
            <a:headEnd/>
            <a:tailEnd/>
          </a:ln>
        </p:spPr>
        <p:txBody>
          <a:bodyPr vert="horz" wrap="square" lIns="130622" tIns="65311" rIns="130622" bIns="6531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31520" y="2743200"/>
            <a:ext cx="13289280" cy="3840480"/>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Lst>
  <p:txStyles>
    <p:titleStyle>
      <a:lvl1pPr algn="l" rtl="0" eaLnBrk="1" fontAlgn="base" hangingPunct="1">
        <a:spcBef>
          <a:spcPct val="0"/>
        </a:spcBef>
        <a:spcAft>
          <a:spcPct val="0"/>
        </a:spcAft>
        <a:defRPr sz="4600" b="1">
          <a:solidFill>
            <a:srgbClr val="931638"/>
          </a:solidFill>
          <a:latin typeface="Georgia"/>
          <a:ea typeface="ＭＳ Ｐゴシック" pitchFamily="-107" charset="-128"/>
          <a:cs typeface="Georgia"/>
        </a:defRPr>
      </a:lvl1pPr>
      <a:lvl2pPr algn="l" rtl="0" eaLnBrk="1" fontAlgn="base" hangingPunct="1">
        <a:spcBef>
          <a:spcPct val="0"/>
        </a:spcBef>
        <a:spcAft>
          <a:spcPct val="0"/>
        </a:spcAft>
        <a:defRPr sz="4600" b="1">
          <a:solidFill>
            <a:srgbClr val="931638"/>
          </a:solidFill>
          <a:latin typeface="Georgia" charset="0"/>
          <a:ea typeface="ＭＳ Ｐゴシック" pitchFamily="-107" charset="-128"/>
          <a:cs typeface="Georgia" pitchFamily="-65" charset="0"/>
        </a:defRPr>
      </a:lvl2pPr>
      <a:lvl3pPr algn="l" rtl="0" eaLnBrk="1" fontAlgn="base" hangingPunct="1">
        <a:spcBef>
          <a:spcPct val="0"/>
        </a:spcBef>
        <a:spcAft>
          <a:spcPct val="0"/>
        </a:spcAft>
        <a:defRPr sz="4600" b="1">
          <a:solidFill>
            <a:srgbClr val="931638"/>
          </a:solidFill>
          <a:latin typeface="Georgia" charset="0"/>
          <a:ea typeface="ＭＳ Ｐゴシック" pitchFamily="-107" charset="-128"/>
          <a:cs typeface="Georgia" pitchFamily="-65" charset="0"/>
        </a:defRPr>
      </a:lvl3pPr>
      <a:lvl4pPr algn="l" rtl="0" eaLnBrk="1" fontAlgn="base" hangingPunct="1">
        <a:spcBef>
          <a:spcPct val="0"/>
        </a:spcBef>
        <a:spcAft>
          <a:spcPct val="0"/>
        </a:spcAft>
        <a:defRPr sz="4600" b="1">
          <a:solidFill>
            <a:srgbClr val="931638"/>
          </a:solidFill>
          <a:latin typeface="Georgia" charset="0"/>
          <a:ea typeface="ＭＳ Ｐゴシック" pitchFamily="-107" charset="-128"/>
          <a:cs typeface="Georgia" pitchFamily="-65" charset="0"/>
        </a:defRPr>
      </a:lvl4pPr>
      <a:lvl5pPr algn="l" rtl="0" eaLnBrk="1" fontAlgn="base" hangingPunct="1">
        <a:spcBef>
          <a:spcPct val="0"/>
        </a:spcBef>
        <a:spcAft>
          <a:spcPct val="0"/>
        </a:spcAft>
        <a:defRPr sz="4600" b="1">
          <a:solidFill>
            <a:srgbClr val="931638"/>
          </a:solidFill>
          <a:latin typeface="Georgia" charset="0"/>
          <a:ea typeface="ＭＳ Ｐゴシック" pitchFamily="-107" charset="-128"/>
          <a:cs typeface="Georgia" pitchFamily="-65" charset="0"/>
        </a:defRPr>
      </a:lvl5pPr>
      <a:lvl6pPr marL="653110" algn="l" rtl="0" eaLnBrk="1" fontAlgn="base" hangingPunct="1">
        <a:spcBef>
          <a:spcPct val="0"/>
        </a:spcBef>
        <a:spcAft>
          <a:spcPct val="0"/>
        </a:spcAft>
        <a:defRPr sz="4600" b="1">
          <a:solidFill>
            <a:srgbClr val="931638"/>
          </a:solidFill>
          <a:latin typeface="Arial" pitchFamily="-111" charset="0"/>
        </a:defRPr>
      </a:lvl6pPr>
      <a:lvl7pPr marL="1306220" algn="l" rtl="0" eaLnBrk="1" fontAlgn="base" hangingPunct="1">
        <a:spcBef>
          <a:spcPct val="0"/>
        </a:spcBef>
        <a:spcAft>
          <a:spcPct val="0"/>
        </a:spcAft>
        <a:defRPr sz="4600" b="1">
          <a:solidFill>
            <a:srgbClr val="931638"/>
          </a:solidFill>
          <a:latin typeface="Arial" pitchFamily="-111" charset="0"/>
        </a:defRPr>
      </a:lvl7pPr>
      <a:lvl8pPr marL="1959331" algn="l" rtl="0" eaLnBrk="1" fontAlgn="base" hangingPunct="1">
        <a:spcBef>
          <a:spcPct val="0"/>
        </a:spcBef>
        <a:spcAft>
          <a:spcPct val="0"/>
        </a:spcAft>
        <a:defRPr sz="4600" b="1">
          <a:solidFill>
            <a:srgbClr val="931638"/>
          </a:solidFill>
          <a:latin typeface="Arial" pitchFamily="-111" charset="0"/>
        </a:defRPr>
      </a:lvl8pPr>
      <a:lvl9pPr marL="2612441" algn="l" rtl="0" eaLnBrk="1" fontAlgn="base" hangingPunct="1">
        <a:spcBef>
          <a:spcPct val="0"/>
        </a:spcBef>
        <a:spcAft>
          <a:spcPct val="0"/>
        </a:spcAft>
        <a:defRPr sz="4600" b="1">
          <a:solidFill>
            <a:srgbClr val="931638"/>
          </a:solidFill>
          <a:latin typeface="Arial" pitchFamily="-111" charset="0"/>
        </a:defRPr>
      </a:lvl9pPr>
    </p:titleStyle>
    <p:bodyStyle>
      <a:lvl1pPr marL="489833" indent="-489833" algn="l" rtl="0" eaLnBrk="1" fontAlgn="base" hangingPunct="1">
        <a:spcBef>
          <a:spcPct val="20000"/>
        </a:spcBef>
        <a:spcAft>
          <a:spcPct val="0"/>
        </a:spcAft>
        <a:buChar char="•"/>
        <a:defRPr sz="4000">
          <a:solidFill>
            <a:schemeClr val="tx1"/>
          </a:solidFill>
          <a:latin typeface="Georgia"/>
          <a:ea typeface="ＭＳ Ｐゴシック" pitchFamily="-107" charset="-128"/>
          <a:cs typeface="Georgia"/>
        </a:defRPr>
      </a:lvl1pPr>
      <a:lvl2pPr marL="1061304" indent="-408194" algn="l" rtl="0" eaLnBrk="1" fontAlgn="base" hangingPunct="1">
        <a:spcBef>
          <a:spcPct val="20000"/>
        </a:spcBef>
        <a:spcAft>
          <a:spcPct val="0"/>
        </a:spcAft>
        <a:buChar char="–"/>
        <a:defRPr sz="3100">
          <a:solidFill>
            <a:schemeClr val="tx1"/>
          </a:solidFill>
          <a:latin typeface="Georgia"/>
          <a:ea typeface="ＭＳ Ｐゴシック" pitchFamily="-111" charset="-128"/>
          <a:cs typeface="Georgia"/>
        </a:defRPr>
      </a:lvl2pPr>
      <a:lvl3pPr marL="1632776" indent="-326555" algn="l" rtl="0" eaLnBrk="1" fontAlgn="base" hangingPunct="1">
        <a:spcBef>
          <a:spcPct val="20000"/>
        </a:spcBef>
        <a:spcAft>
          <a:spcPct val="0"/>
        </a:spcAft>
        <a:buChar char="•"/>
        <a:defRPr sz="2400">
          <a:solidFill>
            <a:schemeClr val="tx1"/>
          </a:solidFill>
          <a:latin typeface="Georgia"/>
          <a:ea typeface="ＭＳ Ｐゴシック" pitchFamily="-111" charset="-128"/>
          <a:cs typeface="Georgia"/>
        </a:defRPr>
      </a:lvl3pPr>
      <a:lvl4pPr marL="2285886" indent="-326555" algn="l" rtl="0" eaLnBrk="1" fontAlgn="base" hangingPunct="1">
        <a:spcBef>
          <a:spcPct val="20000"/>
        </a:spcBef>
        <a:spcAft>
          <a:spcPct val="0"/>
        </a:spcAft>
        <a:buChar char="–"/>
        <a:defRPr sz="1700">
          <a:solidFill>
            <a:schemeClr val="tx1"/>
          </a:solidFill>
          <a:latin typeface="Georgia"/>
          <a:ea typeface="ＭＳ Ｐゴシック" pitchFamily="-111" charset="-128"/>
          <a:cs typeface="Georgia"/>
        </a:defRPr>
      </a:lvl4pPr>
      <a:lvl5pPr marL="2938996" indent="-326555" algn="l" rtl="0" eaLnBrk="1" fontAlgn="base" hangingPunct="1">
        <a:spcBef>
          <a:spcPct val="20000"/>
        </a:spcBef>
        <a:spcAft>
          <a:spcPct val="0"/>
        </a:spcAft>
        <a:buChar char="»"/>
        <a:defRPr sz="1400">
          <a:solidFill>
            <a:schemeClr val="tx1"/>
          </a:solidFill>
          <a:latin typeface="Georgia"/>
          <a:ea typeface="ＭＳ Ｐゴシック" pitchFamily="-111" charset="-128"/>
          <a:cs typeface="Georgia"/>
        </a:defRPr>
      </a:lvl5pPr>
      <a:lvl6pPr marL="3592106" indent="-326555" algn="l" rtl="0" eaLnBrk="1" fontAlgn="base" hangingPunct="1">
        <a:spcBef>
          <a:spcPct val="20000"/>
        </a:spcBef>
        <a:spcAft>
          <a:spcPct val="0"/>
        </a:spcAft>
        <a:buChar char="»"/>
        <a:defRPr sz="2900">
          <a:solidFill>
            <a:schemeClr val="tx1"/>
          </a:solidFill>
          <a:latin typeface="+mn-lt"/>
          <a:ea typeface="ＭＳ Ｐゴシック" pitchFamily="-111" charset="-128"/>
        </a:defRPr>
      </a:lvl6pPr>
      <a:lvl7pPr marL="4245216" indent="-326555" algn="l" rtl="0" eaLnBrk="1" fontAlgn="base" hangingPunct="1">
        <a:spcBef>
          <a:spcPct val="20000"/>
        </a:spcBef>
        <a:spcAft>
          <a:spcPct val="0"/>
        </a:spcAft>
        <a:buChar char="»"/>
        <a:defRPr sz="2900">
          <a:solidFill>
            <a:schemeClr val="tx1"/>
          </a:solidFill>
          <a:latin typeface="+mn-lt"/>
          <a:ea typeface="ＭＳ Ｐゴシック" pitchFamily="-111" charset="-128"/>
        </a:defRPr>
      </a:lvl7pPr>
      <a:lvl8pPr marL="4898327" indent="-326555" algn="l" rtl="0" eaLnBrk="1" fontAlgn="base" hangingPunct="1">
        <a:spcBef>
          <a:spcPct val="20000"/>
        </a:spcBef>
        <a:spcAft>
          <a:spcPct val="0"/>
        </a:spcAft>
        <a:buChar char="»"/>
        <a:defRPr sz="2900">
          <a:solidFill>
            <a:schemeClr val="tx1"/>
          </a:solidFill>
          <a:latin typeface="+mn-lt"/>
          <a:ea typeface="ＭＳ Ｐゴシック" pitchFamily="-111" charset="-128"/>
        </a:defRPr>
      </a:lvl8pPr>
      <a:lvl9pPr marL="5551437" indent="-326555" algn="l" rtl="0" eaLnBrk="1" fontAlgn="base" hangingPunct="1">
        <a:spcBef>
          <a:spcPct val="20000"/>
        </a:spcBef>
        <a:spcAft>
          <a:spcPct val="0"/>
        </a:spcAft>
        <a:buChar char="»"/>
        <a:defRPr sz="2900">
          <a:solidFill>
            <a:schemeClr val="tx1"/>
          </a:solidFill>
          <a:latin typeface="+mn-lt"/>
          <a:ea typeface="ＭＳ Ｐゴシック" pitchFamily="-111"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5680" y="2819400"/>
            <a:ext cx="11094720" cy="2514600"/>
          </a:xfrm>
          <a:noFill/>
        </p:spPr>
        <p:txBody>
          <a:bodyPr/>
          <a:lstStyle/>
          <a:p>
            <a:r>
              <a:rPr lang="en-US" dirty="0">
                <a:solidFill>
                  <a:schemeClr val="bg1"/>
                </a:solidFill>
                <a:latin typeface="Arial" panose="020B0604020202020204" pitchFamily="34" charset="0"/>
                <a:cs typeface="Arial" panose="020B0604020202020204" pitchFamily="34" charset="0"/>
              </a:rPr>
              <a:t>Intro to GitHub</a:t>
            </a:r>
          </a:p>
        </p:txBody>
      </p:sp>
    </p:spTree>
    <p:extLst>
      <p:ext uri="{BB962C8B-B14F-4D97-AF65-F5344CB8AC3E}">
        <p14:creationId xmlns:p14="http://schemas.microsoft.com/office/powerpoint/2010/main" val="380159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63D98C-0E47-A529-E7D0-880A699306F9}"/>
              </a:ext>
            </a:extLst>
          </p:cNvPr>
          <p:cNvSpPr>
            <a:spLocks noGrp="1"/>
          </p:cNvSpPr>
          <p:nvPr>
            <p:ph type="title"/>
          </p:nvPr>
        </p:nvSpPr>
        <p:spPr/>
        <p:txBody>
          <a:bodyPr/>
          <a:lstStyle/>
          <a:p>
            <a:r>
              <a:rPr lang="en-US" dirty="0">
                <a:ea typeface="ＭＳ Ｐゴシック"/>
              </a:rPr>
              <a:t>Creating and working on a new branch</a:t>
            </a:r>
            <a:endParaRPr lang="en-US" dirty="0"/>
          </a:p>
        </p:txBody>
      </p:sp>
      <p:cxnSp>
        <p:nvCxnSpPr>
          <p:cNvPr id="4" name="Straight Arrow Connector 3">
            <a:extLst>
              <a:ext uri="{FF2B5EF4-FFF2-40B4-BE49-F238E27FC236}">
                <a16:creationId xmlns:a16="http://schemas.microsoft.com/office/drawing/2014/main" id="{71C992C3-3CF3-2C95-9F9B-19A20A6241CF}"/>
              </a:ext>
            </a:extLst>
          </p:cNvPr>
          <p:cNvCxnSpPr/>
          <p:nvPr/>
        </p:nvCxnSpPr>
        <p:spPr>
          <a:xfrm>
            <a:off x="10663083" y="2064773"/>
            <a:ext cx="14748" cy="12388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50DEE60-1CA9-8D77-6958-736DA1EBF924}"/>
              </a:ext>
            </a:extLst>
          </p:cNvPr>
          <p:cNvCxnSpPr>
            <a:cxnSpLocks/>
          </p:cNvCxnSpPr>
          <p:nvPr/>
        </p:nvCxnSpPr>
        <p:spPr>
          <a:xfrm>
            <a:off x="10692578" y="3303637"/>
            <a:ext cx="870155" cy="1917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C359A68-2ABC-A6A9-B409-0C06B29B1843}"/>
              </a:ext>
            </a:extLst>
          </p:cNvPr>
          <p:cNvCxnSpPr>
            <a:cxnSpLocks/>
          </p:cNvCxnSpPr>
          <p:nvPr/>
        </p:nvCxnSpPr>
        <p:spPr>
          <a:xfrm>
            <a:off x="11577480" y="3465869"/>
            <a:ext cx="1" cy="8111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877DFEA-04CC-F0A1-84E2-D0E29764A280}"/>
              </a:ext>
            </a:extLst>
          </p:cNvPr>
          <p:cNvCxnSpPr>
            <a:cxnSpLocks/>
          </p:cNvCxnSpPr>
          <p:nvPr/>
        </p:nvCxnSpPr>
        <p:spPr>
          <a:xfrm>
            <a:off x="11621726" y="4262281"/>
            <a:ext cx="545690" cy="353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06EA726-6F4E-9EBC-D91A-42719DD0F482}"/>
              </a:ext>
            </a:extLst>
          </p:cNvPr>
          <p:cNvCxnSpPr>
            <a:cxnSpLocks/>
          </p:cNvCxnSpPr>
          <p:nvPr/>
        </p:nvCxnSpPr>
        <p:spPr>
          <a:xfrm flipH="1">
            <a:off x="12137919" y="4630990"/>
            <a:ext cx="14748" cy="6784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A6F919B-DE19-261A-3BF4-4A5ABC62D211}"/>
              </a:ext>
            </a:extLst>
          </p:cNvPr>
          <p:cNvCxnSpPr>
            <a:cxnSpLocks/>
          </p:cNvCxnSpPr>
          <p:nvPr/>
        </p:nvCxnSpPr>
        <p:spPr>
          <a:xfrm>
            <a:off x="12137918" y="5309415"/>
            <a:ext cx="14748" cy="5014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5628D58-71D3-6933-40F6-928ABAB669CE}"/>
              </a:ext>
            </a:extLst>
          </p:cNvPr>
          <p:cNvCxnSpPr>
            <a:cxnSpLocks/>
          </p:cNvCxnSpPr>
          <p:nvPr/>
        </p:nvCxnSpPr>
        <p:spPr>
          <a:xfrm flipH="1">
            <a:off x="11636473" y="5781363"/>
            <a:ext cx="516192" cy="604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01004F4-946B-0BD6-8100-28B77FAEA5AA}"/>
              </a:ext>
            </a:extLst>
          </p:cNvPr>
          <p:cNvCxnSpPr>
            <a:cxnSpLocks/>
          </p:cNvCxnSpPr>
          <p:nvPr/>
        </p:nvCxnSpPr>
        <p:spPr>
          <a:xfrm flipH="1">
            <a:off x="11577478" y="6356550"/>
            <a:ext cx="0" cy="7079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1DA98AE-B356-3E30-5EB0-566750BCD5BF}"/>
              </a:ext>
            </a:extLst>
          </p:cNvPr>
          <p:cNvCxnSpPr>
            <a:cxnSpLocks/>
          </p:cNvCxnSpPr>
          <p:nvPr/>
        </p:nvCxnSpPr>
        <p:spPr>
          <a:xfrm flipH="1">
            <a:off x="10722071" y="7138212"/>
            <a:ext cx="870154" cy="4866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459C804-8FDA-F83F-BABC-1200D5A3D5DC}"/>
              </a:ext>
            </a:extLst>
          </p:cNvPr>
          <p:cNvCxnSpPr/>
          <p:nvPr/>
        </p:nvCxnSpPr>
        <p:spPr>
          <a:xfrm>
            <a:off x="10663082" y="3303638"/>
            <a:ext cx="0" cy="4380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FD6FEB3-5703-7E3C-E81B-A031093A6097}"/>
              </a:ext>
            </a:extLst>
          </p:cNvPr>
          <p:cNvCxnSpPr/>
          <p:nvPr/>
        </p:nvCxnSpPr>
        <p:spPr>
          <a:xfrm>
            <a:off x="11572874" y="4331417"/>
            <a:ext cx="14748" cy="2020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E11AADA7-EC4C-4993-0443-07F065CEECC0}"/>
              </a:ext>
            </a:extLst>
          </p:cNvPr>
          <p:cNvSpPr txBox="1"/>
          <p:nvPr/>
        </p:nvSpPr>
        <p:spPr>
          <a:xfrm>
            <a:off x="9896168" y="1548581"/>
            <a:ext cx="36870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Common </a:t>
            </a:r>
            <a:r>
              <a:rPr lang="en-US" dirty="0" err="1">
                <a:latin typeface="Arial"/>
                <a:ea typeface="ＭＳ Ｐゴシック"/>
              </a:rPr>
              <a:t>gitflow</a:t>
            </a:r>
            <a:r>
              <a:rPr lang="en-US" dirty="0">
                <a:latin typeface="Arial"/>
                <a:ea typeface="ＭＳ Ｐゴシック"/>
              </a:rPr>
              <a:t> model</a:t>
            </a:r>
            <a:endParaRPr lang="en-US" dirty="0"/>
          </a:p>
        </p:txBody>
      </p:sp>
      <p:sp>
        <p:nvSpPr>
          <p:cNvPr id="16" name="TextBox 15">
            <a:extLst>
              <a:ext uri="{FF2B5EF4-FFF2-40B4-BE49-F238E27FC236}">
                <a16:creationId xmlns:a16="http://schemas.microsoft.com/office/drawing/2014/main" id="{D6B52ADF-4A17-A617-EB19-9F8FE13E3C3C}"/>
              </a:ext>
            </a:extLst>
          </p:cNvPr>
          <p:cNvSpPr txBox="1"/>
          <p:nvPr/>
        </p:nvSpPr>
        <p:spPr>
          <a:xfrm>
            <a:off x="10014154" y="3937818"/>
            <a:ext cx="737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main</a:t>
            </a:r>
            <a:endParaRPr lang="en-US" dirty="0"/>
          </a:p>
        </p:txBody>
      </p:sp>
      <p:sp>
        <p:nvSpPr>
          <p:cNvPr id="17" name="TextBox 16">
            <a:extLst>
              <a:ext uri="{FF2B5EF4-FFF2-40B4-BE49-F238E27FC236}">
                <a16:creationId xmlns:a16="http://schemas.microsoft.com/office/drawing/2014/main" id="{C8F89ED3-7E80-6C71-2A09-0B30C2D4293E}"/>
              </a:ext>
            </a:extLst>
          </p:cNvPr>
          <p:cNvSpPr txBox="1"/>
          <p:nvPr/>
        </p:nvSpPr>
        <p:spPr>
          <a:xfrm>
            <a:off x="11002295" y="4557250"/>
            <a:ext cx="737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dev</a:t>
            </a:r>
            <a:endParaRPr lang="en-US" dirty="0"/>
          </a:p>
        </p:txBody>
      </p:sp>
      <p:sp>
        <p:nvSpPr>
          <p:cNvPr id="18" name="TextBox 17">
            <a:extLst>
              <a:ext uri="{FF2B5EF4-FFF2-40B4-BE49-F238E27FC236}">
                <a16:creationId xmlns:a16="http://schemas.microsoft.com/office/drawing/2014/main" id="{92B0AD4C-9016-A3DD-A36B-362566C45925}"/>
              </a:ext>
            </a:extLst>
          </p:cNvPr>
          <p:cNvSpPr txBox="1"/>
          <p:nvPr/>
        </p:nvSpPr>
        <p:spPr>
          <a:xfrm>
            <a:off x="12137920" y="5058694"/>
            <a:ext cx="1032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feature1</a:t>
            </a:r>
            <a:endParaRPr lang="en-US" dirty="0"/>
          </a:p>
        </p:txBody>
      </p:sp>
      <p:sp>
        <p:nvSpPr>
          <p:cNvPr id="19" name="TextBox 18">
            <a:extLst>
              <a:ext uri="{FF2B5EF4-FFF2-40B4-BE49-F238E27FC236}">
                <a16:creationId xmlns:a16="http://schemas.microsoft.com/office/drawing/2014/main" id="{A91A73E7-9B6A-216C-4B30-9A127D08B192}"/>
              </a:ext>
            </a:extLst>
          </p:cNvPr>
          <p:cNvSpPr txBox="1"/>
          <p:nvPr/>
        </p:nvSpPr>
        <p:spPr>
          <a:xfrm>
            <a:off x="10795817" y="2979172"/>
            <a:ext cx="25367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Create dev off main</a:t>
            </a:r>
            <a:endParaRPr lang="en-US" dirty="0"/>
          </a:p>
        </p:txBody>
      </p:sp>
      <p:sp>
        <p:nvSpPr>
          <p:cNvPr id="20" name="TextBox 19">
            <a:extLst>
              <a:ext uri="{FF2B5EF4-FFF2-40B4-BE49-F238E27FC236}">
                <a16:creationId xmlns:a16="http://schemas.microsoft.com/office/drawing/2014/main" id="{C21EF46F-64E0-0405-C399-B068C3FD336E}"/>
              </a:ext>
            </a:extLst>
          </p:cNvPr>
          <p:cNvSpPr txBox="1"/>
          <p:nvPr/>
        </p:nvSpPr>
        <p:spPr>
          <a:xfrm>
            <a:off x="12019932" y="4188539"/>
            <a:ext cx="25367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Create feature1 off dev</a:t>
            </a:r>
            <a:endParaRPr lang="en-US" dirty="0"/>
          </a:p>
        </p:txBody>
      </p:sp>
      <p:sp>
        <p:nvSpPr>
          <p:cNvPr id="21" name="TextBox 20">
            <a:extLst>
              <a:ext uri="{FF2B5EF4-FFF2-40B4-BE49-F238E27FC236}">
                <a16:creationId xmlns:a16="http://schemas.microsoft.com/office/drawing/2014/main" id="{CA506132-A5EE-FC33-2918-AC61B4EEC246}"/>
              </a:ext>
            </a:extLst>
          </p:cNvPr>
          <p:cNvSpPr txBox="1"/>
          <p:nvPr/>
        </p:nvSpPr>
        <p:spPr>
          <a:xfrm>
            <a:off x="12093674" y="5309416"/>
            <a:ext cx="25367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Commits in feature1</a:t>
            </a:r>
            <a:endParaRPr lang="en-US" dirty="0"/>
          </a:p>
        </p:txBody>
      </p:sp>
      <p:sp>
        <p:nvSpPr>
          <p:cNvPr id="22" name="TextBox 21">
            <a:extLst>
              <a:ext uri="{FF2B5EF4-FFF2-40B4-BE49-F238E27FC236}">
                <a16:creationId xmlns:a16="http://schemas.microsoft.com/office/drawing/2014/main" id="{3E97CF21-C9E4-D89D-7729-70D508E5C026}"/>
              </a:ext>
            </a:extLst>
          </p:cNvPr>
          <p:cNvSpPr txBox="1"/>
          <p:nvPr/>
        </p:nvSpPr>
        <p:spPr>
          <a:xfrm>
            <a:off x="11577480" y="6356551"/>
            <a:ext cx="2979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merge feature1 back to dev</a:t>
            </a:r>
            <a:endParaRPr lang="en-US" dirty="0"/>
          </a:p>
        </p:txBody>
      </p:sp>
      <p:sp>
        <p:nvSpPr>
          <p:cNvPr id="23" name="TextBox 22">
            <a:extLst>
              <a:ext uri="{FF2B5EF4-FFF2-40B4-BE49-F238E27FC236}">
                <a16:creationId xmlns:a16="http://schemas.microsoft.com/office/drawing/2014/main" id="{B3B87ACE-837C-FF5E-5603-4DC5BCF09ED2}"/>
              </a:ext>
            </a:extLst>
          </p:cNvPr>
          <p:cNvSpPr txBox="1"/>
          <p:nvPr/>
        </p:nvSpPr>
        <p:spPr>
          <a:xfrm>
            <a:off x="11739711" y="6872744"/>
            <a:ext cx="28169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Run tests, commit bugfix in dev</a:t>
            </a:r>
            <a:endParaRPr lang="en-US" dirty="0"/>
          </a:p>
        </p:txBody>
      </p:sp>
      <p:sp>
        <p:nvSpPr>
          <p:cNvPr id="24" name="TextBox 23">
            <a:extLst>
              <a:ext uri="{FF2B5EF4-FFF2-40B4-BE49-F238E27FC236}">
                <a16:creationId xmlns:a16="http://schemas.microsoft.com/office/drawing/2014/main" id="{EDFF83D6-23CE-1E0F-3544-5398797DFD4C}"/>
              </a:ext>
            </a:extLst>
          </p:cNvPr>
          <p:cNvSpPr txBox="1"/>
          <p:nvPr/>
        </p:nvSpPr>
        <p:spPr>
          <a:xfrm>
            <a:off x="7875634" y="7329944"/>
            <a:ext cx="29791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ＭＳ Ｐゴシック"/>
              </a:rPr>
              <a:t>merge dev back to main, release!</a:t>
            </a:r>
            <a:endParaRPr lang="en-US" dirty="0"/>
          </a:p>
        </p:txBody>
      </p:sp>
      <p:pic>
        <p:nvPicPr>
          <p:cNvPr id="25" name="Picture 25" descr="Text&#10;&#10;Description automatically generated">
            <a:extLst>
              <a:ext uri="{FF2B5EF4-FFF2-40B4-BE49-F238E27FC236}">
                <a16:creationId xmlns:a16="http://schemas.microsoft.com/office/drawing/2014/main" id="{315678ED-912A-88E6-CA76-9221E9821FD6}"/>
              </a:ext>
            </a:extLst>
          </p:cNvPr>
          <p:cNvPicPr>
            <a:picLocks noChangeAspect="1"/>
          </p:cNvPicPr>
          <p:nvPr/>
        </p:nvPicPr>
        <p:blipFill>
          <a:blip r:embed="rId3"/>
          <a:stretch>
            <a:fillRect/>
          </a:stretch>
        </p:blipFill>
        <p:spPr>
          <a:xfrm>
            <a:off x="383459" y="1737980"/>
            <a:ext cx="8303341" cy="5461563"/>
          </a:xfrm>
          <a:prstGeom prst="rect">
            <a:avLst/>
          </a:prstGeom>
        </p:spPr>
      </p:pic>
    </p:spTree>
    <p:extLst>
      <p:ext uri="{BB962C8B-B14F-4D97-AF65-F5344CB8AC3E}">
        <p14:creationId xmlns:p14="http://schemas.microsoft.com/office/powerpoint/2010/main" val="254250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6A4F43-94FC-C233-F1F7-4A2B60C89755}"/>
              </a:ext>
            </a:extLst>
          </p:cNvPr>
          <p:cNvSpPr>
            <a:spLocks noGrp="1"/>
          </p:cNvSpPr>
          <p:nvPr>
            <p:ph type="title"/>
          </p:nvPr>
        </p:nvSpPr>
        <p:spPr/>
        <p:txBody>
          <a:bodyPr/>
          <a:lstStyle/>
          <a:p>
            <a:r>
              <a:rPr lang="en-US" dirty="0">
                <a:ea typeface="ＭＳ Ｐゴシック"/>
              </a:rPr>
              <a:t>Feature branch, git diff, git merge</a:t>
            </a:r>
            <a:endParaRPr lang="en-US" dirty="0"/>
          </a:p>
        </p:txBody>
      </p:sp>
      <p:pic>
        <p:nvPicPr>
          <p:cNvPr id="4" name="Picture 4" descr="Text&#10;&#10;Description automatically generated">
            <a:extLst>
              <a:ext uri="{FF2B5EF4-FFF2-40B4-BE49-F238E27FC236}">
                <a16:creationId xmlns:a16="http://schemas.microsoft.com/office/drawing/2014/main" id="{861257BE-787C-B44B-22AF-7901565C3F3F}"/>
              </a:ext>
            </a:extLst>
          </p:cNvPr>
          <p:cNvPicPr>
            <a:picLocks noChangeAspect="1"/>
          </p:cNvPicPr>
          <p:nvPr/>
        </p:nvPicPr>
        <p:blipFill>
          <a:blip r:embed="rId3"/>
          <a:stretch>
            <a:fillRect/>
          </a:stretch>
        </p:blipFill>
        <p:spPr>
          <a:xfrm>
            <a:off x="389466" y="1671230"/>
            <a:ext cx="6039555" cy="5993450"/>
          </a:xfrm>
          <a:prstGeom prst="rect">
            <a:avLst/>
          </a:prstGeom>
        </p:spPr>
      </p:pic>
      <p:pic>
        <p:nvPicPr>
          <p:cNvPr id="6" name="Picture 6" descr="Text&#10;&#10;Description automatically generated">
            <a:extLst>
              <a:ext uri="{FF2B5EF4-FFF2-40B4-BE49-F238E27FC236}">
                <a16:creationId xmlns:a16="http://schemas.microsoft.com/office/drawing/2014/main" id="{B258196E-04DA-7E80-5BF8-02233F415508}"/>
              </a:ext>
            </a:extLst>
          </p:cNvPr>
          <p:cNvPicPr>
            <a:picLocks noChangeAspect="1"/>
          </p:cNvPicPr>
          <p:nvPr/>
        </p:nvPicPr>
        <p:blipFill>
          <a:blip r:embed="rId4"/>
          <a:stretch>
            <a:fillRect/>
          </a:stretch>
        </p:blipFill>
        <p:spPr>
          <a:xfrm>
            <a:off x="6496756" y="1675645"/>
            <a:ext cx="6005688" cy="5984620"/>
          </a:xfrm>
          <a:prstGeom prst="rect">
            <a:avLst/>
          </a:prstGeom>
        </p:spPr>
      </p:pic>
    </p:spTree>
    <p:extLst>
      <p:ext uri="{BB962C8B-B14F-4D97-AF65-F5344CB8AC3E}">
        <p14:creationId xmlns:p14="http://schemas.microsoft.com/office/powerpoint/2010/main" val="178531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192788-5CE9-0847-1509-E78BB7BF69BD}"/>
              </a:ext>
            </a:extLst>
          </p:cNvPr>
          <p:cNvSpPr>
            <a:spLocks noGrp="1"/>
          </p:cNvSpPr>
          <p:nvPr>
            <p:ph type="title"/>
          </p:nvPr>
        </p:nvSpPr>
        <p:spPr/>
        <p:txBody>
          <a:bodyPr/>
          <a:lstStyle/>
          <a:p>
            <a:r>
              <a:rPr lang="en-US" dirty="0">
                <a:ea typeface="ＭＳ Ｐゴシック"/>
              </a:rPr>
              <a:t>Adding a .</a:t>
            </a:r>
            <a:r>
              <a:rPr lang="en-US" dirty="0" err="1">
                <a:ea typeface="ＭＳ Ｐゴシック"/>
              </a:rPr>
              <a:t>gitignore</a:t>
            </a:r>
            <a:endParaRPr lang="en-US" dirty="0" err="1"/>
          </a:p>
        </p:txBody>
      </p:sp>
      <p:pic>
        <p:nvPicPr>
          <p:cNvPr id="4" name="Picture 4" descr="Text&#10;&#10;Description automatically generated">
            <a:extLst>
              <a:ext uri="{FF2B5EF4-FFF2-40B4-BE49-F238E27FC236}">
                <a16:creationId xmlns:a16="http://schemas.microsoft.com/office/drawing/2014/main" id="{AC0CFD87-8BB3-11AB-EF6F-D514BB2D54D8}"/>
              </a:ext>
            </a:extLst>
          </p:cNvPr>
          <p:cNvPicPr>
            <a:picLocks noChangeAspect="1"/>
          </p:cNvPicPr>
          <p:nvPr/>
        </p:nvPicPr>
        <p:blipFill>
          <a:blip r:embed="rId3"/>
          <a:stretch>
            <a:fillRect/>
          </a:stretch>
        </p:blipFill>
        <p:spPr>
          <a:xfrm>
            <a:off x="405685" y="1640354"/>
            <a:ext cx="8281115" cy="5992082"/>
          </a:xfrm>
          <a:prstGeom prst="rect">
            <a:avLst/>
          </a:prstGeom>
        </p:spPr>
      </p:pic>
    </p:spTree>
    <p:extLst>
      <p:ext uri="{BB962C8B-B14F-4D97-AF65-F5344CB8AC3E}">
        <p14:creationId xmlns:p14="http://schemas.microsoft.com/office/powerpoint/2010/main" val="349948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5E226-FA7F-DDFD-03FE-FDB7F4084825}"/>
              </a:ext>
            </a:extLst>
          </p:cNvPr>
          <p:cNvSpPr>
            <a:spLocks noGrp="1"/>
          </p:cNvSpPr>
          <p:nvPr>
            <p:ph type="title"/>
          </p:nvPr>
        </p:nvSpPr>
        <p:spPr/>
        <p:txBody>
          <a:bodyPr/>
          <a:lstStyle/>
          <a:p>
            <a:r>
              <a:rPr lang="en-US" dirty="0">
                <a:ea typeface="ＭＳ Ｐゴシック"/>
              </a:rPr>
              <a:t>Merge back to main and tag</a:t>
            </a:r>
            <a:endParaRPr lang="en-US" dirty="0"/>
          </a:p>
        </p:txBody>
      </p:sp>
      <p:pic>
        <p:nvPicPr>
          <p:cNvPr id="4" name="Picture 4" descr="Text&#10;&#10;Description automatically generated">
            <a:extLst>
              <a:ext uri="{FF2B5EF4-FFF2-40B4-BE49-F238E27FC236}">
                <a16:creationId xmlns:a16="http://schemas.microsoft.com/office/drawing/2014/main" id="{051ADDB4-4DBD-35F5-58DC-DA4AEBE0A0BD}"/>
              </a:ext>
            </a:extLst>
          </p:cNvPr>
          <p:cNvPicPr>
            <a:picLocks noChangeAspect="1"/>
          </p:cNvPicPr>
          <p:nvPr/>
        </p:nvPicPr>
        <p:blipFill>
          <a:blip r:embed="rId3"/>
          <a:stretch>
            <a:fillRect/>
          </a:stretch>
        </p:blipFill>
        <p:spPr>
          <a:xfrm>
            <a:off x="470079" y="1993320"/>
            <a:ext cx="5203064" cy="5170238"/>
          </a:xfrm>
          <a:prstGeom prst="rect">
            <a:avLst/>
          </a:prstGeom>
        </p:spPr>
      </p:pic>
      <p:pic>
        <p:nvPicPr>
          <p:cNvPr id="5" name="Picture 5" descr="Text&#10;&#10;Description automatically generated">
            <a:extLst>
              <a:ext uri="{FF2B5EF4-FFF2-40B4-BE49-F238E27FC236}">
                <a16:creationId xmlns:a16="http://schemas.microsoft.com/office/drawing/2014/main" id="{B690A13B-AC9A-9033-BD8C-5DDBF6AFBA4B}"/>
              </a:ext>
            </a:extLst>
          </p:cNvPr>
          <p:cNvPicPr>
            <a:picLocks noChangeAspect="1"/>
          </p:cNvPicPr>
          <p:nvPr/>
        </p:nvPicPr>
        <p:blipFill>
          <a:blip r:embed="rId4"/>
          <a:stretch>
            <a:fillRect/>
          </a:stretch>
        </p:blipFill>
        <p:spPr>
          <a:xfrm>
            <a:off x="5943600" y="1987944"/>
            <a:ext cx="5808371" cy="2669610"/>
          </a:xfrm>
          <a:prstGeom prst="rect">
            <a:avLst/>
          </a:prstGeom>
        </p:spPr>
      </p:pic>
      <p:pic>
        <p:nvPicPr>
          <p:cNvPr id="6" name="Picture 6" descr="Text&#10;&#10;Description automatically generated">
            <a:extLst>
              <a:ext uri="{FF2B5EF4-FFF2-40B4-BE49-F238E27FC236}">
                <a16:creationId xmlns:a16="http://schemas.microsoft.com/office/drawing/2014/main" id="{2D4A3D84-F9EA-10A0-8778-662875F74B82}"/>
              </a:ext>
            </a:extLst>
          </p:cNvPr>
          <p:cNvPicPr>
            <a:picLocks noChangeAspect="1"/>
          </p:cNvPicPr>
          <p:nvPr/>
        </p:nvPicPr>
        <p:blipFill>
          <a:blip r:embed="rId5"/>
          <a:stretch>
            <a:fillRect/>
          </a:stretch>
        </p:blipFill>
        <p:spPr>
          <a:xfrm>
            <a:off x="5943600" y="4756299"/>
            <a:ext cx="5795492" cy="2387481"/>
          </a:xfrm>
          <a:prstGeom prst="rect">
            <a:avLst/>
          </a:prstGeom>
        </p:spPr>
      </p:pic>
    </p:spTree>
    <p:extLst>
      <p:ext uri="{BB962C8B-B14F-4D97-AF65-F5344CB8AC3E}">
        <p14:creationId xmlns:p14="http://schemas.microsoft.com/office/powerpoint/2010/main" val="164519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CA31E5-C654-5825-29CA-20ABEF404A62}"/>
              </a:ext>
            </a:extLst>
          </p:cNvPr>
          <p:cNvSpPr>
            <a:spLocks noGrp="1"/>
          </p:cNvSpPr>
          <p:nvPr>
            <p:ph type="title"/>
          </p:nvPr>
        </p:nvSpPr>
        <p:spPr/>
        <p:txBody>
          <a:bodyPr/>
          <a:lstStyle/>
          <a:p>
            <a:r>
              <a:rPr lang="en-US" dirty="0">
                <a:ea typeface="ＭＳ Ｐゴシック"/>
              </a:rPr>
              <a:t>Let's put this puppy on GitHub!</a:t>
            </a:r>
            <a:endParaRPr lang="en-US" dirty="0"/>
          </a:p>
        </p:txBody>
      </p:sp>
      <p:pic>
        <p:nvPicPr>
          <p:cNvPr id="4" name="Picture 4">
            <a:extLst>
              <a:ext uri="{FF2B5EF4-FFF2-40B4-BE49-F238E27FC236}">
                <a16:creationId xmlns:a16="http://schemas.microsoft.com/office/drawing/2014/main" id="{C078CE6F-638A-6AC3-FF4F-3DB2BFFC0379}"/>
              </a:ext>
            </a:extLst>
          </p:cNvPr>
          <p:cNvPicPr>
            <a:picLocks noChangeAspect="1"/>
          </p:cNvPicPr>
          <p:nvPr/>
        </p:nvPicPr>
        <p:blipFill>
          <a:blip r:embed="rId3"/>
          <a:stretch>
            <a:fillRect/>
          </a:stretch>
        </p:blipFill>
        <p:spPr>
          <a:xfrm>
            <a:off x="2208727" y="2576801"/>
            <a:ext cx="9710670" cy="4003278"/>
          </a:xfrm>
          <a:prstGeom prst="rect">
            <a:avLst/>
          </a:prstGeom>
        </p:spPr>
      </p:pic>
    </p:spTree>
    <p:extLst>
      <p:ext uri="{BB962C8B-B14F-4D97-AF65-F5344CB8AC3E}">
        <p14:creationId xmlns:p14="http://schemas.microsoft.com/office/powerpoint/2010/main" val="157498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0A47-FD8F-C894-8C0D-80DC1517AE9E}"/>
              </a:ext>
            </a:extLst>
          </p:cNvPr>
          <p:cNvSpPr>
            <a:spLocks noGrp="1"/>
          </p:cNvSpPr>
          <p:nvPr>
            <p:ph type="title"/>
          </p:nvPr>
        </p:nvSpPr>
        <p:spPr/>
        <p:txBody>
          <a:bodyPr/>
          <a:lstStyle/>
          <a:p>
            <a:r>
              <a:rPr lang="en-US" dirty="0">
                <a:ea typeface="ＭＳ Ｐゴシック"/>
              </a:rPr>
              <a:t>Fill in your repo name</a:t>
            </a:r>
            <a:endParaRPr lang="en-US" dirty="0"/>
          </a:p>
        </p:txBody>
      </p:sp>
      <p:pic>
        <p:nvPicPr>
          <p:cNvPr id="4" name="Picture 4" descr="Text&#10;&#10;Description automatically generated">
            <a:extLst>
              <a:ext uri="{FF2B5EF4-FFF2-40B4-BE49-F238E27FC236}">
                <a16:creationId xmlns:a16="http://schemas.microsoft.com/office/drawing/2014/main" id="{10AEE826-390B-E55D-08C0-16DB263BEC6C}"/>
              </a:ext>
            </a:extLst>
          </p:cNvPr>
          <p:cNvPicPr>
            <a:picLocks noChangeAspect="1"/>
          </p:cNvPicPr>
          <p:nvPr/>
        </p:nvPicPr>
        <p:blipFill>
          <a:blip r:embed="rId3"/>
          <a:stretch>
            <a:fillRect/>
          </a:stretch>
        </p:blipFill>
        <p:spPr>
          <a:xfrm>
            <a:off x="1732209" y="1676813"/>
            <a:ext cx="8976574" cy="5442644"/>
          </a:xfrm>
          <a:prstGeom prst="rect">
            <a:avLst/>
          </a:prstGeom>
        </p:spPr>
      </p:pic>
    </p:spTree>
    <p:extLst>
      <p:ext uri="{BB962C8B-B14F-4D97-AF65-F5344CB8AC3E}">
        <p14:creationId xmlns:p14="http://schemas.microsoft.com/office/powerpoint/2010/main" val="87648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1E018-2531-4C9E-BA82-329DD37013D4}"/>
              </a:ext>
            </a:extLst>
          </p:cNvPr>
          <p:cNvSpPr>
            <a:spLocks noGrp="1"/>
          </p:cNvSpPr>
          <p:nvPr>
            <p:ph type="title"/>
          </p:nvPr>
        </p:nvSpPr>
        <p:spPr/>
        <p:txBody>
          <a:bodyPr/>
          <a:lstStyle/>
          <a:p>
            <a:r>
              <a:rPr lang="en-US" dirty="0">
                <a:ea typeface="ＭＳ Ｐゴシック"/>
              </a:rPr>
              <a:t>Repository Created – Check out GitHub's helper message</a:t>
            </a:r>
            <a:endParaRPr lang="en-US" dirty="0"/>
          </a:p>
        </p:txBody>
      </p:sp>
      <p:pic>
        <p:nvPicPr>
          <p:cNvPr id="4" name="Picture 4" descr="A screenshot of a computer&#10;&#10;Description automatically generated">
            <a:extLst>
              <a:ext uri="{FF2B5EF4-FFF2-40B4-BE49-F238E27FC236}">
                <a16:creationId xmlns:a16="http://schemas.microsoft.com/office/drawing/2014/main" id="{8BCCB60B-FF8A-0181-1DF8-C4D07D07AF9C}"/>
              </a:ext>
            </a:extLst>
          </p:cNvPr>
          <p:cNvPicPr>
            <a:picLocks noChangeAspect="1"/>
          </p:cNvPicPr>
          <p:nvPr/>
        </p:nvPicPr>
        <p:blipFill>
          <a:blip r:embed="rId3"/>
          <a:stretch>
            <a:fillRect/>
          </a:stretch>
        </p:blipFill>
        <p:spPr>
          <a:xfrm>
            <a:off x="2350395" y="2061041"/>
            <a:ext cx="9311424" cy="5124950"/>
          </a:xfrm>
          <a:prstGeom prst="rect">
            <a:avLst/>
          </a:prstGeom>
        </p:spPr>
      </p:pic>
    </p:spTree>
    <p:extLst>
      <p:ext uri="{BB962C8B-B14F-4D97-AF65-F5344CB8AC3E}">
        <p14:creationId xmlns:p14="http://schemas.microsoft.com/office/powerpoint/2010/main" val="323904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43FC7-5891-52BA-911F-E45C37FD765F}"/>
              </a:ext>
            </a:extLst>
          </p:cNvPr>
          <p:cNvSpPr>
            <a:spLocks noGrp="1"/>
          </p:cNvSpPr>
          <p:nvPr>
            <p:ph type="title"/>
          </p:nvPr>
        </p:nvSpPr>
        <p:spPr/>
        <p:txBody>
          <a:bodyPr/>
          <a:lstStyle/>
          <a:p>
            <a:r>
              <a:rPr lang="en-US" dirty="0">
                <a:ea typeface="ＭＳ Ｐゴシック"/>
              </a:rPr>
              <a:t>Darn safety nets – let's fix this: Personal Access Tokens!</a:t>
            </a:r>
            <a:endParaRPr lang="en-US" dirty="0"/>
          </a:p>
        </p:txBody>
      </p:sp>
      <p:pic>
        <p:nvPicPr>
          <p:cNvPr id="4" name="Picture 4" descr="Graphical user interface, text&#10;&#10;Description automatically generated">
            <a:extLst>
              <a:ext uri="{FF2B5EF4-FFF2-40B4-BE49-F238E27FC236}">
                <a16:creationId xmlns:a16="http://schemas.microsoft.com/office/drawing/2014/main" id="{23547C75-6B48-6ACA-6648-44D762619304}"/>
              </a:ext>
            </a:extLst>
          </p:cNvPr>
          <p:cNvPicPr>
            <a:picLocks noChangeAspect="1"/>
          </p:cNvPicPr>
          <p:nvPr/>
        </p:nvPicPr>
        <p:blipFill>
          <a:blip r:embed="rId3"/>
          <a:stretch>
            <a:fillRect/>
          </a:stretch>
        </p:blipFill>
        <p:spPr>
          <a:xfrm>
            <a:off x="392806" y="1577431"/>
            <a:ext cx="9569001" cy="1958049"/>
          </a:xfrm>
          <a:prstGeom prst="rect">
            <a:avLst/>
          </a:prstGeom>
        </p:spPr>
      </p:pic>
      <p:pic>
        <p:nvPicPr>
          <p:cNvPr id="5" name="Picture 5">
            <a:extLst>
              <a:ext uri="{FF2B5EF4-FFF2-40B4-BE49-F238E27FC236}">
                <a16:creationId xmlns:a16="http://schemas.microsoft.com/office/drawing/2014/main" id="{9D95C5A3-19C3-9171-98F9-24930F9C9B61}"/>
              </a:ext>
            </a:extLst>
          </p:cNvPr>
          <p:cNvPicPr>
            <a:picLocks noChangeAspect="1"/>
          </p:cNvPicPr>
          <p:nvPr/>
        </p:nvPicPr>
        <p:blipFill>
          <a:blip r:embed="rId4"/>
          <a:stretch>
            <a:fillRect/>
          </a:stretch>
        </p:blipFill>
        <p:spPr>
          <a:xfrm>
            <a:off x="392806" y="3756793"/>
            <a:ext cx="9556123" cy="3343303"/>
          </a:xfrm>
          <a:prstGeom prst="rect">
            <a:avLst/>
          </a:prstGeom>
        </p:spPr>
      </p:pic>
    </p:spTree>
    <p:extLst>
      <p:ext uri="{BB962C8B-B14F-4D97-AF65-F5344CB8AC3E}">
        <p14:creationId xmlns:p14="http://schemas.microsoft.com/office/powerpoint/2010/main" val="910172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FED1B-B146-CE7B-67ED-DC91C53282CF}"/>
              </a:ext>
            </a:extLst>
          </p:cNvPr>
          <p:cNvSpPr>
            <a:spLocks noGrp="1"/>
          </p:cNvSpPr>
          <p:nvPr>
            <p:ph type="title"/>
          </p:nvPr>
        </p:nvSpPr>
        <p:spPr/>
        <p:txBody>
          <a:bodyPr/>
          <a:lstStyle/>
          <a:p>
            <a:r>
              <a:rPr lang="en-US" dirty="0">
                <a:ea typeface="ＭＳ Ｐゴシック"/>
              </a:rPr>
              <a:t>Developer Settings</a:t>
            </a:r>
            <a:endParaRPr lang="en-US" dirty="0"/>
          </a:p>
        </p:txBody>
      </p:sp>
      <p:pic>
        <p:nvPicPr>
          <p:cNvPr id="5" name="Picture 5">
            <a:extLst>
              <a:ext uri="{FF2B5EF4-FFF2-40B4-BE49-F238E27FC236}">
                <a16:creationId xmlns:a16="http://schemas.microsoft.com/office/drawing/2014/main" id="{BAF13FA4-42C6-3C5C-EC9E-53BE3F515067}"/>
              </a:ext>
            </a:extLst>
          </p:cNvPr>
          <p:cNvPicPr>
            <a:picLocks noChangeAspect="1"/>
          </p:cNvPicPr>
          <p:nvPr/>
        </p:nvPicPr>
        <p:blipFill>
          <a:blip r:embed="rId3"/>
          <a:stretch>
            <a:fillRect/>
          </a:stretch>
        </p:blipFill>
        <p:spPr>
          <a:xfrm>
            <a:off x="697786" y="1954369"/>
            <a:ext cx="5996902" cy="5312535"/>
          </a:xfrm>
          <a:prstGeom prst="rect">
            <a:avLst/>
          </a:prstGeom>
        </p:spPr>
      </p:pic>
    </p:spTree>
    <p:extLst>
      <p:ext uri="{BB962C8B-B14F-4D97-AF65-F5344CB8AC3E}">
        <p14:creationId xmlns:p14="http://schemas.microsoft.com/office/powerpoint/2010/main" val="111786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FC62F4-B00B-3E8C-43F9-94349B3C4C62}"/>
              </a:ext>
            </a:extLst>
          </p:cNvPr>
          <p:cNvSpPr>
            <a:spLocks noGrp="1"/>
          </p:cNvSpPr>
          <p:nvPr>
            <p:ph type="title"/>
          </p:nvPr>
        </p:nvSpPr>
        <p:spPr/>
        <p:txBody>
          <a:bodyPr/>
          <a:lstStyle/>
          <a:p>
            <a:r>
              <a:rPr lang="en-US" dirty="0">
                <a:ea typeface="ＭＳ Ｐゴシック"/>
              </a:rPr>
              <a:t>Personal Access Tokens</a:t>
            </a:r>
            <a:endParaRPr lang="en-US" dirty="0"/>
          </a:p>
        </p:txBody>
      </p:sp>
      <p:pic>
        <p:nvPicPr>
          <p:cNvPr id="4" name="Picture 4">
            <a:extLst>
              <a:ext uri="{FF2B5EF4-FFF2-40B4-BE49-F238E27FC236}">
                <a16:creationId xmlns:a16="http://schemas.microsoft.com/office/drawing/2014/main" id="{6DD31037-B501-91BF-9AE7-03913E91FFE7}"/>
              </a:ext>
            </a:extLst>
          </p:cNvPr>
          <p:cNvPicPr>
            <a:picLocks noChangeAspect="1"/>
          </p:cNvPicPr>
          <p:nvPr/>
        </p:nvPicPr>
        <p:blipFill>
          <a:blip r:embed="rId2"/>
          <a:stretch>
            <a:fillRect/>
          </a:stretch>
        </p:blipFill>
        <p:spPr>
          <a:xfrm>
            <a:off x="431443" y="1791616"/>
            <a:ext cx="8615965" cy="3834998"/>
          </a:xfrm>
          <a:prstGeom prst="rect">
            <a:avLst/>
          </a:prstGeom>
        </p:spPr>
      </p:pic>
    </p:spTree>
    <p:extLst>
      <p:ext uri="{BB962C8B-B14F-4D97-AF65-F5344CB8AC3E}">
        <p14:creationId xmlns:p14="http://schemas.microsoft.com/office/powerpoint/2010/main" val="391469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3FD987-A2ED-3446-A901-354F60826BB1}"/>
              </a:ext>
            </a:extLst>
          </p:cNvPr>
          <p:cNvSpPr>
            <a:spLocks noGrp="1"/>
          </p:cNvSpPr>
          <p:nvPr>
            <p:ph idx="1"/>
          </p:nvPr>
        </p:nvSpPr>
        <p:spPr>
          <a:xfrm>
            <a:off x="487680" y="1676400"/>
            <a:ext cx="13655040" cy="6553200"/>
          </a:xfrm>
        </p:spPr>
        <p:txBody>
          <a:bodyPr/>
          <a:lstStyle/>
          <a:p>
            <a:r>
              <a:rPr lang="en-US" sz="1800" dirty="0"/>
              <a:t>A code sharing and publishing service?</a:t>
            </a:r>
            <a:br>
              <a:rPr lang="en-US" dirty="0"/>
            </a:br>
            <a:br>
              <a:rPr lang="en-US" dirty="0"/>
            </a:br>
            <a:br>
              <a:rPr lang="en-US" dirty="0"/>
            </a:br>
            <a:endParaRPr lang="en-US" dirty="0"/>
          </a:p>
          <a:p>
            <a:endParaRPr lang="en-US" dirty="0"/>
          </a:p>
          <a:p>
            <a:endParaRPr lang="en-US" dirty="0"/>
          </a:p>
          <a:p>
            <a:endParaRPr lang="en-US" dirty="0"/>
          </a:p>
          <a:p>
            <a:r>
              <a:rPr lang="en-US" sz="1800" dirty="0"/>
              <a:t>A networking site for developers?</a:t>
            </a:r>
          </a:p>
          <a:p>
            <a:endParaRPr lang="en-US" dirty="0"/>
          </a:p>
          <a:p>
            <a:endParaRPr lang="en-US" dirty="0"/>
          </a:p>
          <a:p>
            <a:endParaRPr lang="en-US" dirty="0"/>
          </a:p>
          <a:p>
            <a:endParaRPr lang="en-US" dirty="0"/>
          </a:p>
          <a:p>
            <a:r>
              <a:rPr lang="en-US" sz="1800" dirty="0"/>
              <a:t>A feature rich git server*?</a:t>
            </a:r>
          </a:p>
        </p:txBody>
      </p:sp>
      <p:sp>
        <p:nvSpPr>
          <p:cNvPr id="3" name="Title 2">
            <a:extLst>
              <a:ext uri="{FF2B5EF4-FFF2-40B4-BE49-F238E27FC236}">
                <a16:creationId xmlns:a16="http://schemas.microsoft.com/office/drawing/2014/main" id="{7047E434-E49E-D142-9F1F-87B985445724}"/>
              </a:ext>
            </a:extLst>
          </p:cNvPr>
          <p:cNvSpPr>
            <a:spLocks noGrp="1"/>
          </p:cNvSpPr>
          <p:nvPr>
            <p:ph type="title"/>
          </p:nvPr>
        </p:nvSpPr>
        <p:spPr/>
        <p:txBody>
          <a:bodyPr/>
          <a:lstStyle/>
          <a:p>
            <a:r>
              <a:rPr lang="en-US" dirty="0">
                <a:solidFill>
                  <a:srgbClr val="C10F3A"/>
                </a:solidFill>
                <a:latin typeface="Arial" panose="020B0604020202020204" pitchFamily="34" charset="0"/>
                <a:cs typeface="Arial" panose="020B0604020202020204" pitchFamily="34" charset="0"/>
              </a:rPr>
              <a:t>What is GitHub, anyway?</a:t>
            </a:r>
          </a:p>
        </p:txBody>
      </p:sp>
      <p:pic>
        <p:nvPicPr>
          <p:cNvPr id="6" name="Picture 5">
            <a:extLst>
              <a:ext uri="{FF2B5EF4-FFF2-40B4-BE49-F238E27FC236}">
                <a16:creationId xmlns:a16="http://schemas.microsoft.com/office/drawing/2014/main" id="{D5283F0C-2FC5-430B-8B8F-2D87AE0A5F2D}"/>
              </a:ext>
            </a:extLst>
          </p:cNvPr>
          <p:cNvPicPr>
            <a:picLocks noChangeAspect="1"/>
          </p:cNvPicPr>
          <p:nvPr/>
        </p:nvPicPr>
        <p:blipFill>
          <a:blip r:embed="rId3"/>
          <a:stretch>
            <a:fillRect/>
          </a:stretch>
        </p:blipFill>
        <p:spPr>
          <a:xfrm>
            <a:off x="12192000" y="1828800"/>
            <a:ext cx="2343293" cy="1947862"/>
          </a:xfrm>
          <a:prstGeom prst="rect">
            <a:avLst/>
          </a:prstGeom>
        </p:spPr>
      </p:pic>
      <p:pic>
        <p:nvPicPr>
          <p:cNvPr id="14" name="Picture 13">
            <a:extLst>
              <a:ext uri="{FF2B5EF4-FFF2-40B4-BE49-F238E27FC236}">
                <a16:creationId xmlns:a16="http://schemas.microsoft.com/office/drawing/2014/main" id="{297FF467-F331-4939-8DEF-BFDE2F4CFD91}"/>
              </a:ext>
            </a:extLst>
          </p:cNvPr>
          <p:cNvPicPr>
            <a:picLocks noChangeAspect="1"/>
          </p:cNvPicPr>
          <p:nvPr/>
        </p:nvPicPr>
        <p:blipFill>
          <a:blip r:embed="rId4"/>
          <a:stretch>
            <a:fillRect/>
          </a:stretch>
        </p:blipFill>
        <p:spPr>
          <a:xfrm>
            <a:off x="609600" y="2057400"/>
            <a:ext cx="6040755" cy="2867025"/>
          </a:xfrm>
          <a:prstGeom prst="rect">
            <a:avLst/>
          </a:prstGeom>
        </p:spPr>
      </p:pic>
      <p:pic>
        <p:nvPicPr>
          <p:cNvPr id="16" name="Picture 15">
            <a:extLst>
              <a:ext uri="{FF2B5EF4-FFF2-40B4-BE49-F238E27FC236}">
                <a16:creationId xmlns:a16="http://schemas.microsoft.com/office/drawing/2014/main" id="{B15DECAE-209D-481A-AB81-4416D0CD7B84}"/>
              </a:ext>
            </a:extLst>
          </p:cNvPr>
          <p:cNvPicPr>
            <a:picLocks noChangeAspect="1"/>
          </p:cNvPicPr>
          <p:nvPr/>
        </p:nvPicPr>
        <p:blipFill>
          <a:blip r:embed="rId5"/>
          <a:stretch>
            <a:fillRect/>
          </a:stretch>
        </p:blipFill>
        <p:spPr>
          <a:xfrm>
            <a:off x="588628" y="5229225"/>
            <a:ext cx="9115425" cy="1971675"/>
          </a:xfrm>
          <a:prstGeom prst="rect">
            <a:avLst/>
          </a:prstGeom>
        </p:spPr>
      </p:pic>
    </p:spTree>
    <p:extLst>
      <p:ext uri="{BB962C8B-B14F-4D97-AF65-F5344CB8AC3E}">
        <p14:creationId xmlns:p14="http://schemas.microsoft.com/office/powerpoint/2010/main" val="280545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1240A-7371-7810-F7EB-F4E40B57D7AE}"/>
              </a:ext>
            </a:extLst>
          </p:cNvPr>
          <p:cNvSpPr>
            <a:spLocks noGrp="1"/>
          </p:cNvSpPr>
          <p:nvPr>
            <p:ph type="title"/>
          </p:nvPr>
        </p:nvSpPr>
        <p:spPr/>
        <p:txBody>
          <a:bodyPr/>
          <a:lstStyle/>
          <a:p>
            <a:r>
              <a:rPr lang="en-US" dirty="0">
                <a:ea typeface="ＭＳ Ｐゴシック"/>
              </a:rPr>
              <a:t>Generate New Token</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637CF3D0-5EDC-5BE3-43C1-7A936F4E84F0}"/>
              </a:ext>
            </a:extLst>
          </p:cNvPr>
          <p:cNvPicPr>
            <a:picLocks noChangeAspect="1"/>
          </p:cNvPicPr>
          <p:nvPr/>
        </p:nvPicPr>
        <p:blipFill>
          <a:blip r:embed="rId2"/>
          <a:stretch>
            <a:fillRect/>
          </a:stretch>
        </p:blipFill>
        <p:spPr>
          <a:xfrm>
            <a:off x="302654" y="2330076"/>
            <a:ext cx="8384146" cy="4200513"/>
          </a:xfrm>
          <a:prstGeom prst="rect">
            <a:avLst/>
          </a:prstGeom>
        </p:spPr>
      </p:pic>
    </p:spTree>
    <p:extLst>
      <p:ext uri="{BB962C8B-B14F-4D97-AF65-F5344CB8AC3E}">
        <p14:creationId xmlns:p14="http://schemas.microsoft.com/office/powerpoint/2010/main" val="416913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86997D-73F4-20DD-FAA4-C27CEAF1E9F4}"/>
              </a:ext>
            </a:extLst>
          </p:cNvPr>
          <p:cNvSpPr>
            <a:spLocks noGrp="1"/>
          </p:cNvSpPr>
          <p:nvPr>
            <p:ph type="title"/>
          </p:nvPr>
        </p:nvSpPr>
        <p:spPr/>
        <p:txBody>
          <a:bodyPr/>
          <a:lstStyle/>
          <a:p>
            <a:r>
              <a:rPr lang="en-US" dirty="0">
                <a:ea typeface="ＭＳ Ｐゴシック"/>
              </a:rPr>
              <a:t>2FA</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21890D1A-84D7-2A70-9158-5A242B589EAB}"/>
              </a:ext>
            </a:extLst>
          </p:cNvPr>
          <p:cNvPicPr>
            <a:picLocks noChangeAspect="1"/>
          </p:cNvPicPr>
          <p:nvPr/>
        </p:nvPicPr>
        <p:blipFill>
          <a:blip r:embed="rId3"/>
          <a:stretch>
            <a:fillRect/>
          </a:stretch>
        </p:blipFill>
        <p:spPr>
          <a:xfrm>
            <a:off x="1139782" y="2717773"/>
            <a:ext cx="5563671" cy="3051632"/>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9D85D644-3EF7-4105-71DC-1A4571CEDD7D}"/>
              </a:ext>
            </a:extLst>
          </p:cNvPr>
          <p:cNvPicPr>
            <a:picLocks noChangeAspect="1"/>
          </p:cNvPicPr>
          <p:nvPr/>
        </p:nvPicPr>
        <p:blipFill>
          <a:blip r:embed="rId4"/>
          <a:stretch>
            <a:fillRect/>
          </a:stretch>
        </p:blipFill>
        <p:spPr>
          <a:xfrm>
            <a:off x="7167093" y="2400767"/>
            <a:ext cx="3593205" cy="3466704"/>
          </a:xfrm>
          <a:prstGeom prst="rect">
            <a:avLst/>
          </a:prstGeom>
        </p:spPr>
      </p:pic>
    </p:spTree>
    <p:extLst>
      <p:ext uri="{BB962C8B-B14F-4D97-AF65-F5344CB8AC3E}">
        <p14:creationId xmlns:p14="http://schemas.microsoft.com/office/powerpoint/2010/main" val="109740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E9B8A5-A5E1-B3AA-129C-D586483F5DF0}"/>
              </a:ext>
            </a:extLst>
          </p:cNvPr>
          <p:cNvSpPr>
            <a:spLocks noGrp="1"/>
          </p:cNvSpPr>
          <p:nvPr>
            <p:ph type="title"/>
          </p:nvPr>
        </p:nvSpPr>
        <p:spPr/>
        <p:txBody>
          <a:bodyPr/>
          <a:lstStyle/>
          <a:p>
            <a:r>
              <a:rPr lang="en-US" dirty="0">
                <a:ea typeface="ＭＳ Ｐゴシック"/>
              </a:rPr>
              <a:t>Assign Permissions to the Token</a:t>
            </a:r>
            <a:endParaRPr lang="en-US" dirty="0"/>
          </a:p>
        </p:txBody>
      </p:sp>
      <p:pic>
        <p:nvPicPr>
          <p:cNvPr id="4" name="Picture 4">
            <a:extLst>
              <a:ext uri="{FF2B5EF4-FFF2-40B4-BE49-F238E27FC236}">
                <a16:creationId xmlns:a16="http://schemas.microsoft.com/office/drawing/2014/main" id="{A364CA1E-7E7B-2AD4-1A52-5A794E028257}"/>
              </a:ext>
            </a:extLst>
          </p:cNvPr>
          <p:cNvPicPr>
            <a:picLocks noChangeAspect="1"/>
          </p:cNvPicPr>
          <p:nvPr/>
        </p:nvPicPr>
        <p:blipFill>
          <a:blip r:embed="rId3"/>
          <a:stretch>
            <a:fillRect/>
          </a:stretch>
        </p:blipFill>
        <p:spPr>
          <a:xfrm>
            <a:off x="817809" y="2365502"/>
            <a:ext cx="5795492" cy="3756175"/>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24174983-AA51-E32D-7AD7-90E496770D00}"/>
              </a:ext>
            </a:extLst>
          </p:cNvPr>
          <p:cNvPicPr>
            <a:picLocks noChangeAspect="1"/>
          </p:cNvPicPr>
          <p:nvPr/>
        </p:nvPicPr>
        <p:blipFill>
          <a:blip r:embed="rId4"/>
          <a:stretch>
            <a:fillRect/>
          </a:stretch>
        </p:blipFill>
        <p:spPr>
          <a:xfrm>
            <a:off x="7321639" y="2363532"/>
            <a:ext cx="3631842" cy="3760114"/>
          </a:xfrm>
          <a:prstGeom prst="rect">
            <a:avLst/>
          </a:prstGeom>
        </p:spPr>
      </p:pic>
    </p:spTree>
    <p:extLst>
      <p:ext uri="{BB962C8B-B14F-4D97-AF65-F5344CB8AC3E}">
        <p14:creationId xmlns:p14="http://schemas.microsoft.com/office/powerpoint/2010/main" val="70850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A4AD4D-DD75-4C5C-0F8B-9E81CC686B0F}"/>
              </a:ext>
            </a:extLst>
          </p:cNvPr>
          <p:cNvSpPr>
            <a:spLocks noGrp="1"/>
          </p:cNvSpPr>
          <p:nvPr>
            <p:ph type="title"/>
          </p:nvPr>
        </p:nvSpPr>
        <p:spPr/>
        <p:txBody>
          <a:bodyPr/>
          <a:lstStyle/>
          <a:p>
            <a:r>
              <a:rPr lang="en-US" dirty="0">
                <a:ea typeface="ＭＳ Ｐゴシック"/>
              </a:rPr>
              <a:t>Copy the token to a file</a:t>
            </a:r>
            <a:endParaRPr lang="en-US" dirty="0"/>
          </a:p>
        </p:txBody>
      </p:sp>
      <p:pic>
        <p:nvPicPr>
          <p:cNvPr id="6" name="Picture 6" descr="Graphical user interface, application&#10;&#10;Description automatically generated">
            <a:extLst>
              <a:ext uri="{FF2B5EF4-FFF2-40B4-BE49-F238E27FC236}">
                <a16:creationId xmlns:a16="http://schemas.microsoft.com/office/drawing/2014/main" id="{BBC44B5A-262D-1553-7E5B-2B4E1A65245E}"/>
              </a:ext>
            </a:extLst>
          </p:cNvPr>
          <p:cNvPicPr>
            <a:picLocks noChangeAspect="1"/>
          </p:cNvPicPr>
          <p:nvPr/>
        </p:nvPicPr>
        <p:blipFill>
          <a:blip r:embed="rId3"/>
          <a:stretch>
            <a:fillRect/>
          </a:stretch>
        </p:blipFill>
        <p:spPr>
          <a:xfrm>
            <a:off x="650383" y="2232015"/>
            <a:ext cx="6194738" cy="3752690"/>
          </a:xfrm>
          <a:prstGeom prst="rect">
            <a:avLst/>
          </a:prstGeom>
        </p:spPr>
      </p:pic>
      <p:pic>
        <p:nvPicPr>
          <p:cNvPr id="7" name="Picture 7">
            <a:extLst>
              <a:ext uri="{FF2B5EF4-FFF2-40B4-BE49-F238E27FC236}">
                <a16:creationId xmlns:a16="http://schemas.microsoft.com/office/drawing/2014/main" id="{E5565EA5-A0EE-7AC9-5453-EEE4AE1AB4DB}"/>
              </a:ext>
            </a:extLst>
          </p:cNvPr>
          <p:cNvPicPr>
            <a:picLocks noChangeAspect="1"/>
          </p:cNvPicPr>
          <p:nvPr/>
        </p:nvPicPr>
        <p:blipFill>
          <a:blip r:embed="rId4"/>
          <a:stretch>
            <a:fillRect/>
          </a:stretch>
        </p:blipFill>
        <p:spPr>
          <a:xfrm>
            <a:off x="7025426" y="2558196"/>
            <a:ext cx="6387920" cy="1477593"/>
          </a:xfrm>
          <a:prstGeom prst="rect">
            <a:avLst/>
          </a:prstGeom>
        </p:spPr>
      </p:pic>
    </p:spTree>
    <p:extLst>
      <p:ext uri="{BB962C8B-B14F-4D97-AF65-F5344CB8AC3E}">
        <p14:creationId xmlns:p14="http://schemas.microsoft.com/office/powerpoint/2010/main" val="1311353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73873E-F6F5-67F8-12F8-E69FAD8C6BCC}"/>
              </a:ext>
            </a:extLst>
          </p:cNvPr>
          <p:cNvSpPr>
            <a:spLocks noGrp="1"/>
          </p:cNvSpPr>
          <p:nvPr>
            <p:ph type="title"/>
          </p:nvPr>
        </p:nvSpPr>
        <p:spPr/>
        <p:txBody>
          <a:bodyPr/>
          <a:lstStyle/>
          <a:p>
            <a:r>
              <a:rPr lang="en-US" dirty="0">
                <a:ea typeface="ＭＳ Ｐゴシック"/>
              </a:rPr>
              <a:t>Now we finally push to our repo!</a:t>
            </a:r>
            <a:endParaRPr lang="en-US" dirty="0"/>
          </a:p>
        </p:txBody>
      </p:sp>
      <p:pic>
        <p:nvPicPr>
          <p:cNvPr id="4" name="Picture 4" descr="Text&#10;&#10;Description automatically generated">
            <a:extLst>
              <a:ext uri="{FF2B5EF4-FFF2-40B4-BE49-F238E27FC236}">
                <a16:creationId xmlns:a16="http://schemas.microsoft.com/office/drawing/2014/main" id="{32DE6405-8E50-1623-CD98-6B51D363312A}"/>
              </a:ext>
            </a:extLst>
          </p:cNvPr>
          <p:cNvPicPr>
            <a:picLocks noChangeAspect="1"/>
          </p:cNvPicPr>
          <p:nvPr/>
        </p:nvPicPr>
        <p:blipFill>
          <a:blip r:embed="rId2"/>
          <a:stretch>
            <a:fillRect/>
          </a:stretch>
        </p:blipFill>
        <p:spPr>
          <a:xfrm>
            <a:off x="560231" y="2376206"/>
            <a:ext cx="5357611" cy="3567342"/>
          </a:xfrm>
          <a:prstGeom prst="rect">
            <a:avLst/>
          </a:prstGeom>
        </p:spPr>
      </p:pic>
    </p:spTree>
    <p:extLst>
      <p:ext uri="{BB962C8B-B14F-4D97-AF65-F5344CB8AC3E}">
        <p14:creationId xmlns:p14="http://schemas.microsoft.com/office/powerpoint/2010/main" val="227969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82A07A-2209-465E-BD11-710F99F1D395}"/>
              </a:ext>
            </a:extLst>
          </p:cNvPr>
          <p:cNvSpPr>
            <a:spLocks noGrp="1"/>
          </p:cNvSpPr>
          <p:nvPr>
            <p:ph type="title"/>
          </p:nvPr>
        </p:nvSpPr>
        <p:spPr/>
        <p:txBody>
          <a:bodyPr/>
          <a:lstStyle/>
          <a:p>
            <a:r>
              <a:rPr lang="en-US" dirty="0"/>
              <a:t>Before I dive into version control…</a:t>
            </a:r>
          </a:p>
        </p:txBody>
      </p:sp>
      <p:pic>
        <p:nvPicPr>
          <p:cNvPr id="5" name="Picture 4">
            <a:extLst>
              <a:ext uri="{FF2B5EF4-FFF2-40B4-BE49-F238E27FC236}">
                <a16:creationId xmlns:a16="http://schemas.microsoft.com/office/drawing/2014/main" id="{29726DDB-6FA4-418A-95DC-8E5F1A2A09A4}"/>
              </a:ext>
            </a:extLst>
          </p:cNvPr>
          <p:cNvPicPr>
            <a:picLocks noChangeAspect="1"/>
          </p:cNvPicPr>
          <p:nvPr/>
        </p:nvPicPr>
        <p:blipFill>
          <a:blip r:embed="rId3"/>
          <a:stretch>
            <a:fillRect/>
          </a:stretch>
        </p:blipFill>
        <p:spPr>
          <a:xfrm>
            <a:off x="152400" y="2895600"/>
            <a:ext cx="3419475" cy="876300"/>
          </a:xfrm>
          <a:prstGeom prst="rect">
            <a:avLst/>
          </a:prstGeom>
        </p:spPr>
      </p:pic>
      <p:pic>
        <p:nvPicPr>
          <p:cNvPr id="7" name="Picture 6">
            <a:extLst>
              <a:ext uri="{FF2B5EF4-FFF2-40B4-BE49-F238E27FC236}">
                <a16:creationId xmlns:a16="http://schemas.microsoft.com/office/drawing/2014/main" id="{0E09AD21-FEDE-4948-9E5D-00A09015373F}"/>
              </a:ext>
            </a:extLst>
          </p:cNvPr>
          <p:cNvPicPr>
            <a:picLocks noChangeAspect="1"/>
          </p:cNvPicPr>
          <p:nvPr/>
        </p:nvPicPr>
        <p:blipFill>
          <a:blip r:embed="rId4"/>
          <a:stretch>
            <a:fillRect/>
          </a:stretch>
        </p:blipFill>
        <p:spPr>
          <a:xfrm>
            <a:off x="4267201" y="2895600"/>
            <a:ext cx="3810000" cy="914400"/>
          </a:xfrm>
          <a:prstGeom prst="rect">
            <a:avLst/>
          </a:prstGeom>
        </p:spPr>
      </p:pic>
      <p:cxnSp>
        <p:nvCxnSpPr>
          <p:cNvPr id="9" name="Straight Arrow Connector 8">
            <a:extLst>
              <a:ext uri="{FF2B5EF4-FFF2-40B4-BE49-F238E27FC236}">
                <a16:creationId xmlns:a16="http://schemas.microsoft.com/office/drawing/2014/main" id="{60A10905-56D2-430E-A6EE-618E59D60CC9}"/>
              </a:ext>
            </a:extLst>
          </p:cNvPr>
          <p:cNvCxnSpPr>
            <a:cxnSpLocks/>
            <a:stCxn id="5" idx="3"/>
          </p:cNvCxnSpPr>
          <p:nvPr/>
        </p:nvCxnSpPr>
        <p:spPr>
          <a:xfrm>
            <a:off x="3571875" y="3333750"/>
            <a:ext cx="619125"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41B8C95-F473-4225-BE51-B24EDF617E56}"/>
              </a:ext>
            </a:extLst>
          </p:cNvPr>
          <p:cNvCxnSpPr>
            <a:cxnSpLocks/>
          </p:cNvCxnSpPr>
          <p:nvPr/>
        </p:nvCxnSpPr>
        <p:spPr>
          <a:xfrm>
            <a:off x="8153400" y="3330080"/>
            <a:ext cx="619125"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6B7CF819-352A-402B-B4B9-7C6B137F5873}"/>
              </a:ext>
            </a:extLst>
          </p:cNvPr>
          <p:cNvPicPr>
            <a:picLocks noChangeAspect="1"/>
          </p:cNvPicPr>
          <p:nvPr/>
        </p:nvPicPr>
        <p:blipFill>
          <a:blip r:embed="rId5"/>
          <a:stretch>
            <a:fillRect/>
          </a:stretch>
        </p:blipFill>
        <p:spPr>
          <a:xfrm>
            <a:off x="8848724" y="2895600"/>
            <a:ext cx="5629276" cy="914399"/>
          </a:xfrm>
          <a:prstGeom prst="rect">
            <a:avLst/>
          </a:prstGeom>
        </p:spPr>
      </p:pic>
      <p:cxnSp>
        <p:nvCxnSpPr>
          <p:cNvPr id="15" name="Straight Arrow Connector 14">
            <a:extLst>
              <a:ext uri="{FF2B5EF4-FFF2-40B4-BE49-F238E27FC236}">
                <a16:creationId xmlns:a16="http://schemas.microsoft.com/office/drawing/2014/main" id="{A8E02506-3FE8-49C4-9E16-02A81EF19D93}"/>
              </a:ext>
            </a:extLst>
          </p:cNvPr>
          <p:cNvCxnSpPr/>
          <p:nvPr/>
        </p:nvCxnSpPr>
        <p:spPr>
          <a:xfrm>
            <a:off x="11658600" y="3809999"/>
            <a:ext cx="0" cy="685801"/>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pic>
        <p:nvPicPr>
          <p:cNvPr id="17" name="Picture 16">
            <a:extLst>
              <a:ext uri="{FF2B5EF4-FFF2-40B4-BE49-F238E27FC236}">
                <a16:creationId xmlns:a16="http://schemas.microsoft.com/office/drawing/2014/main" id="{D12FE059-35CE-4B42-B3C3-99922AFCAFD6}"/>
              </a:ext>
            </a:extLst>
          </p:cNvPr>
          <p:cNvPicPr>
            <a:picLocks noChangeAspect="1"/>
          </p:cNvPicPr>
          <p:nvPr/>
        </p:nvPicPr>
        <p:blipFill>
          <a:blip r:embed="rId6"/>
          <a:stretch>
            <a:fillRect/>
          </a:stretch>
        </p:blipFill>
        <p:spPr>
          <a:xfrm>
            <a:off x="8848722" y="4603850"/>
            <a:ext cx="5629276" cy="885825"/>
          </a:xfrm>
          <a:prstGeom prst="rect">
            <a:avLst/>
          </a:prstGeom>
        </p:spPr>
      </p:pic>
      <p:pic>
        <p:nvPicPr>
          <p:cNvPr id="19" name="Picture 18">
            <a:extLst>
              <a:ext uri="{FF2B5EF4-FFF2-40B4-BE49-F238E27FC236}">
                <a16:creationId xmlns:a16="http://schemas.microsoft.com/office/drawing/2014/main" id="{4D562CCA-0E0B-421D-98E1-E62B3DF8FF6A}"/>
              </a:ext>
            </a:extLst>
          </p:cNvPr>
          <p:cNvPicPr>
            <a:picLocks noChangeAspect="1"/>
          </p:cNvPicPr>
          <p:nvPr/>
        </p:nvPicPr>
        <p:blipFill>
          <a:blip r:embed="rId7"/>
          <a:stretch>
            <a:fillRect/>
          </a:stretch>
        </p:blipFill>
        <p:spPr>
          <a:xfrm>
            <a:off x="4283147" y="4603850"/>
            <a:ext cx="3810000" cy="885825"/>
          </a:xfrm>
          <a:prstGeom prst="rect">
            <a:avLst/>
          </a:prstGeom>
        </p:spPr>
      </p:pic>
      <p:cxnSp>
        <p:nvCxnSpPr>
          <p:cNvPr id="21" name="Straight Arrow Connector 20">
            <a:extLst>
              <a:ext uri="{FF2B5EF4-FFF2-40B4-BE49-F238E27FC236}">
                <a16:creationId xmlns:a16="http://schemas.microsoft.com/office/drawing/2014/main" id="{AD2F37F5-9726-4A45-8AE6-3D325F61B99C}"/>
              </a:ext>
            </a:extLst>
          </p:cNvPr>
          <p:cNvCxnSpPr>
            <a:cxnSpLocks/>
          </p:cNvCxnSpPr>
          <p:nvPr/>
        </p:nvCxnSpPr>
        <p:spPr>
          <a:xfrm flipH="1">
            <a:off x="8093147" y="5037235"/>
            <a:ext cx="695322"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75348F2-4AB7-4A49-8B24-0E0D8110A745}"/>
              </a:ext>
            </a:extLst>
          </p:cNvPr>
          <p:cNvCxnSpPr>
            <a:cxnSpLocks/>
          </p:cNvCxnSpPr>
          <p:nvPr/>
        </p:nvCxnSpPr>
        <p:spPr>
          <a:xfrm flipH="1">
            <a:off x="3587825" y="5066242"/>
            <a:ext cx="695322"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pic>
        <p:nvPicPr>
          <p:cNvPr id="25" name="Picture 24">
            <a:extLst>
              <a:ext uri="{FF2B5EF4-FFF2-40B4-BE49-F238E27FC236}">
                <a16:creationId xmlns:a16="http://schemas.microsoft.com/office/drawing/2014/main" id="{1C278DDA-847F-437F-9FE6-CB17C091A556}"/>
              </a:ext>
            </a:extLst>
          </p:cNvPr>
          <p:cNvPicPr>
            <a:picLocks noChangeAspect="1"/>
          </p:cNvPicPr>
          <p:nvPr/>
        </p:nvPicPr>
        <p:blipFill>
          <a:blip r:embed="rId8"/>
          <a:stretch>
            <a:fillRect/>
          </a:stretch>
        </p:blipFill>
        <p:spPr>
          <a:xfrm>
            <a:off x="170950" y="4603850"/>
            <a:ext cx="3433653" cy="885825"/>
          </a:xfrm>
          <a:prstGeom prst="rect">
            <a:avLst/>
          </a:prstGeom>
        </p:spPr>
      </p:pic>
      <p:pic>
        <p:nvPicPr>
          <p:cNvPr id="27" name="Picture 26">
            <a:extLst>
              <a:ext uri="{FF2B5EF4-FFF2-40B4-BE49-F238E27FC236}">
                <a16:creationId xmlns:a16="http://schemas.microsoft.com/office/drawing/2014/main" id="{2529EDAA-7A3E-4818-AC97-2D40030A7579}"/>
              </a:ext>
            </a:extLst>
          </p:cNvPr>
          <p:cNvPicPr>
            <a:picLocks noChangeAspect="1"/>
          </p:cNvPicPr>
          <p:nvPr/>
        </p:nvPicPr>
        <p:blipFill>
          <a:blip r:embed="rId9"/>
          <a:stretch>
            <a:fillRect/>
          </a:stretch>
        </p:blipFill>
        <p:spPr>
          <a:xfrm>
            <a:off x="170950" y="6232794"/>
            <a:ext cx="3433653" cy="866775"/>
          </a:xfrm>
          <a:prstGeom prst="rect">
            <a:avLst/>
          </a:prstGeom>
        </p:spPr>
      </p:pic>
      <p:cxnSp>
        <p:nvCxnSpPr>
          <p:cNvPr id="28" name="Straight Arrow Connector 27">
            <a:extLst>
              <a:ext uri="{FF2B5EF4-FFF2-40B4-BE49-F238E27FC236}">
                <a16:creationId xmlns:a16="http://schemas.microsoft.com/office/drawing/2014/main" id="{B78E910B-DF28-48C6-A0E7-BCD4765244AC}"/>
              </a:ext>
            </a:extLst>
          </p:cNvPr>
          <p:cNvCxnSpPr/>
          <p:nvPr/>
        </p:nvCxnSpPr>
        <p:spPr>
          <a:xfrm>
            <a:off x="1752600" y="5489675"/>
            <a:ext cx="0" cy="685801"/>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a:extLst>
              <a:ext uri="{FF2B5EF4-FFF2-40B4-BE49-F238E27FC236}">
                <a16:creationId xmlns:a16="http://schemas.microsoft.com/office/drawing/2014/main" id="{543A56D9-576E-4ADB-9680-07EF1FAFE112}"/>
              </a:ext>
            </a:extLst>
          </p:cNvPr>
          <p:cNvCxnSpPr>
            <a:cxnSpLocks/>
          </p:cNvCxnSpPr>
          <p:nvPr/>
        </p:nvCxnSpPr>
        <p:spPr>
          <a:xfrm>
            <a:off x="3648076" y="6705600"/>
            <a:ext cx="619125"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3801EEB4-8913-41EE-8CA5-79E1FAA5582F}"/>
              </a:ext>
            </a:extLst>
          </p:cNvPr>
          <p:cNvPicPr>
            <a:picLocks noChangeAspect="1"/>
          </p:cNvPicPr>
          <p:nvPr/>
        </p:nvPicPr>
        <p:blipFill>
          <a:blip r:embed="rId10"/>
          <a:stretch>
            <a:fillRect/>
          </a:stretch>
        </p:blipFill>
        <p:spPr>
          <a:xfrm>
            <a:off x="4602481" y="5830937"/>
            <a:ext cx="3109911" cy="1749325"/>
          </a:xfrm>
          <a:prstGeom prst="rect">
            <a:avLst/>
          </a:prstGeom>
        </p:spPr>
      </p:pic>
    </p:spTree>
    <p:extLst>
      <p:ext uri="{BB962C8B-B14F-4D97-AF65-F5344CB8AC3E}">
        <p14:creationId xmlns:p14="http://schemas.microsoft.com/office/powerpoint/2010/main" val="392030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2D25E5-EAB6-460D-9DB3-55B601D98051}"/>
              </a:ext>
            </a:extLst>
          </p:cNvPr>
          <p:cNvSpPr>
            <a:spLocks noGrp="1"/>
          </p:cNvSpPr>
          <p:nvPr>
            <p:ph idx="1"/>
          </p:nvPr>
        </p:nvSpPr>
        <p:spPr/>
        <p:txBody>
          <a:bodyPr/>
          <a:lstStyle/>
          <a:p>
            <a:pPr marL="489585" indent="-489585"/>
            <a:r>
              <a:rPr lang="en-US" dirty="0"/>
              <a:t>Records a history of file changes over time</a:t>
            </a:r>
            <a:endParaRPr lang="en-US"/>
          </a:p>
          <a:p>
            <a:pPr marL="489585" indent="-489585"/>
            <a:r>
              <a:rPr lang="en-US" dirty="0">
                <a:latin typeface="Arial"/>
                <a:ea typeface="ＭＳ Ｐゴシック"/>
                <a:cs typeface="Arial"/>
              </a:rPr>
              <a:t>VCS consists of:</a:t>
            </a:r>
          </a:p>
          <a:p>
            <a:pPr marL="1061085" lvl="1" indent="-407670"/>
            <a:r>
              <a:rPr lang="en-US" sz="2000" dirty="0">
                <a:ea typeface="ＭＳ Ｐゴシック"/>
              </a:rPr>
              <a:t>Repository – database of changes</a:t>
            </a:r>
          </a:p>
          <a:p>
            <a:pPr marL="1061085" lvl="1" indent="-407670"/>
            <a:r>
              <a:rPr lang="en-US" sz="2000" dirty="0">
                <a:ea typeface="ＭＳ Ｐゴシック"/>
              </a:rPr>
              <a:t>Working copy – Personal copy of all the files in the repository</a:t>
            </a:r>
          </a:p>
          <a:p>
            <a:pPr marL="1061085" lvl="1" indent="-407670"/>
            <a:r>
              <a:rPr lang="en-US" sz="2000" dirty="0">
                <a:ea typeface="ＭＳ Ｐゴシック"/>
              </a:rPr>
              <a:t>Commits – storing local changes in repository</a:t>
            </a:r>
          </a:p>
          <a:p>
            <a:pPr marL="1061085" lvl="1" indent="-407670"/>
            <a:r>
              <a:rPr lang="en-US" sz="2000" dirty="0">
                <a:ea typeface="ＭＳ Ｐゴシック"/>
              </a:rPr>
              <a:t>Branch – A track of commit history</a:t>
            </a:r>
          </a:p>
          <a:p>
            <a:pPr marL="1061085" lvl="1" indent="-407670"/>
            <a:r>
              <a:rPr lang="en-US" sz="2000" dirty="0">
                <a:ea typeface="ＭＳ Ｐゴシック"/>
              </a:rPr>
              <a:t>Trunk / Main – the primary source code "branch" </a:t>
            </a:r>
          </a:p>
          <a:p>
            <a:pPr marL="1061085" lvl="1" indent="-407670"/>
            <a:r>
              <a:rPr lang="en-US" sz="2000" dirty="0">
                <a:ea typeface="ＭＳ Ｐゴシック"/>
              </a:rPr>
              <a:t>Tag – a "named snapshot" of the repository (v1.0, 1.0)</a:t>
            </a:r>
          </a:p>
          <a:p>
            <a:pPr marL="489585" indent="-489585"/>
            <a:r>
              <a:rPr lang="en-US" dirty="0"/>
              <a:t>Utility:</a:t>
            </a:r>
          </a:p>
          <a:p>
            <a:pPr marL="1061085" lvl="1" indent="-407670"/>
            <a:r>
              <a:rPr lang="en-US" sz="2000" dirty="0">
                <a:ea typeface="ＭＳ Ｐゴシック"/>
              </a:rPr>
              <a:t>Enables multiple people to simultaneously work on a project</a:t>
            </a:r>
          </a:p>
          <a:p>
            <a:pPr marL="1061085" lvl="1" indent="-407670"/>
            <a:r>
              <a:rPr lang="en-US" sz="2000" dirty="0">
                <a:ea typeface="ＭＳ Ｐゴシック"/>
              </a:rPr>
              <a:t>Gives access to file and file set history</a:t>
            </a:r>
          </a:p>
          <a:p>
            <a:pPr marL="0" indent="0">
              <a:buNone/>
            </a:pPr>
            <a:endParaRPr lang="en-US" dirty="0"/>
          </a:p>
          <a:p>
            <a:pPr marL="1061085" lvl="1" indent="-407670"/>
            <a:endParaRPr lang="en-US" dirty="0">
              <a:latin typeface="Arial"/>
              <a:cs typeface="Arial"/>
            </a:endParaRPr>
          </a:p>
          <a:p>
            <a:pPr marL="489585" indent="-489585"/>
            <a:endParaRPr lang="en-US" sz="1700" dirty="0"/>
          </a:p>
          <a:p>
            <a:pPr marL="1061085" lvl="1" indent="-407670"/>
            <a:endParaRPr lang="en-US" dirty="0"/>
          </a:p>
        </p:txBody>
      </p:sp>
      <p:sp>
        <p:nvSpPr>
          <p:cNvPr id="3" name="Title 2">
            <a:extLst>
              <a:ext uri="{FF2B5EF4-FFF2-40B4-BE49-F238E27FC236}">
                <a16:creationId xmlns:a16="http://schemas.microsoft.com/office/drawing/2014/main" id="{71DFC7CD-7EEB-4C56-9801-F87A1DEB3AEC}"/>
              </a:ext>
            </a:extLst>
          </p:cNvPr>
          <p:cNvSpPr>
            <a:spLocks noGrp="1"/>
          </p:cNvSpPr>
          <p:nvPr>
            <p:ph type="title"/>
          </p:nvPr>
        </p:nvSpPr>
        <p:spPr/>
        <p:txBody>
          <a:bodyPr/>
          <a:lstStyle/>
          <a:p>
            <a:r>
              <a:rPr lang="en-US" dirty="0">
                <a:ea typeface="ＭＳ Ｐゴシック"/>
              </a:rPr>
              <a:t>What is a version control system (VCS)</a:t>
            </a:r>
            <a:endParaRPr lang="en-US" dirty="0"/>
          </a:p>
        </p:txBody>
      </p:sp>
      <p:pic>
        <p:nvPicPr>
          <p:cNvPr id="4" name="Picture 4">
            <a:extLst>
              <a:ext uri="{FF2B5EF4-FFF2-40B4-BE49-F238E27FC236}">
                <a16:creationId xmlns:a16="http://schemas.microsoft.com/office/drawing/2014/main" id="{F1CE142F-5CDE-5101-FF44-A63AFCD1ED02}"/>
              </a:ext>
            </a:extLst>
          </p:cNvPr>
          <p:cNvPicPr>
            <a:picLocks noChangeAspect="1"/>
          </p:cNvPicPr>
          <p:nvPr/>
        </p:nvPicPr>
        <p:blipFill>
          <a:blip r:embed="rId3"/>
          <a:stretch>
            <a:fillRect/>
          </a:stretch>
        </p:blipFill>
        <p:spPr>
          <a:xfrm>
            <a:off x="2914650" y="6207332"/>
            <a:ext cx="7786688" cy="1644238"/>
          </a:xfrm>
          <a:prstGeom prst="rect">
            <a:avLst/>
          </a:prstGeom>
        </p:spPr>
      </p:pic>
    </p:spTree>
    <p:extLst>
      <p:ext uri="{BB962C8B-B14F-4D97-AF65-F5344CB8AC3E}">
        <p14:creationId xmlns:p14="http://schemas.microsoft.com/office/powerpoint/2010/main" val="171412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businesscard, screenshot&#10;&#10;Description automatically generated">
            <a:extLst>
              <a:ext uri="{FF2B5EF4-FFF2-40B4-BE49-F238E27FC236}">
                <a16:creationId xmlns:a16="http://schemas.microsoft.com/office/drawing/2014/main" id="{37A83341-E66C-CAFD-E114-B56C0B84670F}"/>
              </a:ext>
            </a:extLst>
          </p:cNvPr>
          <p:cNvPicPr>
            <a:picLocks noGrp="1" noChangeAspect="1"/>
          </p:cNvPicPr>
          <p:nvPr>
            <p:ph idx="1"/>
          </p:nvPr>
        </p:nvPicPr>
        <p:blipFill>
          <a:blip r:embed="rId3"/>
          <a:stretch>
            <a:fillRect/>
          </a:stretch>
        </p:blipFill>
        <p:spPr>
          <a:xfrm>
            <a:off x="2538412" y="2138362"/>
            <a:ext cx="9553575" cy="5019675"/>
          </a:xfrm>
        </p:spPr>
      </p:pic>
      <p:sp>
        <p:nvSpPr>
          <p:cNvPr id="3" name="Title 2">
            <a:extLst>
              <a:ext uri="{FF2B5EF4-FFF2-40B4-BE49-F238E27FC236}">
                <a16:creationId xmlns:a16="http://schemas.microsoft.com/office/drawing/2014/main" id="{75032B6D-E8B0-7B40-940D-F41AF315E954}"/>
              </a:ext>
            </a:extLst>
          </p:cNvPr>
          <p:cNvSpPr>
            <a:spLocks noGrp="1"/>
          </p:cNvSpPr>
          <p:nvPr>
            <p:ph type="title"/>
          </p:nvPr>
        </p:nvSpPr>
        <p:spPr/>
        <p:txBody>
          <a:bodyPr/>
          <a:lstStyle/>
          <a:p>
            <a:r>
              <a:rPr lang="en-US" dirty="0">
                <a:ea typeface="ＭＳ Ｐゴシック"/>
              </a:rPr>
              <a:t>Centralized vs Distributed VCS (should I talk about this?)</a:t>
            </a:r>
            <a:endParaRPr lang="en-US" dirty="0"/>
          </a:p>
        </p:txBody>
      </p:sp>
      <p:sp>
        <p:nvSpPr>
          <p:cNvPr id="5" name="TextBox 4">
            <a:extLst>
              <a:ext uri="{FF2B5EF4-FFF2-40B4-BE49-F238E27FC236}">
                <a16:creationId xmlns:a16="http://schemas.microsoft.com/office/drawing/2014/main" id="{ED2E6477-0954-841E-870D-0E275A6F768B}"/>
              </a:ext>
            </a:extLst>
          </p:cNvPr>
          <p:cNvSpPr txBox="1"/>
          <p:nvPr/>
        </p:nvSpPr>
        <p:spPr>
          <a:xfrm>
            <a:off x="9729787" y="7200899"/>
            <a:ext cx="3743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a:ea typeface="ＭＳ Ｐゴシック"/>
              </a:rPr>
              <a:t>geeksforgeeks.com</a:t>
            </a:r>
            <a:endParaRPr lang="en-US" dirty="0" err="1"/>
          </a:p>
        </p:txBody>
      </p:sp>
    </p:spTree>
    <p:extLst>
      <p:ext uri="{BB962C8B-B14F-4D97-AF65-F5344CB8AC3E}">
        <p14:creationId xmlns:p14="http://schemas.microsoft.com/office/powerpoint/2010/main" val="202384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C29D4B-F2A9-46A8-C9C7-AA112CA866B2}"/>
              </a:ext>
            </a:extLst>
          </p:cNvPr>
          <p:cNvSpPr>
            <a:spLocks noGrp="1"/>
          </p:cNvSpPr>
          <p:nvPr>
            <p:ph type="title"/>
          </p:nvPr>
        </p:nvSpPr>
        <p:spPr/>
        <p:txBody>
          <a:bodyPr/>
          <a:lstStyle/>
          <a:p>
            <a:r>
              <a:rPr lang="en-US"/>
              <a:t>Git init</a:t>
            </a:r>
            <a:endParaRPr lang="en-US" dirty="0"/>
          </a:p>
        </p:txBody>
      </p:sp>
      <p:pic>
        <p:nvPicPr>
          <p:cNvPr id="10" name="Picture 10" descr="Text&#10;&#10;Description automatically generated">
            <a:extLst>
              <a:ext uri="{FF2B5EF4-FFF2-40B4-BE49-F238E27FC236}">
                <a16:creationId xmlns:a16="http://schemas.microsoft.com/office/drawing/2014/main" id="{152BE61C-B249-8604-CDDF-7773AE636EF5}"/>
              </a:ext>
            </a:extLst>
          </p:cNvPr>
          <p:cNvPicPr>
            <a:picLocks noChangeAspect="1"/>
          </p:cNvPicPr>
          <p:nvPr/>
        </p:nvPicPr>
        <p:blipFill>
          <a:blip r:embed="rId3"/>
          <a:stretch>
            <a:fillRect/>
          </a:stretch>
        </p:blipFill>
        <p:spPr>
          <a:xfrm>
            <a:off x="280220" y="1839508"/>
            <a:ext cx="9999405" cy="2721784"/>
          </a:xfrm>
          <a:prstGeom prst="rect">
            <a:avLst/>
          </a:prstGeom>
        </p:spPr>
      </p:pic>
    </p:spTree>
    <p:extLst>
      <p:ext uri="{BB962C8B-B14F-4D97-AF65-F5344CB8AC3E}">
        <p14:creationId xmlns:p14="http://schemas.microsoft.com/office/powerpoint/2010/main" val="428958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D0EAD-3639-E4F1-A84F-8903AF742D38}"/>
              </a:ext>
            </a:extLst>
          </p:cNvPr>
          <p:cNvSpPr>
            <a:spLocks noGrp="1"/>
          </p:cNvSpPr>
          <p:nvPr>
            <p:ph type="title"/>
          </p:nvPr>
        </p:nvSpPr>
        <p:spPr/>
        <p:txBody>
          <a:bodyPr/>
          <a:lstStyle/>
          <a:p>
            <a:r>
              <a:rPr lang="en-US" dirty="0">
                <a:ea typeface="ＭＳ Ｐゴシック"/>
              </a:rPr>
              <a:t>Git add</a:t>
            </a:r>
            <a:endParaRPr lang="en-US" dirty="0"/>
          </a:p>
        </p:txBody>
      </p:sp>
      <p:pic>
        <p:nvPicPr>
          <p:cNvPr id="4" name="Picture 4" descr="Text&#10;&#10;Description automatically generated">
            <a:extLst>
              <a:ext uri="{FF2B5EF4-FFF2-40B4-BE49-F238E27FC236}">
                <a16:creationId xmlns:a16="http://schemas.microsoft.com/office/drawing/2014/main" id="{A962E002-A8E8-81B6-EEFC-D8FEFB714D6D}"/>
              </a:ext>
            </a:extLst>
          </p:cNvPr>
          <p:cNvPicPr>
            <a:picLocks noChangeAspect="1"/>
          </p:cNvPicPr>
          <p:nvPr/>
        </p:nvPicPr>
        <p:blipFill>
          <a:blip r:embed="rId3"/>
          <a:stretch>
            <a:fillRect/>
          </a:stretch>
        </p:blipFill>
        <p:spPr>
          <a:xfrm>
            <a:off x="339214" y="1704645"/>
            <a:ext cx="8170605" cy="5012039"/>
          </a:xfrm>
          <a:prstGeom prst="rect">
            <a:avLst/>
          </a:prstGeom>
        </p:spPr>
      </p:pic>
    </p:spTree>
    <p:extLst>
      <p:ext uri="{BB962C8B-B14F-4D97-AF65-F5344CB8AC3E}">
        <p14:creationId xmlns:p14="http://schemas.microsoft.com/office/powerpoint/2010/main" val="267629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6F0A02-097C-D5A3-391C-1465DFBD7D22}"/>
              </a:ext>
            </a:extLst>
          </p:cNvPr>
          <p:cNvSpPr>
            <a:spLocks noGrp="1"/>
          </p:cNvSpPr>
          <p:nvPr>
            <p:ph type="title"/>
          </p:nvPr>
        </p:nvSpPr>
        <p:spPr/>
        <p:txBody>
          <a:bodyPr/>
          <a:lstStyle/>
          <a:p>
            <a:r>
              <a:rPr lang="en-US" dirty="0">
                <a:ea typeface="ＭＳ Ｐゴシック"/>
              </a:rPr>
              <a:t>Git commit</a:t>
            </a:r>
            <a:endParaRPr lang="en-US" dirty="0"/>
          </a:p>
        </p:txBody>
      </p:sp>
      <p:pic>
        <p:nvPicPr>
          <p:cNvPr id="5" name="Picture 5" descr="Text&#10;&#10;Description automatically generated">
            <a:extLst>
              <a:ext uri="{FF2B5EF4-FFF2-40B4-BE49-F238E27FC236}">
                <a16:creationId xmlns:a16="http://schemas.microsoft.com/office/drawing/2014/main" id="{98E5BFD9-67F0-D43A-D4C5-04F77354FF60}"/>
              </a:ext>
            </a:extLst>
          </p:cNvPr>
          <p:cNvPicPr>
            <a:picLocks noChangeAspect="1"/>
          </p:cNvPicPr>
          <p:nvPr/>
        </p:nvPicPr>
        <p:blipFill>
          <a:blip r:embed="rId3"/>
          <a:stretch>
            <a:fillRect/>
          </a:stretch>
        </p:blipFill>
        <p:spPr>
          <a:xfrm>
            <a:off x="398208" y="1725820"/>
            <a:ext cx="8288592" cy="4969689"/>
          </a:xfrm>
          <a:prstGeom prst="rect">
            <a:avLst/>
          </a:prstGeom>
        </p:spPr>
      </p:pic>
    </p:spTree>
    <p:extLst>
      <p:ext uri="{BB962C8B-B14F-4D97-AF65-F5344CB8AC3E}">
        <p14:creationId xmlns:p14="http://schemas.microsoft.com/office/powerpoint/2010/main" val="189741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A5706-54A1-3AA3-536B-87687C3FD284}"/>
              </a:ext>
            </a:extLst>
          </p:cNvPr>
          <p:cNvSpPr>
            <a:spLocks noGrp="1"/>
          </p:cNvSpPr>
          <p:nvPr>
            <p:ph type="title"/>
          </p:nvPr>
        </p:nvSpPr>
        <p:spPr/>
        <p:txBody>
          <a:bodyPr/>
          <a:lstStyle/>
          <a:p>
            <a:r>
              <a:rPr lang="en-US" dirty="0">
                <a:ea typeface="ＭＳ Ｐゴシック"/>
              </a:rPr>
              <a:t>Git branch –M main</a:t>
            </a:r>
            <a:endParaRPr lang="en-US" dirty="0"/>
          </a:p>
        </p:txBody>
      </p:sp>
      <p:pic>
        <p:nvPicPr>
          <p:cNvPr id="4" name="Picture 4" descr="Text&#10;&#10;Description automatically generated">
            <a:extLst>
              <a:ext uri="{FF2B5EF4-FFF2-40B4-BE49-F238E27FC236}">
                <a16:creationId xmlns:a16="http://schemas.microsoft.com/office/drawing/2014/main" id="{8E29E1EF-60F7-5FB0-650E-431449DC5F3D}"/>
              </a:ext>
            </a:extLst>
          </p:cNvPr>
          <p:cNvPicPr>
            <a:picLocks noChangeAspect="1"/>
          </p:cNvPicPr>
          <p:nvPr/>
        </p:nvPicPr>
        <p:blipFill>
          <a:blip r:embed="rId3"/>
          <a:stretch>
            <a:fillRect/>
          </a:stretch>
        </p:blipFill>
        <p:spPr>
          <a:xfrm>
            <a:off x="383458" y="1719254"/>
            <a:ext cx="9601199" cy="3935683"/>
          </a:xfrm>
          <a:prstGeom prst="rect">
            <a:avLst/>
          </a:prstGeom>
        </p:spPr>
      </p:pic>
    </p:spTree>
    <p:extLst>
      <p:ext uri="{BB962C8B-B14F-4D97-AF65-F5344CB8AC3E}">
        <p14:creationId xmlns:p14="http://schemas.microsoft.com/office/powerpoint/2010/main" val="3528364558"/>
      </p:ext>
    </p:extLst>
  </p:cSld>
  <p:clrMapOvr>
    <a:masterClrMapping/>
  </p:clrMapOvr>
</p:sld>
</file>

<file path=ppt/theme/theme1.xml><?xml version="1.0" encoding="utf-8"?>
<a:theme xmlns:a="http://schemas.openxmlformats.org/drawingml/2006/main" name="lt_gold_1">
  <a:themeElements>
    <a:clrScheme name="lt_gold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t_gold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lt_gold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t_gold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t_gold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t_gold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t_gold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t_gold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t_gold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t_gold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t_gold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t_gold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t_gold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t_gold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3EE81B-071B-BD47-BF63-C2C10EEF03E9}" vid="{CA9738CC-98EB-774B-9E04-2634C5BDA4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148F667ADA2E47B1F904A6B1339B1B" ma:contentTypeVersion="0" ma:contentTypeDescription="Create a new document." ma:contentTypeScope="" ma:versionID="25b63daa6ebc5f85b1c356605cdc84c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3F2E1B-3D00-4795-8900-3A6DB257CE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C54E24B-1673-4789-9D05-7F5BA2EBF940}">
  <ds:schemaRefs>
    <ds:schemaRef ds:uri="http://schemas.microsoft.com/sharepoint/v3/contenttype/forms"/>
  </ds:schemaRefs>
</ds:datastoreItem>
</file>

<file path=customXml/itemProps3.xml><?xml version="1.0" encoding="utf-8"?>
<ds:datastoreItem xmlns:ds="http://schemas.openxmlformats.org/officeDocument/2006/customXml" ds:itemID="{25F4DE3E-C40F-4DAB-A3C5-FE9D33130F40}">
  <ds:schemaRefs>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dcmityp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PPT_0006_A_16x9 (4)</Template>
  <TotalTime>219</TotalTime>
  <Words>863</Words>
  <Application>Microsoft Office PowerPoint</Application>
  <PresentationFormat>Custom</PresentationFormat>
  <Paragraphs>51</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lt_gold_1</vt:lpstr>
      <vt:lpstr>Intro to GitHub</vt:lpstr>
      <vt:lpstr>What is GitHub, anyway?</vt:lpstr>
      <vt:lpstr>Before I dive into version control…</vt:lpstr>
      <vt:lpstr>What is a version control system (VCS)</vt:lpstr>
      <vt:lpstr>Centralized vs Distributed VCS (should I talk about this?)</vt:lpstr>
      <vt:lpstr>Git init</vt:lpstr>
      <vt:lpstr>Git add</vt:lpstr>
      <vt:lpstr>Git commit</vt:lpstr>
      <vt:lpstr>Git branch –M main</vt:lpstr>
      <vt:lpstr>Creating and working on a new branch</vt:lpstr>
      <vt:lpstr>Feature branch, git diff, git merge</vt:lpstr>
      <vt:lpstr>Adding a .gitignore</vt:lpstr>
      <vt:lpstr>Merge back to main and tag</vt:lpstr>
      <vt:lpstr>Let's put this puppy on GitHub!</vt:lpstr>
      <vt:lpstr>Fill in your repo name</vt:lpstr>
      <vt:lpstr>Repository Created – Check out GitHub's helper message</vt:lpstr>
      <vt:lpstr>Darn safety nets – let's fix this: Personal Access Tokens!</vt:lpstr>
      <vt:lpstr>Developer Settings</vt:lpstr>
      <vt:lpstr>Personal Access Tokens</vt:lpstr>
      <vt:lpstr>Generate New Token</vt:lpstr>
      <vt:lpstr>2FA</vt:lpstr>
      <vt:lpstr>Assign Permissions to the Token</vt:lpstr>
      <vt:lpstr>Copy the token to a file</vt:lpstr>
      <vt:lpstr>Now we finally push to our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GitHub</dc:title>
  <dc:creator>Kennetz, Dennis</dc:creator>
  <cp:lastModifiedBy>Kennetz, Dennis</cp:lastModifiedBy>
  <cp:revision>1100</cp:revision>
  <cp:lastPrinted>2012-12-08T00:03:59Z</cp:lastPrinted>
  <dcterms:created xsi:type="dcterms:W3CDTF">2022-09-15T18:22:32Z</dcterms:created>
  <dcterms:modified xsi:type="dcterms:W3CDTF">2022-09-23T08:20:15Z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0x01010041148F667ADA2E47B1F904A6B1339B1B</vt:lpwstr>
  </property>
  <property fmtid="{D5CDD505-2E9C-101B-9397-08002B2CF9AE}" pid="3" name="Document Format">
    <vt:lpwstr>Presentation</vt:lpwstr>
  </property>
</Properties>
</file>