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udiowide"/>
      <p:regular r:id="rId17"/>
    </p:embeddedFont>
    <p:embeddedFont>
      <p:font typeface="Amatic SC"/>
      <p:regular r:id="rId18"/>
      <p:bold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udiowid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76d44fc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276d44fc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76d44fe0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76d44fe0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SPEAKING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76d44fe0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76d44fe0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+ JULI SPEAKING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76d44fe0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76d44fe0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SPEAKING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76d44fe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76d44fe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SPEAKING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655f2a152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655f2a15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ALBALICIA SPEAKING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76d44fe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76d44fe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  SPEAKING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76d44fe0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76d44fe0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 SPEAKING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655f2a15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655f2a15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VANESSA SPEAKING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55f2a152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655f2a152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VANESSA SPEAKING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76d44fe0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76d44fe0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+ VANESSA SPEAKING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rgbClr val="E1DFD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116A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642475" y="3696000"/>
            <a:ext cx="8120400" cy="11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00">
                <a:solidFill>
                  <a:srgbClr val="5CB5E9"/>
                </a:solidFill>
              </a:rPr>
              <a:t>By The KAVDA Team</a:t>
            </a:r>
            <a:r>
              <a:rPr b="0" lang="en" sz="1400">
                <a:solidFill>
                  <a:srgbClr val="E1DFDD"/>
                </a:solidFill>
              </a:rPr>
              <a:t> </a:t>
            </a:r>
            <a:endParaRPr b="0" sz="1400">
              <a:solidFill>
                <a:srgbClr val="E1DFDD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0" sz="1400">
              <a:solidFill>
                <a:srgbClr val="5CB5E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0" lang="en" sz="1400">
                <a:solidFill>
                  <a:srgbClr val="5CB5E9"/>
                </a:solidFill>
              </a:rPr>
              <a:t>(KEVIN FRIDAY, ANJULI TUCK, VANESSA MALDONADO,DANIEL ESCOBEDO, &amp; ALBALICIA ESPINO)</a:t>
            </a:r>
            <a:endParaRPr sz="1400">
              <a:solidFill>
                <a:srgbClr val="5CB5E9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162" y="381000"/>
            <a:ext cx="7891675" cy="27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116A"/>
                </a:solidFill>
                <a:latin typeface="Audiowide"/>
                <a:ea typeface="Audiowide"/>
                <a:cs typeface="Audiowide"/>
                <a:sym typeface="Audiowide"/>
              </a:rPr>
              <a:t>Future Development</a:t>
            </a:r>
            <a:endParaRPr>
              <a:solidFill>
                <a:srgbClr val="27116A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228675"/>
            <a:ext cx="8520600" cy="3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800"/>
              <a:buChar char="●"/>
            </a:pPr>
            <a:r>
              <a:rPr lang="en">
                <a:solidFill>
                  <a:srgbClr val="171515"/>
                </a:solidFill>
              </a:rPr>
              <a:t>Install SASS To Create Bulma Customizations For Cohesive Visual Design</a:t>
            </a:r>
            <a:endParaRPr>
              <a:solidFill>
                <a:srgbClr val="17151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800"/>
              <a:buChar char="●"/>
            </a:pPr>
            <a:r>
              <a:rPr lang="en">
                <a:solidFill>
                  <a:srgbClr val="171515"/>
                </a:solidFill>
              </a:rPr>
              <a:t>Integrate Crypto Education &amp; News API </a:t>
            </a:r>
            <a:endParaRPr>
              <a:solidFill>
                <a:srgbClr val="17151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800"/>
              <a:buChar char="●"/>
            </a:pPr>
            <a:r>
              <a:rPr lang="en">
                <a:solidFill>
                  <a:srgbClr val="171515"/>
                </a:solidFill>
              </a:rPr>
              <a:t>Add Advertisers (ie.Voyager,CoinBase, Kraken, etc.)</a:t>
            </a:r>
            <a:endParaRPr>
              <a:solidFill>
                <a:srgbClr val="17151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800"/>
              <a:buChar char="●"/>
            </a:pPr>
            <a:r>
              <a:rPr lang="en">
                <a:solidFill>
                  <a:srgbClr val="171515"/>
                </a:solidFill>
              </a:rPr>
              <a:t>Open Up Web3 To Add Crypto Wallet Integration</a:t>
            </a:r>
            <a:endParaRPr>
              <a:solidFill>
                <a:srgbClr val="17151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800"/>
              <a:buChar char="●"/>
            </a:pPr>
            <a:r>
              <a:rPr lang="en">
                <a:solidFill>
                  <a:srgbClr val="171515"/>
                </a:solidFill>
              </a:rPr>
              <a:t>Create Mobile-Friendly App</a:t>
            </a:r>
            <a:endParaRPr>
              <a:solidFill>
                <a:srgbClr val="17151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800"/>
              <a:buChar char="●"/>
            </a:pPr>
            <a:r>
              <a:rPr lang="en">
                <a:solidFill>
                  <a:srgbClr val="171515"/>
                </a:solidFill>
              </a:rPr>
              <a:t>Expand On Cryptocurrency Data &amp; Stock Information</a:t>
            </a:r>
            <a:endParaRPr>
              <a:solidFill>
                <a:srgbClr val="17151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116A"/>
                </a:solidFill>
                <a:latin typeface="Audiowide"/>
                <a:ea typeface="Audiowide"/>
                <a:cs typeface="Audiowide"/>
                <a:sym typeface="Audiowide"/>
              </a:rPr>
              <a:t>Links</a:t>
            </a:r>
            <a:endParaRPr>
              <a:solidFill>
                <a:srgbClr val="27116A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228675"/>
            <a:ext cx="85206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Char char="●"/>
            </a:pPr>
            <a:r>
              <a:rPr lang="en">
                <a:solidFill>
                  <a:srgbClr val="171515"/>
                </a:solidFill>
              </a:rPr>
              <a:t>Deployed: https://drkevinfriday.github.io/Hold-On-for-Dear-Life-Ape/</a:t>
            </a:r>
            <a:endParaRPr>
              <a:solidFill>
                <a:srgbClr val="171515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Char char="●"/>
            </a:pPr>
            <a:r>
              <a:rPr lang="en">
                <a:solidFill>
                  <a:srgbClr val="171515"/>
                </a:solidFill>
              </a:rPr>
              <a:t>REPO: https://github.com/drkevinfriday/Hold-On-for-Dear-Life-Ape.git </a:t>
            </a:r>
            <a:endParaRPr>
              <a:solidFill>
                <a:srgbClr val="171515"/>
              </a:solidFill>
            </a:endParaRPr>
          </a:p>
        </p:txBody>
      </p:sp>
      <p:sp>
        <p:nvSpPr>
          <p:cNvPr id="141" name="Google Shape;141;p23"/>
          <p:cNvSpPr txBox="1"/>
          <p:nvPr>
            <p:ph type="title"/>
          </p:nvPr>
        </p:nvSpPr>
        <p:spPr>
          <a:xfrm>
            <a:off x="567000" y="2446200"/>
            <a:ext cx="4005000" cy="24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7116A"/>
                </a:solidFill>
                <a:latin typeface="Audiowide"/>
                <a:ea typeface="Audiowide"/>
                <a:cs typeface="Audiowide"/>
                <a:sym typeface="Audiowide"/>
              </a:rPr>
              <a:t>Thanks For The Help!</a:t>
            </a:r>
            <a:endParaRPr sz="2000">
              <a:solidFill>
                <a:srgbClr val="27116A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Font typeface="Source Code Pro"/>
              <a:buChar char="●"/>
            </a:pPr>
            <a:r>
              <a:rPr b="0" lang="en" sz="1400">
                <a:solidFill>
                  <a:srgbClr val="17151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TA-Victor</a:t>
            </a:r>
            <a:endParaRPr b="0" sz="1400">
              <a:solidFill>
                <a:srgbClr val="17151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Font typeface="Source Code Pro"/>
              <a:buChar char="●"/>
            </a:pPr>
            <a:r>
              <a:rPr b="0" lang="en" sz="1400">
                <a:solidFill>
                  <a:srgbClr val="17151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TA-Ethan</a:t>
            </a:r>
            <a:endParaRPr b="0" sz="1400">
              <a:solidFill>
                <a:srgbClr val="17151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Font typeface="Source Code Pro"/>
              <a:buChar char="●"/>
            </a:pPr>
            <a:r>
              <a:rPr b="0" lang="en" sz="1400">
                <a:solidFill>
                  <a:srgbClr val="17151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Tutors</a:t>
            </a:r>
            <a:endParaRPr b="0" sz="1400">
              <a:solidFill>
                <a:srgbClr val="17151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Font typeface="Source Code Pro"/>
              <a:buChar char="●"/>
            </a:pPr>
            <a:r>
              <a:rPr b="0" lang="en" sz="1400">
                <a:solidFill>
                  <a:srgbClr val="17151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Kevin For Javascript ❤️</a:t>
            </a:r>
            <a:endParaRPr b="0" sz="1400">
              <a:solidFill>
                <a:srgbClr val="17151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Font typeface="Source Code Pro"/>
              <a:buChar char="●"/>
            </a:pPr>
            <a:r>
              <a:rPr b="0" lang="en" sz="1400">
                <a:solidFill>
                  <a:srgbClr val="17151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Vanessa For Event Listeners ❤️</a:t>
            </a:r>
            <a:endParaRPr b="0" sz="1400">
              <a:solidFill>
                <a:srgbClr val="17151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Font typeface="Source Code Pro"/>
              <a:buChar char="●"/>
            </a:pPr>
            <a:r>
              <a:rPr b="0" lang="en" sz="1400">
                <a:solidFill>
                  <a:srgbClr val="17151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Juli - Group Leader 🧐</a:t>
            </a:r>
            <a:endParaRPr b="0" sz="1400">
              <a:solidFill>
                <a:srgbClr val="17151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Font typeface="Source Code Pro"/>
              <a:buChar char="●"/>
            </a:pPr>
            <a:r>
              <a:rPr b="0" lang="en" sz="1400">
                <a:solidFill>
                  <a:srgbClr val="17151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Albalicia - Biggest Improvement 💪🏼</a:t>
            </a:r>
            <a:endParaRPr b="0" sz="1400">
              <a:solidFill>
                <a:srgbClr val="17151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Font typeface="Source Code Pro"/>
              <a:buChar char="●"/>
            </a:pPr>
            <a:r>
              <a:rPr b="0" lang="en" sz="1400">
                <a:solidFill>
                  <a:srgbClr val="17151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Daniel - API Researcher 💻</a:t>
            </a:r>
            <a:endParaRPr b="0" sz="1400">
              <a:solidFill>
                <a:srgbClr val="17151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27116A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116A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0" y="2116550"/>
            <a:ext cx="3044575" cy="275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611700"/>
            <a:ext cx="8520600" cy="26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116A"/>
                </a:solidFill>
                <a:latin typeface="Audiowide"/>
                <a:ea typeface="Audiowide"/>
                <a:cs typeface="Audiowide"/>
                <a:sym typeface="Audiowide"/>
              </a:rPr>
              <a:t>Imagine A World Free Of Central Monetary Control…</a:t>
            </a:r>
            <a:endParaRPr>
              <a:solidFill>
                <a:srgbClr val="27116A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27116A"/>
                </a:solidFill>
                <a:latin typeface="Audiowide"/>
                <a:ea typeface="Audiowide"/>
                <a:cs typeface="Audiowide"/>
                <a:sym typeface="Audiowide"/>
              </a:rPr>
              <a:t>Concept</a:t>
            </a:r>
            <a:endParaRPr b="0">
              <a:solidFill>
                <a:srgbClr val="27116A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28675"/>
            <a:ext cx="3999900" cy="16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515"/>
                </a:solidFill>
              </a:rPr>
              <a:t>Description</a:t>
            </a:r>
            <a:endParaRPr>
              <a:solidFill>
                <a:srgbClr val="17151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71515"/>
                </a:solidFill>
              </a:rPr>
              <a:t>Our app caters to users who are taking their first steps to understand cryptocurrency, so they can invest wisely for the </a:t>
            </a:r>
            <a:r>
              <a:rPr lang="en">
                <a:solidFill>
                  <a:srgbClr val="171515"/>
                </a:solidFill>
              </a:rPr>
              <a:t>future</a:t>
            </a:r>
            <a:r>
              <a:rPr lang="en">
                <a:solidFill>
                  <a:srgbClr val="171515"/>
                </a:solidFill>
              </a:rPr>
              <a:t>.</a:t>
            </a:r>
            <a:endParaRPr>
              <a:solidFill>
                <a:srgbClr val="171515"/>
              </a:solidFill>
            </a:endParaRPr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832400" y="1228675"/>
            <a:ext cx="3999900" cy="16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515"/>
                </a:solidFill>
              </a:rPr>
              <a:t>Motivation For Development</a:t>
            </a:r>
            <a:endParaRPr>
              <a:solidFill>
                <a:srgbClr val="171515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171515"/>
              </a:buClr>
              <a:buSzPts val="1400"/>
              <a:buChar char="●"/>
            </a:pPr>
            <a:r>
              <a:rPr lang="en">
                <a:solidFill>
                  <a:srgbClr val="171515"/>
                </a:solidFill>
              </a:rPr>
              <a:t>Real Life Tool</a:t>
            </a:r>
            <a:endParaRPr>
              <a:solidFill>
                <a:srgbClr val="17151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400"/>
              <a:buChar char="●"/>
            </a:pPr>
            <a:r>
              <a:rPr lang="en">
                <a:solidFill>
                  <a:srgbClr val="171515"/>
                </a:solidFill>
              </a:rPr>
              <a:t>Passion Project</a:t>
            </a:r>
            <a:endParaRPr>
              <a:solidFill>
                <a:srgbClr val="17151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400"/>
              <a:buChar char="●"/>
            </a:pPr>
            <a:r>
              <a:rPr lang="en">
                <a:solidFill>
                  <a:srgbClr val="171515"/>
                </a:solidFill>
              </a:rPr>
              <a:t>Promote Defi</a:t>
            </a:r>
            <a:endParaRPr>
              <a:solidFill>
                <a:srgbClr val="171515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3683300"/>
            <a:ext cx="8199000" cy="13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603">
                <a:solidFill>
                  <a:srgbClr val="171515"/>
                </a:solidFill>
              </a:rPr>
              <a:t>As</a:t>
            </a:r>
            <a:r>
              <a:rPr lang="en" sz="1603">
                <a:solidFill>
                  <a:srgbClr val="171515"/>
                </a:solidFill>
              </a:rPr>
              <a:t> a stock exchange user </a:t>
            </a:r>
            <a:endParaRPr sz="1603">
              <a:solidFill>
                <a:srgbClr val="17151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603">
                <a:solidFill>
                  <a:srgbClr val="171515"/>
                </a:solidFill>
              </a:rPr>
              <a:t>I want to become educated on cryptocurrency </a:t>
            </a:r>
            <a:endParaRPr sz="1603">
              <a:solidFill>
                <a:srgbClr val="17151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603">
                <a:solidFill>
                  <a:srgbClr val="171515"/>
                </a:solidFill>
              </a:rPr>
              <a:t>So</a:t>
            </a:r>
            <a:r>
              <a:rPr lang="en" sz="1603">
                <a:solidFill>
                  <a:srgbClr val="171515"/>
                </a:solidFill>
              </a:rPr>
              <a:t> that I can invest in the crypto market</a:t>
            </a:r>
            <a:endParaRPr sz="1603">
              <a:solidFill>
                <a:srgbClr val="17151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950"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66825" y="3162200"/>
            <a:ext cx="85206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27116A"/>
                </a:solidFill>
                <a:latin typeface="Audiowide"/>
                <a:ea typeface="Audiowide"/>
                <a:cs typeface="Audiowide"/>
                <a:sym typeface="Audiowide"/>
              </a:rPr>
              <a:t>User Story</a:t>
            </a:r>
            <a:endParaRPr b="0" sz="1800">
              <a:solidFill>
                <a:srgbClr val="27116A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103" y="2847974"/>
            <a:ext cx="2313571" cy="21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116A"/>
                </a:solidFill>
                <a:latin typeface="Audiowide"/>
                <a:ea typeface="Audiowide"/>
                <a:cs typeface="Audiowide"/>
                <a:sym typeface="Audiowide"/>
              </a:rPr>
              <a:t>Acceptance Criteria</a:t>
            </a:r>
            <a:endParaRPr>
              <a:solidFill>
                <a:srgbClr val="27116A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93850"/>
            <a:ext cx="8520600" cy="3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285">
                <a:solidFill>
                  <a:srgbClr val="171515"/>
                </a:solidFill>
              </a:rPr>
              <a:t>WHEN</a:t>
            </a:r>
            <a:r>
              <a:rPr lang="en" sz="1285">
                <a:solidFill>
                  <a:srgbClr val="171515"/>
                </a:solidFill>
              </a:rPr>
              <a:t> THE USER CLICKS ON THE CRYPTO DROPDOWN</a:t>
            </a:r>
            <a:endParaRPr sz="1285">
              <a:solidFill>
                <a:srgbClr val="171515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285">
                <a:solidFill>
                  <a:srgbClr val="171515"/>
                </a:solidFill>
              </a:rPr>
              <a:t>THEN</a:t>
            </a:r>
            <a:r>
              <a:rPr lang="en" sz="1285">
                <a:solidFill>
                  <a:srgbClr val="171515"/>
                </a:solidFill>
              </a:rPr>
              <a:t> THE TOP 5 CRYPTOCURRENCIES: BITCOIN, ETHEREUM, BINANCE, SOLANA, XRP CAN BE SELECTED.</a:t>
            </a:r>
            <a:endParaRPr sz="1285">
              <a:solidFill>
                <a:srgbClr val="171515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285">
                <a:solidFill>
                  <a:srgbClr val="171515"/>
                </a:solidFill>
              </a:rPr>
              <a:t>WHEN</a:t>
            </a:r>
            <a:r>
              <a:rPr lang="en" sz="1285">
                <a:solidFill>
                  <a:srgbClr val="171515"/>
                </a:solidFill>
              </a:rPr>
              <a:t> THE USER SELECTS A CRYPTOCURRENCY FROM THE DROPDOWN</a:t>
            </a:r>
            <a:endParaRPr sz="1285">
              <a:solidFill>
                <a:srgbClr val="171515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285">
                <a:solidFill>
                  <a:srgbClr val="171515"/>
                </a:solidFill>
              </a:rPr>
              <a:t>THEN</a:t>
            </a:r>
            <a:r>
              <a:rPr lang="en" sz="1285">
                <a:solidFill>
                  <a:srgbClr val="171515"/>
                </a:solidFill>
              </a:rPr>
              <a:t> THE FOLLOWING INFORMATION WILL BE DISPLAYED: PERCENT CHANGE IN 24H, PRICE CHANGE IN 24H, MARKET CAP, CURRENT PRICE.</a:t>
            </a:r>
            <a:endParaRPr sz="1485">
              <a:solidFill>
                <a:srgbClr val="171515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285">
                <a:solidFill>
                  <a:srgbClr val="171515"/>
                </a:solidFill>
              </a:rPr>
              <a:t>WHEN</a:t>
            </a:r>
            <a:r>
              <a:rPr lang="en" sz="1285">
                <a:solidFill>
                  <a:srgbClr val="171515"/>
                </a:solidFill>
              </a:rPr>
              <a:t> THE USER CLICKS ON THE STOCK MARKET DROPDOWN</a:t>
            </a:r>
            <a:endParaRPr sz="1285">
              <a:solidFill>
                <a:srgbClr val="171515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285">
                <a:solidFill>
                  <a:srgbClr val="171515"/>
                </a:solidFill>
              </a:rPr>
              <a:t>THEN</a:t>
            </a:r>
            <a:r>
              <a:rPr lang="en" sz="1285">
                <a:solidFill>
                  <a:srgbClr val="171515"/>
                </a:solidFill>
              </a:rPr>
              <a:t> THE TOP 5 STOCKS: TESLA, AMAZON, THE DOW, SENTINAL, THE NASDAQ  CAN BE SELECTED.</a:t>
            </a:r>
            <a:endParaRPr sz="1285">
              <a:solidFill>
                <a:srgbClr val="171515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285">
                <a:solidFill>
                  <a:srgbClr val="171515"/>
                </a:solidFill>
              </a:rPr>
              <a:t>WHEN </a:t>
            </a:r>
            <a:r>
              <a:rPr lang="en" sz="1285">
                <a:solidFill>
                  <a:srgbClr val="171515"/>
                </a:solidFill>
              </a:rPr>
              <a:t>THE USER SELECTS A STOCK </a:t>
            </a:r>
            <a:endParaRPr sz="1285">
              <a:solidFill>
                <a:srgbClr val="171515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285">
                <a:solidFill>
                  <a:srgbClr val="171515"/>
                </a:solidFill>
              </a:rPr>
              <a:t>THEN</a:t>
            </a:r>
            <a:r>
              <a:rPr lang="en" sz="1285">
                <a:solidFill>
                  <a:srgbClr val="171515"/>
                </a:solidFill>
              </a:rPr>
              <a:t> THE FOLLOWING INFORMATION WILL BE DISPLAYED: </a:t>
            </a:r>
            <a:r>
              <a:rPr lang="en" sz="1285">
                <a:solidFill>
                  <a:srgbClr val="171515"/>
                </a:solidFill>
              </a:rPr>
              <a:t>PERCENT CHANGE IN 24H, PRICE CHANGE IN 24H, MARKET CAP, CURRENT PRICE.</a:t>
            </a:r>
            <a:endParaRPr sz="1285">
              <a:solidFill>
                <a:srgbClr val="171515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285">
                <a:solidFill>
                  <a:srgbClr val="171515"/>
                </a:solidFill>
              </a:rPr>
              <a:t>WHEN</a:t>
            </a:r>
            <a:r>
              <a:rPr lang="en" sz="1285">
                <a:solidFill>
                  <a:srgbClr val="171515"/>
                </a:solidFill>
              </a:rPr>
              <a:t> THE USER SELECTS FROM THE DROPDOWN</a:t>
            </a:r>
            <a:endParaRPr sz="1285">
              <a:solidFill>
                <a:srgbClr val="171515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285">
                <a:solidFill>
                  <a:srgbClr val="171515"/>
                </a:solidFill>
              </a:rPr>
              <a:t>THEN</a:t>
            </a:r>
            <a:r>
              <a:rPr lang="en" sz="1285">
                <a:solidFill>
                  <a:srgbClr val="171515"/>
                </a:solidFill>
              </a:rPr>
              <a:t> IT WILL GENERATE THE INFORMATION PERTAINING TO THE CURRENCY SELECTED.</a:t>
            </a:r>
            <a:endParaRPr sz="1285">
              <a:solidFill>
                <a:srgbClr val="171515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28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116A"/>
                </a:solidFill>
                <a:latin typeface="Audiowide"/>
                <a:ea typeface="Audiowide"/>
                <a:cs typeface="Audiowide"/>
                <a:sym typeface="Audiowide"/>
              </a:rPr>
              <a:t>Process</a:t>
            </a:r>
            <a:endParaRPr>
              <a:solidFill>
                <a:srgbClr val="27116A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28675"/>
            <a:ext cx="3999900" cy="3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515"/>
                </a:solidFill>
              </a:rPr>
              <a:t>Tasks Breakdown</a:t>
            </a:r>
            <a:endParaRPr>
              <a:solidFill>
                <a:srgbClr val="171515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171515"/>
              </a:buClr>
              <a:buSzPts val="1400"/>
              <a:buAutoNum type="arabicPeriod"/>
            </a:pPr>
            <a:r>
              <a:rPr lang="en">
                <a:solidFill>
                  <a:srgbClr val="171515"/>
                </a:solidFill>
              </a:rPr>
              <a:t>Discuss App Ideas</a:t>
            </a:r>
            <a:endParaRPr>
              <a:solidFill>
                <a:srgbClr val="17151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400"/>
              <a:buAutoNum type="arabicPeriod"/>
            </a:pPr>
            <a:r>
              <a:rPr lang="en">
                <a:solidFill>
                  <a:srgbClr val="171515"/>
                </a:solidFill>
              </a:rPr>
              <a:t>Research APIS &amp; </a:t>
            </a:r>
            <a:r>
              <a:rPr lang="en">
                <a:solidFill>
                  <a:srgbClr val="171515"/>
                </a:solidFill>
              </a:rPr>
              <a:t>Weigh Pros &amp; Cons</a:t>
            </a:r>
            <a:endParaRPr>
              <a:solidFill>
                <a:srgbClr val="17151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400"/>
              <a:buAutoNum type="arabicPeriod"/>
            </a:pPr>
            <a:r>
              <a:rPr lang="en">
                <a:solidFill>
                  <a:srgbClr val="171515"/>
                </a:solidFill>
              </a:rPr>
              <a:t>Group Vote</a:t>
            </a:r>
            <a:endParaRPr>
              <a:solidFill>
                <a:srgbClr val="17151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400"/>
              <a:buAutoNum type="arabicPeriod"/>
            </a:pPr>
            <a:r>
              <a:rPr lang="en">
                <a:solidFill>
                  <a:srgbClr val="171515"/>
                </a:solidFill>
              </a:rPr>
              <a:t>Create User Story &amp; </a:t>
            </a:r>
            <a:r>
              <a:rPr lang="en">
                <a:solidFill>
                  <a:srgbClr val="171515"/>
                </a:solidFill>
              </a:rPr>
              <a:t>Acceptance</a:t>
            </a:r>
            <a:r>
              <a:rPr lang="en">
                <a:solidFill>
                  <a:srgbClr val="171515"/>
                </a:solidFill>
              </a:rPr>
              <a:t> Criteria </a:t>
            </a:r>
            <a:endParaRPr>
              <a:solidFill>
                <a:srgbClr val="17151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400"/>
              <a:buAutoNum type="arabicPeriod"/>
            </a:pPr>
            <a:r>
              <a:rPr lang="en">
                <a:solidFill>
                  <a:srgbClr val="171515"/>
                </a:solidFill>
              </a:rPr>
              <a:t>Build Wireframe</a:t>
            </a:r>
            <a:endParaRPr>
              <a:solidFill>
                <a:srgbClr val="17151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400"/>
              <a:buAutoNum type="arabicPeriod"/>
            </a:pPr>
            <a:r>
              <a:rPr lang="en">
                <a:solidFill>
                  <a:srgbClr val="171515"/>
                </a:solidFill>
              </a:rPr>
              <a:t>Code HTML &amp; CSS (BULMA)</a:t>
            </a:r>
            <a:endParaRPr>
              <a:solidFill>
                <a:srgbClr val="17151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400"/>
              <a:buAutoNum type="arabicPeriod"/>
            </a:pPr>
            <a:r>
              <a:rPr lang="en">
                <a:solidFill>
                  <a:srgbClr val="171515"/>
                </a:solidFill>
              </a:rPr>
              <a:t>Code Javascript</a:t>
            </a:r>
            <a:endParaRPr>
              <a:solidFill>
                <a:srgbClr val="17151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400"/>
              <a:buAutoNum type="arabicPeriod"/>
            </a:pPr>
            <a:r>
              <a:rPr lang="en">
                <a:solidFill>
                  <a:srgbClr val="171515"/>
                </a:solidFill>
              </a:rPr>
              <a:t>Merge Branches &amp; Resolve Conflicts</a:t>
            </a:r>
            <a:endParaRPr>
              <a:solidFill>
                <a:srgbClr val="17151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400"/>
              <a:buAutoNum type="arabicPeriod"/>
            </a:pPr>
            <a:r>
              <a:rPr lang="en">
                <a:solidFill>
                  <a:srgbClr val="171515"/>
                </a:solidFill>
              </a:rPr>
              <a:t>README &amp; Presentation Prep</a:t>
            </a:r>
            <a:endParaRPr>
              <a:solidFill>
                <a:srgbClr val="171515"/>
              </a:solidFill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832400" y="1228675"/>
            <a:ext cx="3999900" cy="3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515"/>
                </a:solidFill>
              </a:rPr>
              <a:t>Roles</a:t>
            </a:r>
            <a:endParaRPr>
              <a:solidFill>
                <a:srgbClr val="171515"/>
              </a:solidFill>
            </a:endParaRPr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Clr>
                <a:srgbClr val="171515"/>
              </a:buClr>
              <a:buSzPct val="100000"/>
              <a:buChar char="●"/>
            </a:pPr>
            <a:r>
              <a:rPr lang="en">
                <a:solidFill>
                  <a:srgbClr val="171515"/>
                </a:solidFill>
              </a:rPr>
              <a:t>Wireframe: Everyone</a:t>
            </a:r>
            <a:endParaRPr>
              <a:solidFill>
                <a:srgbClr val="171515"/>
              </a:solidFill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Char char="●"/>
            </a:pPr>
            <a:r>
              <a:rPr lang="en">
                <a:solidFill>
                  <a:srgbClr val="171515"/>
                </a:solidFill>
              </a:rPr>
              <a:t>API Research: Everyone</a:t>
            </a:r>
            <a:endParaRPr>
              <a:solidFill>
                <a:srgbClr val="171515"/>
              </a:solidFill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Char char="●"/>
            </a:pPr>
            <a:r>
              <a:rPr lang="en">
                <a:solidFill>
                  <a:srgbClr val="171515"/>
                </a:solidFill>
              </a:rPr>
              <a:t>User Story: Everyone</a:t>
            </a:r>
            <a:endParaRPr>
              <a:solidFill>
                <a:srgbClr val="171515"/>
              </a:solidFill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Char char="●"/>
            </a:pPr>
            <a:r>
              <a:rPr lang="en">
                <a:solidFill>
                  <a:srgbClr val="171515"/>
                </a:solidFill>
              </a:rPr>
              <a:t>HTML &amp; CSS: Anjuli &amp; Albalicia</a:t>
            </a:r>
            <a:endParaRPr>
              <a:solidFill>
                <a:srgbClr val="171515"/>
              </a:solidFill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Char char="●"/>
            </a:pPr>
            <a:r>
              <a:rPr lang="en">
                <a:solidFill>
                  <a:srgbClr val="171515"/>
                </a:solidFill>
              </a:rPr>
              <a:t>Javascript: Kevin &amp; Vanessa &amp; Daniel</a:t>
            </a:r>
            <a:endParaRPr>
              <a:solidFill>
                <a:srgbClr val="171515"/>
              </a:solidFill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Char char="●"/>
            </a:pPr>
            <a:r>
              <a:rPr lang="en">
                <a:solidFill>
                  <a:srgbClr val="171515"/>
                </a:solidFill>
              </a:rPr>
              <a:t>Brand Identity: Anjuli</a:t>
            </a:r>
            <a:endParaRPr>
              <a:solidFill>
                <a:srgbClr val="171515"/>
              </a:solidFill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Char char="●"/>
            </a:pPr>
            <a:r>
              <a:rPr lang="en">
                <a:solidFill>
                  <a:srgbClr val="171515"/>
                </a:solidFill>
              </a:rPr>
              <a:t>Merging: Everyone</a:t>
            </a:r>
            <a:endParaRPr>
              <a:solidFill>
                <a:srgbClr val="17151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515"/>
                </a:solidFill>
              </a:rPr>
              <a:t>Technologies Used:</a:t>
            </a:r>
            <a:endParaRPr>
              <a:solidFill>
                <a:srgbClr val="171515"/>
              </a:solidFill>
            </a:endParaRPr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Clr>
                <a:srgbClr val="171515"/>
              </a:buClr>
              <a:buSzPct val="100000"/>
              <a:buChar char="●"/>
            </a:pPr>
            <a:r>
              <a:rPr lang="en">
                <a:solidFill>
                  <a:srgbClr val="171515"/>
                </a:solidFill>
              </a:rPr>
              <a:t>HTML</a:t>
            </a:r>
            <a:endParaRPr>
              <a:solidFill>
                <a:srgbClr val="171515"/>
              </a:solidFill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Char char="●"/>
            </a:pPr>
            <a:r>
              <a:rPr lang="en">
                <a:solidFill>
                  <a:srgbClr val="171515"/>
                </a:solidFill>
              </a:rPr>
              <a:t>Bulma</a:t>
            </a:r>
            <a:endParaRPr>
              <a:solidFill>
                <a:srgbClr val="171515"/>
              </a:solidFill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Char char="●"/>
            </a:pPr>
            <a:r>
              <a:rPr lang="en">
                <a:solidFill>
                  <a:srgbClr val="171515"/>
                </a:solidFill>
              </a:rPr>
              <a:t>Javascript</a:t>
            </a:r>
            <a:endParaRPr>
              <a:solidFill>
                <a:srgbClr val="171515"/>
              </a:solidFill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Char char="●"/>
            </a:pPr>
            <a:r>
              <a:rPr lang="en">
                <a:solidFill>
                  <a:srgbClr val="171515"/>
                </a:solidFill>
              </a:rPr>
              <a:t>Finn Short - Stock API</a:t>
            </a:r>
            <a:endParaRPr>
              <a:solidFill>
                <a:srgbClr val="171515"/>
              </a:solidFill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Char char="●"/>
            </a:pPr>
            <a:r>
              <a:rPr lang="en">
                <a:solidFill>
                  <a:srgbClr val="171515"/>
                </a:solidFill>
              </a:rPr>
              <a:t>Coin Gecko - Cryptocurrency API</a:t>
            </a:r>
            <a:endParaRPr>
              <a:solidFill>
                <a:srgbClr val="171515"/>
              </a:solidFill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Char char="●"/>
            </a:pPr>
            <a:r>
              <a:rPr lang="en">
                <a:solidFill>
                  <a:srgbClr val="171515"/>
                </a:solidFill>
              </a:rPr>
              <a:t>Crypto News Live - Crypto News API ( COMING SOON)</a:t>
            </a:r>
            <a:endParaRPr>
              <a:solidFill>
                <a:srgbClr val="17151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116A"/>
                </a:solidFill>
                <a:latin typeface="Audiowide"/>
                <a:ea typeface="Audiowide"/>
                <a:cs typeface="Audiowide"/>
                <a:sym typeface="Audiowide"/>
              </a:rPr>
              <a:t>Process Cont.</a:t>
            </a:r>
            <a:endParaRPr>
              <a:solidFill>
                <a:srgbClr val="27116A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515"/>
                </a:solidFill>
              </a:rPr>
              <a:t>Challenges</a:t>
            </a:r>
            <a:endParaRPr>
              <a:solidFill>
                <a:srgbClr val="171515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171515"/>
              </a:buClr>
              <a:buSzPts val="1400"/>
              <a:buChar char="●"/>
            </a:pPr>
            <a:r>
              <a:rPr lang="en">
                <a:solidFill>
                  <a:srgbClr val="171515"/>
                </a:solidFill>
              </a:rPr>
              <a:t>Finding Free Stock APIs</a:t>
            </a:r>
            <a:endParaRPr>
              <a:solidFill>
                <a:srgbClr val="171515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200"/>
              <a:buChar char="○"/>
            </a:pPr>
            <a:r>
              <a:rPr lang="en">
                <a:solidFill>
                  <a:srgbClr val="171515"/>
                </a:solidFill>
              </a:rPr>
              <a:t>Some APIs Were Free Until A Certain Amount Of Requests</a:t>
            </a:r>
            <a:endParaRPr>
              <a:solidFill>
                <a:srgbClr val="171515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200"/>
              <a:buChar char="○"/>
            </a:pPr>
            <a:r>
              <a:rPr lang="en">
                <a:solidFill>
                  <a:srgbClr val="171515"/>
                </a:solidFill>
              </a:rPr>
              <a:t>Some require Node or run into CORS</a:t>
            </a:r>
            <a:endParaRPr>
              <a:solidFill>
                <a:srgbClr val="171515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200"/>
              <a:buChar char="○"/>
            </a:pPr>
            <a:r>
              <a:rPr lang="en">
                <a:solidFill>
                  <a:srgbClr val="171515"/>
                </a:solidFill>
              </a:rPr>
              <a:t>APIs Missing Info</a:t>
            </a:r>
            <a:endParaRPr>
              <a:solidFill>
                <a:srgbClr val="17151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400"/>
              <a:buChar char="●"/>
            </a:pPr>
            <a:r>
              <a:rPr lang="en">
                <a:solidFill>
                  <a:srgbClr val="171515"/>
                </a:solidFill>
              </a:rPr>
              <a:t>Installing SASS To Customize Bulma Elements</a:t>
            </a:r>
            <a:endParaRPr>
              <a:solidFill>
                <a:srgbClr val="171515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200"/>
              <a:buChar char="○"/>
            </a:pPr>
            <a:r>
              <a:rPr lang="en">
                <a:solidFill>
                  <a:srgbClr val="171515"/>
                </a:solidFill>
              </a:rPr>
              <a:t>Issues with Path Errors &amp; CSS Generation</a:t>
            </a:r>
            <a:endParaRPr>
              <a:solidFill>
                <a:srgbClr val="17151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400"/>
              <a:buChar char="●"/>
            </a:pPr>
            <a:r>
              <a:rPr lang="en">
                <a:solidFill>
                  <a:srgbClr val="171515"/>
                </a:solidFill>
              </a:rPr>
              <a:t>Parsing Data API</a:t>
            </a:r>
            <a:endParaRPr>
              <a:solidFill>
                <a:srgbClr val="171515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200"/>
              <a:buChar char="○"/>
            </a:pPr>
            <a:r>
              <a:rPr lang="en">
                <a:solidFill>
                  <a:srgbClr val="171515"/>
                </a:solidFill>
              </a:rPr>
              <a:t>HARD SHIT!</a:t>
            </a:r>
            <a:endParaRPr>
              <a:solidFill>
                <a:srgbClr val="17151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515"/>
                </a:solidFill>
              </a:rPr>
              <a:t>Successes</a:t>
            </a:r>
            <a:endParaRPr>
              <a:solidFill>
                <a:srgbClr val="171515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171515"/>
              </a:buClr>
              <a:buSzPts val="1400"/>
              <a:buChar char="●"/>
            </a:pPr>
            <a:r>
              <a:rPr lang="en">
                <a:solidFill>
                  <a:srgbClr val="171515"/>
                </a:solidFill>
              </a:rPr>
              <a:t>Parsing Data API</a:t>
            </a:r>
            <a:endParaRPr>
              <a:solidFill>
                <a:srgbClr val="17151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400"/>
              <a:buChar char="●"/>
            </a:pPr>
            <a:r>
              <a:rPr lang="en">
                <a:solidFill>
                  <a:srgbClr val="171515"/>
                </a:solidFill>
              </a:rPr>
              <a:t>Love Bulma More Than Bootstrap</a:t>
            </a:r>
            <a:endParaRPr>
              <a:solidFill>
                <a:srgbClr val="171515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200"/>
              <a:buChar char="○"/>
            </a:pPr>
            <a:r>
              <a:rPr lang="en">
                <a:solidFill>
                  <a:srgbClr val="171515"/>
                </a:solidFill>
              </a:rPr>
              <a:t>Simple, Concise Documentation</a:t>
            </a:r>
            <a:endParaRPr>
              <a:solidFill>
                <a:srgbClr val="171515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200"/>
              <a:buChar char="○"/>
            </a:pPr>
            <a:r>
              <a:rPr lang="en">
                <a:solidFill>
                  <a:srgbClr val="171515"/>
                </a:solidFill>
              </a:rPr>
              <a:t>Responsive</a:t>
            </a:r>
            <a:endParaRPr>
              <a:solidFill>
                <a:srgbClr val="17151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400"/>
              <a:buChar char="●"/>
            </a:pPr>
            <a:r>
              <a:rPr lang="en">
                <a:solidFill>
                  <a:srgbClr val="171515"/>
                </a:solidFill>
              </a:rPr>
              <a:t>Working In Branches</a:t>
            </a:r>
            <a:endParaRPr>
              <a:solidFill>
                <a:srgbClr val="17151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400"/>
              <a:buChar char="●"/>
            </a:pPr>
            <a:r>
              <a:rPr lang="en">
                <a:solidFill>
                  <a:srgbClr val="171515"/>
                </a:solidFill>
              </a:rPr>
              <a:t>Everyone Is More </a:t>
            </a:r>
            <a:r>
              <a:rPr lang="en">
                <a:solidFill>
                  <a:srgbClr val="171515"/>
                </a:solidFill>
              </a:rPr>
              <a:t>(Not Super)</a:t>
            </a:r>
            <a:r>
              <a:rPr lang="en">
                <a:solidFill>
                  <a:srgbClr val="171515"/>
                </a:solidFill>
              </a:rPr>
              <a:t> Confident In Their Abilities</a:t>
            </a:r>
            <a:endParaRPr>
              <a:solidFill>
                <a:srgbClr val="17151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400"/>
              <a:buChar char="●"/>
            </a:pPr>
            <a:r>
              <a:rPr lang="en">
                <a:solidFill>
                  <a:srgbClr val="171515"/>
                </a:solidFill>
              </a:rPr>
              <a:t>Agile Development + Teamwork!</a:t>
            </a:r>
            <a:endParaRPr>
              <a:solidFill>
                <a:srgbClr val="171515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200"/>
              <a:buChar char="○"/>
            </a:pPr>
            <a:r>
              <a:rPr lang="en">
                <a:solidFill>
                  <a:srgbClr val="171515"/>
                </a:solidFill>
              </a:rPr>
              <a:t>Consistent Communication </a:t>
            </a:r>
            <a:endParaRPr>
              <a:solidFill>
                <a:srgbClr val="171515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200"/>
              <a:buChar char="○"/>
            </a:pPr>
            <a:r>
              <a:rPr lang="en">
                <a:solidFill>
                  <a:srgbClr val="171515"/>
                </a:solidFill>
              </a:rPr>
              <a:t>Asked For Help</a:t>
            </a:r>
            <a:endParaRPr>
              <a:solidFill>
                <a:srgbClr val="17151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112050" y="78450"/>
            <a:ext cx="8895000" cy="64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5031450" y="190500"/>
            <a:ext cx="38325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ABOUT | COMPARE | CRYPTO INFO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68800" y="190500"/>
            <a:ext cx="38820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TITLE HERE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112050" y="862850"/>
            <a:ext cx="8875200" cy="170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267600" y="973475"/>
            <a:ext cx="8583900" cy="1448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3056850" y="1430250"/>
            <a:ext cx="27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IMAGE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117700" y="2670000"/>
            <a:ext cx="8908800" cy="222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4100" y="2808813"/>
            <a:ext cx="8471100" cy="5589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80"/>
              <a:t>READY TO GO TO THE MOON?</a:t>
            </a:r>
            <a:r>
              <a:rPr lang="en" sz="3580"/>
              <a:t> </a:t>
            </a:r>
            <a:endParaRPr sz="3580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89350" y="3490000"/>
            <a:ext cx="8520600" cy="1273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15"/>
              <a:t>Cryptocurrency can be intimidating, we are here to help you dive in with the basics of crypto and comparing top stock market values against cryptocurrency.</a:t>
            </a:r>
            <a:endParaRPr sz="32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15"/>
              <a:t>…so you too can go to the moon.</a:t>
            </a:r>
            <a:endParaRPr sz="32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Here are the top terms you should know: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&lt;terms here&gt;</a:t>
            </a:r>
            <a:r>
              <a:rPr lang="en" sz="6015"/>
              <a:t> </a:t>
            </a:r>
            <a:endParaRPr sz="60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/>
        </p:nvSpPr>
        <p:spPr>
          <a:xfrm>
            <a:off x="100850" y="145675"/>
            <a:ext cx="8908800" cy="283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100850" y="3083400"/>
            <a:ext cx="8908800" cy="200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347400" y="3742775"/>
            <a:ext cx="42057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CRYPTO EDUCATION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347400" y="3230500"/>
            <a:ext cx="84492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EDUCATION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666300" y="3742775"/>
            <a:ext cx="41304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CRYPTO NEWS</a:t>
            </a:r>
            <a:endParaRPr b="1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58600" y="235325"/>
            <a:ext cx="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347400" y="359175"/>
            <a:ext cx="8401200" cy="239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2999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481150" y="423050"/>
            <a:ext cx="81117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COMPARE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509250" y="897375"/>
            <a:ext cx="38820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TOP 5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CRYPTOCURRENCY DROPDOWN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4632550" y="897375"/>
            <a:ext cx="39603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TOP 5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STOCK MARKET DROPDOWN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481150" y="1432775"/>
            <a:ext cx="3870600" cy="831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PERCENT CHANGE IN 24H, PRICE CHANGE IN 24H, MARKET CAP, CURRENT PRICE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4632550" y="1432775"/>
            <a:ext cx="3960300" cy="89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PERCENT CHANGE IN 24H, PRICE CHANGE IN 24H, MARKET CAP, CURRENT PRICE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365950" y="4445500"/>
            <a:ext cx="8401200" cy="5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3306100" y="4509700"/>
            <a:ext cx="25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FOOTER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7625" y="0"/>
            <a:ext cx="92392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