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Lst>
  <p:sldSz cx="9144000" cy="5143500" type="screen16x9"/>
  <p:notesSz cx="6858000" cy="9144000"/>
  <p:embeddedFontLst>
    <p:embeddedFont>
      <p:font typeface="Trebuchet MS" pitchFamily="34" charset="0"/>
      <p:regular r:id="rId17"/>
      <p:bold r:id="rId18"/>
      <p:italic r:id="rId19"/>
      <p:boldItalic r:id="rId20"/>
      <p:bold r:id="rId21"/>
      <p:boldItalic r:id="rId22"/>
    </p:embeddedFont>
    <p:embeddedFont>
      <p:font typeface="Lat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5" d="100"/>
          <a:sy n="115" d="100"/>
        </p:scale>
        <p:origin x="-282"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a:ea typeface="Lato"/>
                <a:cs typeface="Lato"/>
                <a:sym typeface="Lato"/>
              </a:rPr>
              <a:t>// </a:t>
            </a:r>
            <a:fld id="{00000000-1234-1234-1234-123412341234}" type="slidenum">
              <a:rPr lang="en-GB" sz="900" b="1" i="0" u="none" strike="noStrike" cap="none">
                <a:solidFill>
                  <a:srgbClr val="0A1852"/>
                </a:solidFill>
                <a:latin typeface="Lato"/>
                <a:ea typeface="Lato"/>
                <a:cs typeface="Lato"/>
                <a:sym typeface="Lato"/>
              </a:rPr>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a:ea typeface="Lato"/>
                <a:cs typeface="Lato"/>
                <a:sym typeface="Lato"/>
              </a:rPr>
              <a:t>// </a:t>
            </a:r>
            <a:fld id="{00000000-1234-1234-1234-123412341234}" type="slidenum">
              <a:rPr lang="en-GB" sz="900" b="1" i="0" u="none" strike="noStrike" cap="none">
                <a:solidFill>
                  <a:srgbClr val="FFFFFF"/>
                </a:solidFill>
                <a:latin typeface="Lato"/>
                <a:ea typeface="Lato"/>
                <a:cs typeface="Lato"/>
                <a:sym typeface="Lato"/>
              </a:rPr>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a:ea typeface="Lato"/>
                <a:cs typeface="Lato"/>
                <a:sym typeface="Lato"/>
              </a:rPr>
              <a:t>// </a:t>
            </a:r>
            <a:fld id="{00000000-1234-1234-1234-123412341234}" type="slidenum">
              <a:rPr lang="en-GB" sz="900" b="1" i="0" u="none" strike="noStrike" cap="none">
                <a:solidFill>
                  <a:srgbClr val="141414"/>
                </a:solidFill>
                <a:latin typeface="Lato"/>
                <a:ea typeface="Lato"/>
                <a:cs typeface="Lato"/>
                <a:sym typeface="Lato"/>
              </a:rPr>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a:ea typeface="Lato"/>
                <a:cs typeface="Lato"/>
                <a:sym typeface="Lato"/>
              </a:rPr>
              <a:t>// </a:t>
            </a:r>
            <a:fld id="{00000000-1234-1234-1234-123412341234}" type="slidenum">
              <a:rPr lang="en-GB" sz="900" b="1" i="0" u="none" strike="noStrike" cap="none">
                <a:solidFill>
                  <a:srgbClr val="0A1852"/>
                </a:solidFill>
                <a:latin typeface="Lato"/>
                <a:ea typeface="Lato"/>
                <a:cs typeface="Lato"/>
                <a:sym typeface="Lato"/>
              </a:rPr>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a:ea typeface="Lato"/>
                <a:cs typeface="Lato"/>
                <a:sym typeface="Lato"/>
              </a:rPr>
              <a:t>// </a:t>
            </a:r>
            <a:fld id="{00000000-1234-1234-1234-123412341234}" type="slidenum">
              <a:rPr lang="en-GB" sz="900" b="1" i="0" u="none" strike="noStrike" cap="none">
                <a:solidFill>
                  <a:srgbClr val="FFFFFF"/>
                </a:solidFill>
                <a:latin typeface="Lato"/>
                <a:ea typeface="Lato"/>
                <a:cs typeface="Lato"/>
                <a:sym typeface="Lato"/>
              </a:rPr>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a:ea typeface="Lato"/>
                <a:cs typeface="Lato"/>
                <a:sym typeface="Lato"/>
              </a:rPr>
              <a:t>// </a:t>
            </a:r>
            <a:fld id="{00000000-1234-1234-1234-123412341234}" type="slidenum">
              <a:rPr lang="en-GB" sz="900" b="1" i="0" u="none" strike="noStrike" cap="none">
                <a:solidFill>
                  <a:srgbClr val="FFFFFF"/>
                </a:solidFill>
                <a:latin typeface="Lato"/>
                <a:ea typeface="Lato"/>
                <a:cs typeface="Lato"/>
                <a:sym typeface="Lato"/>
              </a:rPr>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a:ea typeface="Lato"/>
                <a:cs typeface="Lato"/>
                <a:sym typeface="Lato"/>
              </a:rPr>
              <a:t>// </a:t>
            </a:r>
            <a:fld id="{00000000-1234-1234-1234-123412341234}" type="slidenum">
              <a:rPr lang="en-GB" sz="900" b="1" i="0" u="none" strike="noStrike" cap="none">
                <a:solidFill>
                  <a:srgbClr val="FFFFFF"/>
                </a:solidFill>
                <a:latin typeface="Lato"/>
                <a:ea typeface="Lato"/>
                <a:cs typeface="Lato"/>
                <a:sym typeface="Lato"/>
              </a:rPr>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a:ea typeface="Lato"/>
                <a:cs typeface="Lato"/>
                <a:sym typeface="Lato"/>
              </a:rPr>
              <a:t>// </a:t>
            </a:r>
            <a:fld id="{00000000-1234-1234-1234-123412341234}" type="slidenum">
              <a:rPr lang="en-GB" sz="900" b="1" i="0" u="none" strike="noStrike" cap="none">
                <a:solidFill>
                  <a:srgbClr val="141414"/>
                </a:solidFill>
                <a:latin typeface="Lato"/>
                <a:ea typeface="Lato"/>
                <a:cs typeface="Lato"/>
                <a:sym typeface="Lato"/>
              </a:rPr>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a:ea typeface="Lato"/>
                <a:cs typeface="Lato"/>
                <a:sym typeface="Lato"/>
              </a:rPr>
              <a:t>// </a:t>
            </a:r>
            <a:fld id="{00000000-1234-1234-1234-123412341234}" type="slidenum">
              <a:rPr lang="en-GB" sz="900" b="1" i="0" u="none" strike="noStrike" cap="none">
                <a:solidFill>
                  <a:srgbClr val="FFFFFF"/>
                </a:solidFill>
                <a:latin typeface="Lato"/>
                <a:ea typeface="Lato"/>
                <a:cs typeface="Lato"/>
                <a:sym typeface="Lato"/>
              </a:rPr>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a:ea typeface="Lato"/>
                <a:cs typeface="Lato"/>
                <a:sym typeface="Lato"/>
              </a:rPr>
              <a:t>// </a:t>
            </a:r>
            <a:fld id="{00000000-1234-1234-1234-123412341234}" type="slidenum">
              <a:rPr lang="en-GB" sz="900" b="1" i="0" u="none" strike="noStrike" cap="none">
                <a:solidFill>
                  <a:srgbClr val="141414"/>
                </a:solidFill>
                <a:latin typeface="Lato"/>
                <a:ea typeface="Lato"/>
                <a:cs typeface="Lato"/>
                <a:sym typeface="Lato"/>
              </a:rPr>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dirty="0">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2900" b="1" i="0" u="none" strike="noStrike" cap="none" dirty="0">
                <a:solidFill>
                  <a:schemeClr val="lt1"/>
                </a:solidFill>
                <a:latin typeface="Trebuchet MS"/>
                <a:ea typeface="Trebuchet MS"/>
                <a:cs typeface="Trebuchet MS"/>
                <a:sym typeface="Trebuchet MS"/>
              </a:rPr>
              <a:t>Your Team Name </a:t>
            </a:r>
            <a:r>
              <a:rPr lang="en-GB" sz="2800" b="1" i="0" u="none" strike="noStrike" cap="none" dirty="0" smtClean="0">
                <a:solidFill>
                  <a:schemeClr val="lt1"/>
                </a:solidFill>
                <a:latin typeface="Trebuchet MS"/>
                <a:ea typeface="Trebuchet MS"/>
                <a:cs typeface="Trebuchet MS"/>
                <a:sym typeface="Trebuchet MS"/>
              </a:rPr>
              <a:t>:INFOTECHIES </a:t>
            </a:r>
            <a:endParaRPr sz="2900" b="1" i="0" u="none" strike="noStrike" cap="none">
              <a:solidFill>
                <a:schemeClr val="lt1"/>
              </a:solidFill>
              <a:latin typeface="Trebuchet MS"/>
              <a:ea typeface="Trebuchet MS"/>
              <a:cs typeface="Trebuchet MS"/>
              <a:sym typeface="Trebuchet MS"/>
            </a:endParaRPr>
          </a:p>
        </p:txBody>
      </p:sp>
      <p:sp>
        <p:nvSpPr>
          <p:cNvPr id="340" name="Google Shape;340;p1"/>
          <p:cNvSpPr txBox="1"/>
          <p:nvPr/>
        </p:nvSpPr>
        <p:spPr>
          <a:xfrm>
            <a:off x="214282" y="2643188"/>
            <a:ext cx="4503380" cy="1071570"/>
          </a:xfrm>
          <a:prstGeom prst="rect">
            <a:avLst/>
          </a:prstGeom>
          <a:noFill/>
          <a:ln>
            <a:noFill/>
          </a:ln>
        </p:spPr>
        <p:txBody>
          <a:bodyPr spcFirstLastPara="1" wrap="square" lIns="91425" tIns="91425" rIns="91425" bIns="91425" anchor="t" anchorCtr="0">
            <a:noAutofit/>
          </a:bodyPr>
          <a:lstStyle/>
          <a:p>
            <a:pPr marL="0" marR="0" lvl="0" indent="0" rtl="0">
              <a:lnSpc>
                <a:spcPct val="150000"/>
              </a:lnSpc>
              <a:spcBef>
                <a:spcPts val="0"/>
              </a:spcBef>
              <a:spcAft>
                <a:spcPts val="0"/>
              </a:spcAft>
              <a:buClr>
                <a:srgbClr val="000000"/>
              </a:buClr>
              <a:buSzPts val="1800"/>
              <a:buFont typeface="Arial" panose="020B0604020202020204"/>
              <a:buNone/>
            </a:pPr>
            <a:r>
              <a:rPr lang="en-GB" i="0" u="none" strike="noStrike" cap="none" dirty="0">
                <a:solidFill>
                  <a:schemeClr val="lt1"/>
                </a:solidFill>
                <a:latin typeface="Trebuchet MS"/>
                <a:ea typeface="Trebuchet MS"/>
                <a:cs typeface="Trebuchet MS"/>
                <a:sym typeface="Trebuchet MS"/>
              </a:rPr>
              <a:t>Your team </a:t>
            </a:r>
            <a:r>
              <a:rPr lang="en-GB" i="0" u="none" strike="noStrike" cap="none" dirty="0" smtClean="0">
                <a:solidFill>
                  <a:schemeClr val="lt1"/>
                </a:solidFill>
                <a:latin typeface="Trebuchet MS"/>
                <a:ea typeface="Trebuchet MS"/>
                <a:cs typeface="Trebuchet MS"/>
                <a:sym typeface="Trebuchet MS"/>
              </a:rPr>
              <a:t>bio:</a:t>
            </a:r>
            <a:endParaRPr lang="en-GB" i="0" u="none" strike="noStrike" cap="none" dirty="0" smtClean="0">
              <a:solidFill>
                <a:schemeClr val="lt1"/>
              </a:solidFill>
              <a:latin typeface="Trebuchet MS"/>
              <a:ea typeface="Trebuchet MS"/>
              <a:cs typeface="Trebuchet MS"/>
              <a:sym typeface="Trebuchet MS"/>
            </a:endParaRPr>
          </a:p>
          <a:p>
            <a:pPr marL="0" marR="0" lvl="0" indent="0" rtl="0">
              <a:lnSpc>
                <a:spcPct val="150000"/>
              </a:lnSpc>
              <a:spcBef>
                <a:spcPts val="0"/>
              </a:spcBef>
              <a:spcAft>
                <a:spcPts val="0"/>
              </a:spcAft>
              <a:buClr>
                <a:srgbClr val="000000"/>
              </a:buClr>
              <a:buSzPts val="1800"/>
              <a:buFont typeface="Arial" panose="020B0604020202020204"/>
              <a:buNone/>
            </a:pPr>
            <a:r>
              <a:rPr lang="en-GB" sz="1200" dirty="0" smtClean="0">
                <a:solidFill>
                  <a:schemeClr val="lt1"/>
                </a:solidFill>
                <a:latin typeface="Trebuchet MS"/>
                <a:ea typeface="Trebuchet MS"/>
                <a:cs typeface="Trebuchet MS"/>
                <a:sym typeface="Trebuchet MS"/>
              </a:rPr>
              <a:t>Dr.K.GANESHKUMAR</a:t>
            </a:r>
            <a:endParaRPr lang="en-GB" sz="1200" dirty="0" smtClean="0">
              <a:solidFill>
                <a:schemeClr val="lt1"/>
              </a:solidFill>
              <a:latin typeface="Trebuchet MS"/>
              <a:ea typeface="Trebuchet MS"/>
              <a:cs typeface="Trebuchet MS"/>
              <a:sym typeface="Trebuchet MS"/>
            </a:endParaRPr>
          </a:p>
          <a:p>
            <a:pPr marL="0" marR="0" lvl="0" indent="0" rtl="0">
              <a:lnSpc>
                <a:spcPct val="150000"/>
              </a:lnSpc>
              <a:spcBef>
                <a:spcPts val="0"/>
              </a:spcBef>
              <a:spcAft>
                <a:spcPts val="0"/>
              </a:spcAft>
              <a:buClr>
                <a:srgbClr val="000000"/>
              </a:buClr>
              <a:buSzPts val="1800"/>
              <a:buFont typeface="Arial" panose="020B0604020202020204"/>
              <a:buNone/>
            </a:pPr>
            <a:r>
              <a:rPr lang="en-GB" sz="1200" i="0" u="none" strike="noStrike" cap="none" dirty="0" smtClean="0">
                <a:solidFill>
                  <a:schemeClr val="lt1"/>
                </a:solidFill>
                <a:latin typeface="Trebuchet MS"/>
                <a:ea typeface="Trebuchet MS"/>
                <a:cs typeface="Trebuchet MS"/>
                <a:sym typeface="Trebuchet MS"/>
              </a:rPr>
              <a:t>RAMYA ARUMUGAM</a:t>
            </a:r>
            <a:endParaRPr lang="en-GB" sz="1200" i="0" u="none" strike="noStrike" cap="none" dirty="0" smtClean="0">
              <a:solidFill>
                <a:schemeClr val="lt1"/>
              </a:solidFill>
              <a:latin typeface="Trebuchet MS"/>
              <a:ea typeface="Trebuchet MS"/>
              <a:cs typeface="Trebuchet MS"/>
              <a:sym typeface="Trebuchet MS"/>
            </a:endParaRPr>
          </a:p>
          <a:p>
            <a:pPr marL="0" marR="0" lvl="0" indent="0" rtl="0">
              <a:lnSpc>
                <a:spcPct val="150000"/>
              </a:lnSpc>
              <a:spcBef>
                <a:spcPts val="0"/>
              </a:spcBef>
              <a:spcAft>
                <a:spcPts val="0"/>
              </a:spcAft>
              <a:buClr>
                <a:srgbClr val="000000"/>
              </a:buClr>
              <a:buSzPts val="1800"/>
              <a:buFont typeface="Arial" panose="020B0604020202020204"/>
              <a:buNone/>
            </a:pPr>
            <a:r>
              <a:rPr lang="en-GB" sz="1200" dirty="0" smtClean="0">
                <a:solidFill>
                  <a:schemeClr val="lt1"/>
                </a:solidFill>
                <a:latin typeface="Trebuchet MS"/>
                <a:ea typeface="Trebuchet MS"/>
                <a:cs typeface="Trebuchet MS"/>
                <a:sym typeface="Trebuchet MS"/>
              </a:rPr>
              <a:t>YASIKHASRI G</a:t>
            </a:r>
            <a:endParaRPr lang="en-GB" sz="1200" dirty="0" smtClean="0">
              <a:solidFill>
                <a:schemeClr val="lt1"/>
              </a:solidFill>
              <a:latin typeface="Trebuchet MS"/>
              <a:ea typeface="Trebuchet MS"/>
              <a:cs typeface="Trebuchet MS"/>
              <a:sym typeface="Trebuchet MS"/>
            </a:endParaRPr>
          </a:p>
          <a:p>
            <a:pPr marL="0" marR="0" lvl="0" indent="0" rtl="0">
              <a:lnSpc>
                <a:spcPct val="150000"/>
              </a:lnSpc>
              <a:spcBef>
                <a:spcPts val="0"/>
              </a:spcBef>
              <a:spcAft>
                <a:spcPts val="0"/>
              </a:spcAft>
              <a:buClr>
                <a:srgbClr val="000000"/>
              </a:buClr>
              <a:buSzPts val="1800"/>
              <a:buFont typeface="Arial" panose="020B0604020202020204"/>
              <a:buNone/>
            </a:pPr>
            <a:r>
              <a:rPr lang="en-GB" sz="1200" i="0" u="none" strike="noStrike" cap="none" dirty="0" smtClean="0">
                <a:solidFill>
                  <a:schemeClr val="lt1"/>
                </a:solidFill>
                <a:latin typeface="Trebuchet MS"/>
                <a:ea typeface="Trebuchet MS"/>
                <a:cs typeface="Trebuchet MS"/>
                <a:sym typeface="Trebuchet MS"/>
              </a:rPr>
              <a:t>RIZWANA S</a:t>
            </a:r>
            <a:endParaRPr sz="1200" i="0" u="none" strike="noStrike" cap="none">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panose="020B0604020202020204"/>
              <a:buNone/>
            </a:pPr>
            <a:r>
              <a:rPr lang="en-GB" sz="1100" i="0" u="none" strike="noStrike" cap="none" dirty="0">
                <a:solidFill>
                  <a:schemeClr val="lt1"/>
                </a:solidFill>
                <a:latin typeface="Trebuchet MS"/>
                <a:ea typeface="Trebuchet MS"/>
                <a:cs typeface="Trebuchet MS"/>
                <a:sym typeface="Trebuchet MS"/>
              </a:rPr>
              <a:t>Date </a:t>
            </a:r>
            <a:r>
              <a:rPr lang="en-GB" sz="1100" i="0" u="none" strike="noStrike" cap="none" dirty="0" smtClean="0">
                <a:solidFill>
                  <a:schemeClr val="lt1"/>
                </a:solidFill>
                <a:latin typeface="Trebuchet MS"/>
                <a:ea typeface="Trebuchet MS"/>
                <a:cs typeface="Trebuchet MS"/>
                <a:sym typeface="Trebuchet MS"/>
              </a:rPr>
              <a:t>:08/09/2022</a:t>
            </a:r>
            <a:endParaRPr sz="1100" i="0" u="none" strike="noStrike" cap="none">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dirty="0">
                <a:solidFill>
                  <a:srgbClr val="222222"/>
                </a:solidFill>
                <a:highlight>
                  <a:srgbClr val="FFFFFF"/>
                </a:highlight>
                <a:latin typeface="Lato"/>
                <a:ea typeface="Lato"/>
                <a:cs typeface="Lato"/>
                <a:sym typeface="Lato"/>
              </a:rPr>
              <a:t>Why did you decide to solve this Problem statement</a:t>
            </a:r>
            <a:r>
              <a:rPr lang="en-GB" sz="1400" b="0" i="0" u="none" strike="noStrike" cap="none" dirty="0" smtClean="0">
                <a:solidFill>
                  <a:srgbClr val="222222"/>
                </a:solidFill>
                <a:highlight>
                  <a:srgbClr val="FFFFFF"/>
                </a:highlight>
                <a:latin typeface="Lato"/>
                <a:ea typeface="Lato"/>
                <a:cs typeface="Lato"/>
                <a:sym typeface="Lato"/>
              </a:rPr>
              <a:t>?</a:t>
            </a:r>
            <a:endParaRPr lang="en-GB"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a:ea typeface="Lato"/>
              <a:cs typeface="Lato"/>
              <a:sym typeface="Lato"/>
            </a:endParaRPr>
          </a:p>
        </p:txBody>
      </p:sp>
      <p:sp>
        <p:nvSpPr>
          <p:cNvPr id="5" name="Rectangle 4"/>
          <p:cNvSpPr/>
          <p:nvPr/>
        </p:nvSpPr>
        <p:spPr>
          <a:xfrm>
            <a:off x="1071538" y="1785932"/>
            <a:ext cx="5929338" cy="1599565"/>
          </a:xfrm>
          <a:prstGeom prst="rect">
            <a:avLst/>
          </a:prstGeom>
        </p:spPr>
        <p:txBody>
          <a:bodyPr wrap="square" numCol="1">
            <a:spAutoFit/>
          </a:bodyPr>
          <a:lstStyle/>
          <a:p>
            <a:pPr algn="just"/>
            <a:r>
              <a:rPr lang="en-US" altLang="zh-CN" dirty="0" smtClean="0"/>
              <a:t>This hackathon may provide us with the necessary experience, and addressing issues for Bank of Baroda and other banks may allow us to investigate difficulties in the sector. We were interested in resolving this problem statement as a result of employing solutions like Microsoft Azure.</a:t>
            </a:r>
            <a:endParaRPr lang="en-US" dirty="0" smtClean="0"/>
          </a:p>
          <a:p>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a:ea typeface="Lato"/>
              <a:cs typeface="Lato"/>
              <a:sym typeface="Lato"/>
            </a:endParaRPr>
          </a:p>
        </p:txBody>
      </p:sp>
      <p:sp>
        <p:nvSpPr>
          <p:cNvPr id="4" name="Rectangle 3"/>
          <p:cNvSpPr/>
          <p:nvPr/>
        </p:nvSpPr>
        <p:spPr>
          <a:xfrm>
            <a:off x="714348" y="1879253"/>
            <a:ext cx="6143652" cy="1168400"/>
          </a:xfrm>
          <a:prstGeom prst="rect">
            <a:avLst/>
          </a:prstGeom>
        </p:spPr>
        <p:txBody>
          <a:bodyPr wrap="square">
            <a:spAutoFit/>
          </a:bodyPr>
          <a:lstStyle/>
          <a:p>
            <a:pPr algn="just"/>
            <a:r>
              <a:rPr lang="en-US" altLang="zh-CN" dirty="0" smtClean="0"/>
              <a:t>Because the video analytics offered by our solution will be helpful in understanding how customers are responding to and feeling about the activities that they are conducting in the bank, the customer service segment will be the first to adopt it. which will assist the administrators in better training their personnel.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a:ea typeface="Lato"/>
                <a:cs typeface="Lato"/>
                <a:sym typeface="Lato"/>
              </a:rPr>
              <a:t>What are the alternatives/competitive products for the problem you are solving?</a:t>
            </a:r>
            <a:endParaRPr lang="en-GB" sz="1400" b="0" i="0" u="none" strike="noStrike" cap="none">
              <a:solidFill>
                <a:srgbClr val="222222"/>
              </a:solidFill>
              <a:highlight>
                <a:srgbClr val="FFFFFF"/>
              </a:highlight>
              <a:latin typeface="Lato"/>
              <a:ea typeface="Lato"/>
              <a:cs typeface="Lato"/>
              <a:sym typeface="Lato"/>
            </a:endParaRPr>
          </a:p>
          <a:p>
            <a:pPr marL="0" marR="0" lvl="0" indent="0" algn="just" rtl="0">
              <a:lnSpc>
                <a:spcPct val="115000"/>
              </a:lnSpc>
              <a:spcBef>
                <a:spcPts val="1000"/>
              </a:spcBef>
              <a:spcAft>
                <a:spcPts val="1000"/>
              </a:spcAft>
              <a:buClr>
                <a:srgbClr val="000000"/>
              </a:buClr>
              <a:buSzPts val="1400"/>
              <a:buFont typeface="Arial" panose="020B0604020202020204"/>
              <a:buNone/>
            </a:pPr>
            <a:r>
              <a:rPr lang="en-US" altLang="zh-CN">
                <a:solidFill>
                  <a:srgbClr val="000000"/>
                </a:solidFill>
                <a:latin typeface="Arial" panose="020B0604020202020204" pitchFamily="34" charset="0"/>
                <a:ea typeface="Arial" panose="020B0604020202020204" pitchFamily="34" charset="0"/>
                <a:cs typeface="Arial" panose="020B0604020202020204" pitchFamily="34" charset="0"/>
                <a:sym typeface="Lato"/>
              </a:rPr>
              <a:t>Some of the alternatives to the issue that we are resolving include Promobot, Emotibot, and CrowdEmotion.</a:t>
            </a:r>
            <a:endParaRPr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dirty="0">
                <a:solidFill>
                  <a:srgbClr val="4A4548"/>
                </a:solidFill>
                <a:highlight>
                  <a:srgbClr val="FFFFFF"/>
                </a:highlight>
              </a:rPr>
              <a:t>Azure tools or resources which are likely to be used by you for the prototype, if your idea gets selected</a:t>
            </a:r>
            <a:endParaRPr sz="1400"/>
          </a:p>
        </p:txBody>
      </p:sp>
      <p:sp>
        <p:nvSpPr>
          <p:cNvPr id="5" name="Rectangle 4"/>
          <p:cNvSpPr/>
          <p:nvPr/>
        </p:nvSpPr>
        <p:spPr>
          <a:xfrm>
            <a:off x="1142976" y="2500312"/>
            <a:ext cx="5715024" cy="521970"/>
          </a:xfrm>
          <a:prstGeom prst="rect">
            <a:avLst/>
          </a:prstGeom>
        </p:spPr>
        <p:txBody>
          <a:bodyPr wrap="square">
            <a:spAutoFit/>
          </a:bodyPr>
          <a:lstStyle/>
          <a:p>
            <a:pPr algn="just"/>
            <a:r>
              <a:rPr lang="en-US" altLang="zh-CN" dirty="0" smtClean="0"/>
              <a:t>For this prototype, we'll probably employ Microsoft Azure's machine learning, cognitive services, applied AI services, and cognitive search.</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Lato"/>
              <a:ea typeface="Lato"/>
              <a:cs typeface="Lato"/>
              <a:sym typeface="Lato"/>
            </a:endParaRPr>
          </a:p>
        </p:txBody>
      </p:sp>
      <p:sp>
        <p:nvSpPr>
          <p:cNvPr id="5" name="Rectangle 4"/>
          <p:cNvSpPr/>
          <p:nvPr/>
        </p:nvSpPr>
        <p:spPr>
          <a:xfrm>
            <a:off x="1000100" y="1857370"/>
            <a:ext cx="6929486" cy="2891790"/>
          </a:xfrm>
          <a:prstGeom prst="rect">
            <a:avLst/>
          </a:prstGeom>
        </p:spPr>
        <p:txBody>
          <a:bodyPr wrap="square">
            <a:spAutoFit/>
          </a:bodyPr>
          <a:lstStyle/>
          <a:p>
            <a:pPr algn="just"/>
            <a:r>
              <a:rPr lang="en-US" altLang="zh-CN" dirty="0" smtClean="0"/>
              <a:t>The video feeds being captured by the dome cameras should be instantly uploaded to the cloud because we are using Microsoft Azure. The artificial intelligence created utilising the aforementioned Azure tools and services is then fed these captured films. The footage will subsequently be analysed by artificial intelligence, which will also provide video analytics. These analytics will be able to identify consumer sentiments, count the number of persons in the film, and determine how long an activity took place on the bank's premises. We need graphs for all the analytics, along with summaries that will make it easier to comprehend them. Since we intend to use Microsoft Azure, the scalability is determined by the quantity of virtual machines that are active at any given time. Scalability is predicated on Azure's capacity for growth.</a:t>
            </a:r>
            <a:endParaRPr lang="en-US" altLang="zh-CN" dirty="0" smtClean="0"/>
          </a:p>
          <a:p>
            <a:pPr algn="just"/>
            <a:endParaRPr lang="en-US" altLang="zh-CN" dirty="0" smtClean="0"/>
          </a:p>
          <a:p>
            <a:pPr algn="just"/>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a:ea typeface="Lato"/>
                <a:cs typeface="Lato"/>
                <a:sym typeface="Lato"/>
              </a:rPr>
              <a:t>How is your solution better than alternatives and how do you plan to build adoption?</a:t>
            </a:r>
            <a:endParaRPr sz="1400" b="0" i="0" u="none" strike="noStrike" cap="none">
              <a:solidFill>
                <a:srgbClr val="000000"/>
              </a:solidFill>
              <a:latin typeface="Lato"/>
              <a:ea typeface="Lato"/>
              <a:cs typeface="Lato"/>
              <a:sym typeface="Lato"/>
            </a:endParaRPr>
          </a:p>
        </p:txBody>
      </p:sp>
      <p:sp>
        <p:nvSpPr>
          <p:cNvPr id="4" name="Rectangle 3"/>
          <p:cNvSpPr/>
          <p:nvPr/>
        </p:nvSpPr>
        <p:spPr>
          <a:xfrm>
            <a:off x="928662" y="1857370"/>
            <a:ext cx="5929338" cy="1814830"/>
          </a:xfrm>
          <a:prstGeom prst="rect">
            <a:avLst/>
          </a:prstGeom>
        </p:spPr>
        <p:txBody>
          <a:bodyPr wrap="square">
            <a:spAutoFit/>
          </a:bodyPr>
          <a:lstStyle/>
          <a:p>
            <a:pPr algn="just"/>
            <a:r>
              <a:rPr lang="en-US" altLang="zh-CN" dirty="0" smtClean="0"/>
              <a:t>From both the stream side and the cloud side, our solution is entirely automatic. After development, our steps will make it simple to implement the solution for the bank. As part of our approach, we will first gather recording from the bank, utilise those to train the artificial intelligence we will develop using machine learning, and then optimise the artificial intelligence to deliver better video analytics.</a:t>
            </a:r>
            <a:endParaRPr lang="en-US" dirty="0" smtClean="0"/>
          </a:p>
          <a:p>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a:ea typeface="Lato"/>
                <a:cs typeface="Lato"/>
                <a:sym typeface="Lato"/>
              </a:rPr>
              <a:t>GitHub Repository Link &amp; </a:t>
            </a:r>
            <a:r>
              <a:rPr lang="en-GB"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721142"/>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2" descr="upload_post_object_v2_327208383"/>
          <p:cNvPicPr>
            <a:picLocks noChangeAspect="1"/>
          </p:cNvPicPr>
          <p:nvPr/>
        </p:nvPicPr>
        <p:blipFill>
          <a:blip r:embed="rId1"/>
          <a:stretch>
            <a:fillRect/>
          </a:stretch>
        </p:blipFill>
        <p:spPr>
          <a:xfrm>
            <a:off x="720556" y="1478381"/>
            <a:ext cx="7777031" cy="21865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a:spLocks noGrp="1"/>
          </p:cNvSpPr>
          <p:nvPr>
            <p:ph type="subTitle" idx="1"/>
          </p:nvPr>
        </p:nvSpPr>
        <p:spPr>
          <a:xfrm>
            <a:off x="340556" y="2747935"/>
            <a:ext cx="4556405" cy="2336919"/>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1600"/>
              </a:spcAft>
              <a:buSzPts val="1800"/>
              <a:buNone/>
            </a:pPr>
            <a:r>
              <a:rPr lang="en-GB" sz="1500" dirty="0"/>
              <a:t>Team member </a:t>
            </a:r>
            <a:r>
              <a:rPr lang="en-GB" sz="1500" dirty="0" smtClean="0"/>
              <a:t>names:</a:t>
            </a:r>
            <a:endParaRPr lang="en-GB" sz="1500" dirty="0" smtClean="0"/>
          </a:p>
          <a:p>
            <a:pPr marL="0" lvl="0" indent="0" algn="just" rtl="0">
              <a:lnSpc>
                <a:spcPct val="150000"/>
              </a:lnSpc>
              <a:spcBef>
                <a:spcPts val="0"/>
              </a:spcBef>
              <a:spcAft>
                <a:spcPts val="1600"/>
              </a:spcAft>
              <a:buSzPts val="1800"/>
              <a:buNone/>
            </a:pPr>
            <a:r>
              <a:rPr lang="en-GB" sz="1100" dirty="0" smtClean="0"/>
              <a:t>Dr.K.GANESHKUMAR</a:t>
            </a:r>
            <a:endParaRPr lang="en-GB" sz="1100" dirty="0" smtClean="0"/>
          </a:p>
          <a:p>
            <a:pPr marL="0" lvl="0" indent="0" algn="just" rtl="0">
              <a:lnSpc>
                <a:spcPct val="150000"/>
              </a:lnSpc>
              <a:spcBef>
                <a:spcPts val="0"/>
              </a:spcBef>
              <a:spcAft>
                <a:spcPts val="1600"/>
              </a:spcAft>
              <a:buSzPts val="1800"/>
              <a:buNone/>
            </a:pPr>
            <a:r>
              <a:rPr lang="en-GB" sz="1100" dirty="0" smtClean="0"/>
              <a:t>RAMYA ARUMUGAM</a:t>
            </a:r>
            <a:endParaRPr lang="en-GB" sz="1100" dirty="0" smtClean="0"/>
          </a:p>
          <a:p>
            <a:pPr marL="0" lvl="0" indent="0" algn="just" rtl="0">
              <a:spcAft>
                <a:spcPts val="1600"/>
              </a:spcAft>
              <a:buNone/>
            </a:pPr>
            <a:r>
              <a:rPr lang="en-GB" sz="1100" dirty="0" smtClean="0"/>
              <a:t>YASIKHASRI G</a:t>
            </a:r>
            <a:endParaRPr lang="en-GB" sz="1100" dirty="0" smtClean="0"/>
          </a:p>
          <a:p>
            <a:pPr marL="0" lvl="0" indent="0" algn="just" rtl="0">
              <a:lnSpc>
                <a:spcPct val="150000"/>
              </a:lnSpc>
              <a:spcBef>
                <a:spcPts val="0"/>
              </a:spcBef>
              <a:spcAft>
                <a:spcPts val="1600"/>
              </a:spcAft>
              <a:buSzPts val="1800"/>
              <a:buNone/>
            </a:pPr>
            <a:r>
              <a:rPr lang="en-GB" sz="1100" dirty="0" smtClean="0"/>
              <a:t>RIZWANA S</a:t>
            </a:r>
            <a:endParaRPr lang="en-GB" sz="1500" dirty="0" smtClean="0"/>
          </a:p>
          <a:p>
            <a:pPr marL="0" lvl="0" indent="0" algn="just" rtl="0">
              <a:lnSpc>
                <a:spcPct val="150000"/>
              </a:lnSpc>
              <a:spcBef>
                <a:spcPts val="0"/>
              </a:spcBef>
              <a:spcAft>
                <a:spcPts val="1600"/>
              </a:spcAft>
              <a:buSzPts val="1800"/>
              <a:buNone/>
            </a:pPr>
            <a:endParaRPr sz="150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3068</Words>
  <Application>WPS Office WWO_wpscloud_20220701030134-c5b09fa2da</Application>
  <PresentationFormat>On-screen Show (16:9)</PresentationFormat>
  <Paragraphs>70</Paragraphs>
  <Slides>9</Slides>
  <Notes>9</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Arial</vt:lpstr>
      <vt:lpstr>宋体</vt:lpstr>
      <vt:lpstr>Wingdings</vt:lpstr>
      <vt:lpstr>Arial</vt:lpstr>
      <vt:lpstr>Lato Black</vt:lpstr>
      <vt:lpstr>Lato</vt:lpstr>
      <vt:lpstr>Trebuchet MS</vt:lpstr>
      <vt:lpstr>汉仪书宋二KW</vt:lpstr>
      <vt:lpstr>Kingsoft Confetti</vt:lpstr>
      <vt:lpstr>Lato</vt:lpstr>
      <vt:lpstr>TI Template</vt:lpstr>
      <vt:lpstr>TI Template</vt:lpstr>
      <vt:lpstr>Bank of Baroda Hackathon - 2022                       </vt:lpstr>
      <vt:lpstr>Problem Statement?</vt:lpstr>
      <vt:lpstr>User Segment &amp; Pain Points</vt:lpstr>
      <vt:lpstr>Pre-Requisite</vt:lpstr>
      <vt:lpstr>Azure tools or resources which are likely to be used by you for the prototype, if your idea gets selected</vt:lpstr>
      <vt:lpstr>Any Supporting Functional Documents</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IT PL LAB</dc:creator>
  <cp:lastModifiedBy>IT PL LAB</cp:lastModifiedBy>
  <dcterms:created xsi:type="dcterms:W3CDTF">2022-09-13T07:33:19Z</dcterms:created>
  <dcterms:modified xsi:type="dcterms:W3CDTF">2022-09-13T07:33:19Z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