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65578ECA-126A-4280-8336-89970E8D7A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49D5EA5-B962-45A6-A8B6-D530AECF11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A9268F82-4A71-4DE4-809D-BD35E10D37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88AB06-DDDE-49C0-9E18-18F064AB8E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84E3C935-173A-4164-82CD-C2B7EED8B9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F341CE-913A-4A8F-BEB3-4A7A3EB8CE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2641E9A3-0ADC-490D-9CEB-0142812A43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473B5FD-78CB-4DF1-A479-E8AB25D2F6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7274B2A4-F5BA-4FE2-A02A-829C793F65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EC11353-EC83-40BC-890A-13E2872A5E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6AEE7740-FF4B-4529-8376-979EBB62A0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98D0246-03C4-4738-9C21-EB0ABCD6EF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DFF5A120-C17A-4CA5-946B-14263B4A8E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84D4120-2745-4731-83E8-5FF092F09C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480-2329-4CD7-AE8A-F768DF71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5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hyperlink" Target="https://mhahsler.github.io/Introduction_to_Data_Mining_R_Examples/boo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4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4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2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5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72.png"/><Relationship Id="rId4" Type="http://schemas.openxmlformats.org/officeDocument/2006/relationships/oleObject" Target="../embeddings/oleObject47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9F2BD2C-982D-44E3-93E3-C1523D35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1463"/>
            <a:ext cx="8280400" cy="1003300"/>
          </a:xfrm>
          <a:ln/>
        </p:spPr>
        <p:txBody>
          <a:bodyPr>
            <a:normAutofit fontScale="90000"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b="1" dirty="0">
                <a:latin typeface="+mj-lt"/>
              </a:rPr>
              <a:t>Chapter 5: </a:t>
            </a:r>
            <a:r>
              <a:rPr lang="en-US" altLang="en-US" b="1" dirty="0"/>
              <a:t>Association Analysis</a:t>
            </a:r>
            <a:br>
              <a:rPr lang="en-US" altLang="en-US" b="1" dirty="0"/>
            </a:br>
            <a:r>
              <a:rPr lang="en-US" altLang="en-US" b="1" dirty="0"/>
              <a:t>Basic Concepts and Algorithms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41DAF41-164C-4527-8628-CDEA104B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4864290"/>
            <a:ext cx="815340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SzPct val="60000"/>
            </a:pPr>
            <a:r>
              <a:rPr lang="en-US" altLang="en-US" sz="3200" dirty="0">
                <a:latin typeface="+mj-lt"/>
              </a:rPr>
              <a:t> Introduction to Data Mining (2</a:t>
            </a:r>
            <a:r>
              <a:rPr lang="en-US" altLang="en-US" sz="3200" baseline="30000" dirty="0">
                <a:latin typeface="+mj-lt"/>
              </a:rPr>
              <a:t>nd</a:t>
            </a:r>
            <a:r>
              <a:rPr lang="en-US" altLang="en-US" sz="3200" dirty="0">
                <a:latin typeface="+mj-lt"/>
              </a:rPr>
              <a:t> Ed.)</a:t>
            </a:r>
            <a:br>
              <a:rPr lang="en-US" altLang="en-US" sz="3200" dirty="0">
                <a:latin typeface="+mj-lt"/>
              </a:rPr>
            </a:br>
            <a:r>
              <a:rPr lang="en-US" altLang="en-US" sz="1600" dirty="0">
                <a:latin typeface="+mj-lt"/>
              </a:rPr>
              <a:t>Slides by Tan, Steinbach, Kumar adapted by Michael Hahsler</a:t>
            </a:r>
          </a:p>
          <a:p>
            <a:pPr algn="ctr">
              <a:buClrTx/>
              <a:buFontTx/>
              <a:buNone/>
            </a:pPr>
            <a:endParaRPr lang="en-US" altLang="en-US" sz="1200" dirty="0">
              <a:latin typeface="+mj-lt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+mj-lt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+mj-lt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+mj-lt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+mj-lt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+mj-lt"/>
            </a:endParaRPr>
          </a:p>
          <a:p>
            <a:pPr>
              <a:buClrTx/>
              <a:buFontTx/>
              <a:buNone/>
            </a:pPr>
            <a:endParaRPr lang="en-US" altLang="en-US" sz="1600" dirty="0">
              <a:latin typeface="+mj-lt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7A3AE8B-720D-4710-8143-5E520CB5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30363"/>
            <a:ext cx="6689725" cy="2971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62A2FF-E2C2-47AA-9381-D1462AB8CE95}"/>
              </a:ext>
            </a:extLst>
          </p:cNvPr>
          <p:cNvGrpSpPr/>
          <p:nvPr/>
        </p:nvGrpSpPr>
        <p:grpSpPr>
          <a:xfrm>
            <a:off x="1981200" y="5856287"/>
            <a:ext cx="4724399" cy="730250"/>
            <a:chOff x="4800601" y="5943600"/>
            <a:chExt cx="4724399" cy="730250"/>
          </a:xfrm>
        </p:grpSpPr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C73C6F6A-0FF1-4A1C-96DC-BED1213E9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1" y="5943600"/>
              <a:ext cx="4724399" cy="730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i="1" dirty="0">
                  <a:latin typeface="Arial" panose="020B0604020202020204" pitchFamily="34" charset="0"/>
                </a:rPr>
                <a:t>	     	</a:t>
              </a:r>
              <a:r>
                <a:rPr lang="en-US" altLang="en-US" sz="1400" i="1" dirty="0">
                  <a:latin typeface="+mj-lt"/>
                </a:rPr>
                <a:t>Accompanying R code can be found in</a:t>
              </a:r>
              <a:br>
                <a:rPr lang="en-US" altLang="en-US" sz="1400" i="1" dirty="0">
                  <a:latin typeface="+mj-lt"/>
                </a:rPr>
              </a:br>
              <a:r>
                <a:rPr lang="en-US" altLang="en-US" sz="1400" i="1" dirty="0">
                  <a:latin typeface="+mj-lt"/>
                </a:rPr>
                <a:t>   	</a:t>
              </a:r>
              <a:r>
                <a:rPr lang="en-US" sz="1400" b="0" i="0" u="sng" dirty="0">
                  <a:effectLst/>
                  <a:latin typeface="+mj-lt"/>
                  <a:hlinkClick r:id="rId4"/>
                </a:rPr>
                <a:t> An R Companion for Introduction to Data Mining</a:t>
              </a:r>
              <a:r>
                <a:rPr lang="en-US" sz="1400" b="0" i="0" dirty="0">
                  <a:solidFill>
                    <a:srgbClr val="24292F"/>
                  </a:solidFill>
                  <a:effectLst/>
                  <a:latin typeface="+mj-lt"/>
                </a:rPr>
                <a:t> </a:t>
              </a:r>
              <a:endParaRPr lang="en-US" altLang="en-US" sz="1400" i="1" dirty="0">
                <a:latin typeface="+mj-lt"/>
              </a:endParaRPr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120085D8-CF77-4A26-B1A5-6FB252F39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120" y="6035675"/>
              <a:ext cx="684673" cy="54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1644120" imgH="674280" progId="">
                  <p:embed/>
                </p:oleObj>
              </mc:Choice>
              <mc:Fallback>
                <p:oleObj r:id="rId4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4" imgW="2289960" imgH="2495520" progId="">
                  <p:embed/>
                </p:oleObj>
              </mc:Choice>
              <mc:Fallback>
                <p:oleObj r:id="rId4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6" imgW="3328560" imgH="2008440" progId="">
                  <p:embed/>
                </p:oleObj>
              </mc:Choice>
              <mc:Fallback>
                <p:oleObj r:id="rId6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8" imgW="3124080" imgH="840600" progId="">
                  <p:embed/>
                </p:oleObj>
              </mc:Choice>
              <mc:Fallback>
                <p:oleObj r:id="rId8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7643880" imgH="3190680" progId="">
                  <p:embed/>
                </p:oleObj>
              </mc:Choice>
              <mc:Fallback>
                <p:oleObj r:id="rId4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4" imgW="9765000" imgH="7372080" progId="">
                    <p:embed/>
                  </p:oleObj>
                </mc:Choice>
                <mc:Fallback>
                  <p:oleObj r:id="rId4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CC3A129-82CE-4F01-8108-101FB6FE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5F41F39-979B-4015-A072-5A01F98DF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r:id="rId5" imgW="932040" imgH="432360" progId="">
                    <p:embed/>
                  </p:oleObj>
                </mc:Choice>
                <mc:Fallback>
                  <p:oleObj r:id="rId5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FCAA9C9-261B-4C85-A71E-29292E4F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6089334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r:id="rId4" imgW="2687760" imgH="2240640" progId="">
                    <p:embed/>
                  </p:oleObj>
                </mc:Choice>
                <mc:Fallback>
                  <p:oleObj r:id="rId4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r:id="rId6" imgW="2262960" imgH="3353040" progId="">
                    <p:embed/>
                  </p:oleObj>
                </mc:Choice>
                <mc:Fallback>
                  <p:oleObj r:id="rId6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r:id="rId8" imgW="2266200" imgH="1771920" progId="">
                    <p:embed/>
                  </p:oleObj>
                </mc:Choice>
                <mc:Fallback>
                  <p:oleObj r:id="rId8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1822680" imgH="2221920" progId="">
                  <p:embed/>
                </p:oleObj>
              </mc:Choice>
              <mc:Fallback>
                <p:oleObj r:id="rId4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6" imgW="10116360" imgH="7404120" progId="">
                  <p:embed/>
                </p:oleObj>
              </mc:Choice>
              <mc:Fallback>
                <p:oleObj r:id="rId6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4" imgW="10164960" imgH="7378560" progId="">
                  <p:embed/>
                </p:oleObj>
              </mc:Choice>
              <mc:Fallback>
                <p:oleObj r:id="rId4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52425C3F-722E-45D4-8D08-2BD39C1AB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10346AF-89DB-41D8-A631-AE9CE4A87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957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6" imgW="2048760" imgH="1771920" progId="">
                  <p:embed/>
                </p:oleObj>
              </mc:Choice>
              <mc:Fallback>
                <p:oleObj r:id="rId6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6" imgW="2048760" imgH="3248280" progId="">
                  <p:embed/>
                </p:oleObj>
              </mc:Choice>
              <mc:Fallback>
                <p:oleObj r:id="rId6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4" imgW="1990080" imgH="4284720" progId="">
                  <p:embed/>
                </p:oleObj>
              </mc:Choice>
              <mc:Fallback>
                <p:oleObj r:id="rId4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6" imgW="3267000" imgH="3189960" progId="">
                  <p:embed/>
                </p:oleObj>
              </mc:Choice>
              <mc:Fallback>
                <p:oleObj r:id="rId6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4" imgW="639360" imgH="2591280" progId="">
                  <p:embed/>
                </p:oleObj>
              </mc:Choice>
              <mc:Fallback>
                <p:oleObj r:id="rId4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6" imgW="639360" imgH="2267280" progId="">
                  <p:embed/>
                </p:oleObj>
              </mc:Choice>
              <mc:Fallback>
                <p:oleObj r:id="rId6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8" imgW="639360" imgH="1619640" progId="">
                  <p:embed/>
                </p:oleObj>
              </mc:Choice>
              <mc:Fallback>
                <p:oleObj r:id="rId8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28B3DDF4-8B60-4553-B5F5-7A1F51AD7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CB7226A-C75C-4B43-92B6-A110F5913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83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42360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4" imgW="3310920" imgH="967320" progId="">
                  <p:embed/>
                </p:oleObj>
              </mc:Choice>
              <mc:Fallback>
                <p:oleObj r:id="rId4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4" imgW="2777760" imgH="2320560" progId="">
                  <p:embed/>
                </p:oleObj>
              </mc:Choice>
              <mc:Fallback>
                <p:oleObj r:id="rId4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388DA397-A58D-4FC5-991E-28E537B52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8E2CFAC-1627-4D02-AC98-D951D150A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4" imgW="8556120" imgH="7235640" progId="">
                  <p:embed/>
                </p:oleObj>
              </mc:Choice>
              <mc:Fallback>
                <p:oleObj r:id="rId4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4" imgW="8575200" imgH="7317000" progId="">
                  <p:embed/>
                </p:oleObj>
              </mc:Choice>
              <mc:Fallback>
                <p:oleObj r:id="rId4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AF17D32-30FA-4C0E-B5D7-2FF75A5B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09C7EA-243E-4C99-A192-1C92F7784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C0C3F837-44AA-4107-9C23-134B4D95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566C25F-7E55-4907-B1AB-8432C362A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4" imgW="9959400" imgH="7830720" progId="">
                  <p:embed/>
                </p:oleObj>
              </mc:Choice>
              <mc:Fallback>
                <p:oleObj r:id="rId4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 xmlns="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265237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1481040" imgH="376920" progId="">
                  <p:embed/>
                </p:oleObj>
              </mc:Choice>
              <mc:Fallback>
                <p:oleObj r:id="rId4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6" imgW="1631520" imgH="376920" progId="">
                  <p:embed/>
                </p:oleObj>
              </mc:Choice>
              <mc:Fallback>
                <p:oleObj r:id="rId6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66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about </a:t>
            </a:r>
            <a:r>
              <a:rPr lang="en-US" altLang="en-US" sz="1400" dirty="0" err="1">
                <a:latin typeface="+mn-lt"/>
              </a:rPr>
              <a:t>Apriori</a:t>
            </a:r>
            <a:r>
              <a:rPr lang="en-US" altLang="en-US" sz="14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4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b="1" dirty="0">
                <a:latin typeface="+mn-lt"/>
              </a:rPr>
              <a:t>Source</a:t>
            </a:r>
            <a:r>
              <a:rPr lang="en-US" altLang="en-US" sz="14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dirty="0">
                <a:latin typeface="+mn-lt"/>
              </a:rPr>
              <a:t>A larger list of measures is available at: </a:t>
            </a:r>
            <a:r>
              <a:rPr lang="en-US" sz="14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 dirty="0" err="1"/>
              <a:t>Piatetsky</a:t>
            </a:r>
            <a:r>
              <a:rPr lang="en-US" altLang="en-US" sz="2600" b="1" dirty="0"/>
              <a:t>-Shapiro</a:t>
            </a:r>
            <a:r>
              <a:rPr lang="en-US" altLang="en-US" sz="2600" dirty="0"/>
              <a:t>: </a:t>
            </a:r>
            <a:r>
              <a:rPr lang="en-US" altLang="en-US" sz="2400" dirty="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4" imgW="4299120" imgH="3343680" progId="">
                  <p:embed/>
                </p:oleObj>
              </mc:Choice>
              <mc:Fallback>
                <p:oleObj r:id="rId4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r:id="rId6" imgW="10402752" imgH="2838846" progId="">
                  <p:embed/>
                </p:oleObj>
              </mc:Choice>
              <mc:Fallback>
                <p:oleObj r:id="rId6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4" imgW="7248960" imgH="1276920" progId="">
                  <p:embed/>
                </p:oleObj>
              </mc:Choice>
              <mc:Fallback>
                <p:oleObj r:id="rId4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4" imgW="5761800" imgH="5190480" progId="">
                  <p:embed/>
                </p:oleObj>
              </mc:Choice>
              <mc:Fallback>
                <p:oleObj r:id="rId4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4" imgW="1765440" imgH="552240" progId="">
                  <p:embed/>
                </p:oleObj>
              </mc:Choice>
              <mc:Fallback>
                <p:oleObj r:id="rId4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6" imgW="1765440" imgH="552240" progId="">
                  <p:embed/>
                </p:oleObj>
              </mc:Choice>
              <mc:Fallback>
                <p:oleObj r:id="rId6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4" imgW="7248960" imgH="1274040" progId="">
                  <p:embed/>
                </p:oleObj>
              </mc:Choice>
              <mc:Fallback>
                <p:oleObj r:id="rId4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4" imgW="5929200" imgH="3810240" progId="">
                  <p:embed/>
                </p:oleObj>
              </mc:Choice>
              <mc:Fallback>
                <p:oleObj r:id="rId4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4" imgW="8940960" imgH="6014880" progId="">
                  <p:embed/>
                </p:oleObj>
              </mc:Choice>
              <mc:Fallback>
                <p:oleObj r:id="rId4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4" imgW="8128080" imgH="5527080" progId="">
                  <p:embed/>
                </p:oleObj>
              </mc:Choice>
              <mc:Fallback>
                <p:oleObj r:id="rId4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6" imgW="8940960" imgH="6014880" progId="">
                  <p:embed/>
                </p:oleObj>
              </mc:Choice>
              <mc:Fallback>
                <p:oleObj r:id="rId6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8" imgW="8128080" imgH="5364720" progId="">
                  <p:embed/>
                </p:oleObj>
              </mc:Choice>
              <mc:Fallback>
                <p:oleObj r:id="rId8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10" imgW="8940960" imgH="6014880" progId="">
                  <p:embed/>
                </p:oleObj>
              </mc:Choice>
              <mc:Fallback>
                <p:oleObj r:id="rId10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4" imgW="5695238" imgH="5638095" progId="">
                  <p:embed/>
                </p:oleObj>
              </mc:Choice>
              <mc:Fallback>
                <p:oleObj r:id="rId4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4" imgW="1546560" imgH="434880" progId="">
                  <p:embed/>
                </p:oleObj>
              </mc:Choice>
              <mc:Fallback>
                <p:oleObj r:id="rId4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397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latin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Applications for Association Rules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13363"/>
          </a:xfrm>
          <a:ln/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Market Basket Analysis</a:t>
            </a:r>
            <a:br>
              <a:rPr lang="en-US" altLang="en-US" b="1"/>
            </a:br>
            <a:r>
              <a:rPr lang="en-US" altLang="en-US"/>
              <a:t>Marketing &amp; Retail. E.g., frequent itemsets give information about "other customer who bought this item also bought X"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Exploratory Data Analysis</a:t>
            </a:r>
            <a:br>
              <a:rPr lang="en-US" altLang="en-US" b="1"/>
            </a:br>
            <a:r>
              <a:rPr lang="en-US" altLang="en-US"/>
              <a:t>Find correlation in very large (= many transactions), high-dimensional (= many items) data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Intrusion Detection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Rules with low support but very high lift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Build Rule-based Classifiers</a:t>
            </a:r>
            <a:br>
              <a:rPr lang="en-US" altLang="en-US" b="1"/>
            </a:br>
            <a:r>
              <a:rPr lang="en-US" altLang="en-US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5088</Words>
  <Application>Microsoft Office PowerPoint</Application>
  <PresentationFormat>On-screen Show (4:3)</PresentationFormat>
  <Paragraphs>951</Paragraphs>
  <Slides>90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Chapter 5: Association Analysis Basic Concepts and Algorithms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Applications for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Michael Hahsler</cp:lastModifiedBy>
  <cp:revision>427</cp:revision>
  <cp:lastPrinted>2001-08-28T17:59:37Z</cp:lastPrinted>
  <dcterms:created xsi:type="dcterms:W3CDTF">1998-03-18T13:44:31Z</dcterms:created>
  <dcterms:modified xsi:type="dcterms:W3CDTF">2021-11-09T14:31:01Z</dcterms:modified>
</cp:coreProperties>
</file>