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8" r:id="rId8"/>
    <p:sldId id="269" r:id="rId9"/>
    <p:sldId id="267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B01"/>
    <a:srgbClr val="AFABAB"/>
    <a:srgbClr val="ECECEC"/>
    <a:srgbClr val="F3F5F4"/>
    <a:srgbClr val="FE6C00"/>
    <a:srgbClr val="F8F8F8"/>
    <a:srgbClr val="95A5A6"/>
    <a:srgbClr val="FC6E00"/>
    <a:srgbClr val="8E44AD"/>
    <a:srgbClr val="27A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9" d="100"/>
          <a:sy n="89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7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1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3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3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0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5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4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0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BE85E-4548-43FB-9A09-F622327FEE4B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077C-CC03-491F-A2AF-C99D58129C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7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-1"/>
            <a:ext cx="3338423" cy="6860052"/>
            <a:chOff x="-1" y="-1"/>
            <a:chExt cx="3338423" cy="68600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3338423" cy="68600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5" y="709883"/>
              <a:ext cx="3006755" cy="5353732"/>
            </a:xfrm>
            <a:prstGeom prst="rect">
              <a:avLst/>
            </a:prstGeom>
          </p:spPr>
        </p:pic>
      </p:grpSp>
      <p:sp>
        <p:nvSpPr>
          <p:cNvPr id="9" name="모서리가 둥근 직사각형 8"/>
          <p:cNvSpPr/>
          <p:nvPr/>
        </p:nvSpPr>
        <p:spPr>
          <a:xfrm>
            <a:off x="166975" y="1689990"/>
            <a:ext cx="3006755" cy="84695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잘 쓴 피드백 하나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</a:p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열 리서치 안 부럽다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5832" y="2639781"/>
            <a:ext cx="3006755" cy="846957"/>
          </a:xfrm>
          <a:prstGeom prst="roundRect">
            <a:avLst>
              <a:gd name="adj" fmla="val 0"/>
            </a:avLst>
          </a:prstGeom>
          <a:solidFill>
            <a:srgbClr val="95A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서비스를 소개하고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잠재 고객과 소통하세요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9246" y="3610244"/>
            <a:ext cx="3006755" cy="846957"/>
          </a:xfrm>
          <a:prstGeom prst="roundRect">
            <a:avLst>
              <a:gd name="adj" fmla="val 0"/>
            </a:avLst>
          </a:prstGeom>
          <a:solidFill>
            <a:srgbClr val="27A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마음에 드는 서비스를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자유롭게 피드백해주세요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9245" y="4560321"/>
            <a:ext cx="3006755" cy="1490575"/>
          </a:xfrm>
          <a:prstGeom prst="roundRect">
            <a:avLst>
              <a:gd name="adj" fmla="val 0"/>
            </a:avLst>
          </a:prstGeom>
          <a:solidFill>
            <a:srgbClr val="8E44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잠재 고객과 소통을 바탕으로 한</a:t>
            </a:r>
            <a:endParaRPr lang="en-US" altLang="ko-KR" sz="14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FEED100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서비스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지금 이용하세요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32" y="954693"/>
            <a:ext cx="3000168" cy="649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04256" y="370936"/>
            <a:ext cx="56397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첫 화면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앱 소개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화려한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거창한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글귀 하나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기업의 역할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유저의 역할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마무리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사용하게 끔 이끌만한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땡기는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?)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글귀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54059" y="5793984"/>
            <a:ext cx="430301" cy="74377"/>
            <a:chOff x="4429760" y="3279140"/>
            <a:chExt cx="293902" cy="50800"/>
          </a:xfrm>
        </p:grpSpPr>
        <p:sp>
          <p:nvSpPr>
            <p:cNvPr id="14" name="타원 13"/>
            <p:cNvSpPr/>
            <p:nvPr/>
          </p:nvSpPr>
          <p:spPr>
            <a:xfrm>
              <a:off x="4429760" y="3279140"/>
              <a:ext cx="50800" cy="50800"/>
            </a:xfrm>
            <a:prstGeom prst="ellipse">
              <a:avLst/>
            </a:prstGeom>
            <a:solidFill>
              <a:srgbClr val="FC6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511040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59158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67286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417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-1"/>
            <a:ext cx="3338423" cy="6860052"/>
            <a:chOff x="-1" y="-1"/>
            <a:chExt cx="3338423" cy="68600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3338423" cy="68600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5" y="709883"/>
              <a:ext cx="3006755" cy="5353732"/>
            </a:xfrm>
            <a:prstGeom prst="rect">
              <a:avLst/>
            </a:prstGeom>
          </p:spPr>
        </p:pic>
      </p:grpSp>
      <p:sp>
        <p:nvSpPr>
          <p:cNvPr id="10" name="모서리가 둥근 직사각형 9"/>
          <p:cNvSpPr/>
          <p:nvPr/>
        </p:nvSpPr>
        <p:spPr>
          <a:xfrm>
            <a:off x="162207" y="923026"/>
            <a:ext cx="3006755" cy="5140589"/>
          </a:xfrm>
          <a:prstGeom prst="roundRect">
            <a:avLst>
              <a:gd name="adj" fmla="val 1590"/>
            </a:avLst>
          </a:prstGeom>
          <a:solidFill>
            <a:srgbClr val="95A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832" y="1061049"/>
            <a:ext cx="3006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서비스를 소개하고</a:t>
            </a:r>
            <a:endParaRPr lang="en-US" altLang="ko-KR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잠재 고객과 소통하세요</a:t>
            </a:r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4256" y="370936"/>
            <a:ext cx="5639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기업의 역할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행위가 제목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사용해야 할 이유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어떻게 이용하고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얻게 되는 정보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0244" y="2027280"/>
            <a:ext cx="56397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내용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스토리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/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등록을 통하여 서비스 소개를 어떻게 하는지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인터뷰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 화면을 통하여 어떻게 유저와 소통을 하는지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결과 보고서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통계를 통하여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결과를 어떻게 얻을 수 있는지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54059" y="5793984"/>
            <a:ext cx="430301" cy="74377"/>
            <a:chOff x="4429760" y="3279140"/>
            <a:chExt cx="293902" cy="50800"/>
          </a:xfrm>
        </p:grpSpPr>
        <p:sp>
          <p:nvSpPr>
            <p:cNvPr id="4" name="타원 3"/>
            <p:cNvSpPr/>
            <p:nvPr/>
          </p:nvSpPr>
          <p:spPr>
            <a:xfrm>
              <a:off x="4429760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511040" y="3279140"/>
              <a:ext cx="50800" cy="50800"/>
            </a:xfrm>
            <a:prstGeom prst="ellipse">
              <a:avLst/>
            </a:prstGeom>
            <a:solidFill>
              <a:srgbClr val="FC6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59158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67286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6609" y="2070242"/>
            <a:ext cx="135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서비스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r"/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소개 방법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7172" y="3209524"/>
            <a:ext cx="11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잠재고객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소통 방법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4229" y="4517491"/>
            <a:ext cx="1358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한 눈에 정렬된 결과를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받아보세요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906126" y="156411"/>
            <a:ext cx="2093495" cy="19138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실제 화면 캡쳐가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어려우면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관련된 이미지를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통하여서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보기 좋게 표현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89" y="1836777"/>
            <a:ext cx="1608740" cy="124335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73" y="2867592"/>
            <a:ext cx="1717387" cy="154332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932" y="3921711"/>
            <a:ext cx="1726030" cy="18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6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-1"/>
            <a:ext cx="3338423" cy="6860052"/>
            <a:chOff x="-1" y="-1"/>
            <a:chExt cx="3338423" cy="68600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3338423" cy="68600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5" y="709883"/>
              <a:ext cx="3006755" cy="5353732"/>
            </a:xfrm>
            <a:prstGeom prst="rect">
              <a:avLst/>
            </a:prstGeom>
          </p:spPr>
        </p:pic>
      </p:grpSp>
      <p:sp>
        <p:nvSpPr>
          <p:cNvPr id="11" name="모서리가 둥근 직사각형 10"/>
          <p:cNvSpPr/>
          <p:nvPr/>
        </p:nvSpPr>
        <p:spPr>
          <a:xfrm>
            <a:off x="166974" y="931653"/>
            <a:ext cx="3006755" cy="5131961"/>
          </a:xfrm>
          <a:prstGeom prst="roundRect">
            <a:avLst>
              <a:gd name="adj" fmla="val 887"/>
            </a:avLst>
          </a:prstGeom>
          <a:solidFill>
            <a:srgbClr val="27AE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973" y="1061049"/>
            <a:ext cx="300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마음에 드는 서비스를</a:t>
            </a:r>
            <a:endParaRPr lang="en-US" altLang="ko-KR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자유롭게 피드백해주세요</a:t>
            </a:r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4256" y="370936"/>
            <a:ext cx="5639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유저의 역할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행위가 제목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사용해야 할 이유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어떻게 이용하고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그를 통해 얻을 수 있는 이익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0244" y="2027280"/>
            <a:ext cx="563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내용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프로젝트 보기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/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스토리 보기를 통하여 자유롭게 스토리를 확인 가능한 것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 -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조건 확인에 대하여 언급 해야 하나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?)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인터뷰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 화면을 통하여 어떻게 서비스에 대하여 피드백 해주는지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활동 별 얻는 금액에 대한 언급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우수로 뽑혔을 시 최대 만원 같은 걸 강조 해도 좋을 듯</a:t>
            </a:r>
            <a:r>
              <a:rPr lang="en-US" altLang="ko-KR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973" y="2027280"/>
            <a:ext cx="140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다양한</a:t>
            </a:r>
            <a:endParaRPr lang="en-US" altLang="ko-KR" dirty="0" smtClean="0"/>
          </a:p>
          <a:p>
            <a:r>
              <a:rPr lang="ko-KR" altLang="en-US" dirty="0" smtClean="0"/>
              <a:t>프로젝트에 참여하세요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48552" y="3255624"/>
            <a:ext cx="1406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서비스를 </a:t>
            </a:r>
            <a:endParaRPr lang="en-US" altLang="ko-KR" dirty="0" smtClean="0"/>
          </a:p>
          <a:p>
            <a:r>
              <a:rPr lang="ko-KR" altLang="en-US" dirty="0" smtClean="0"/>
              <a:t>자유롭게</a:t>
            </a:r>
            <a:endParaRPr lang="en-US" altLang="ko-KR" dirty="0" smtClean="0"/>
          </a:p>
          <a:p>
            <a:r>
              <a:rPr lang="ko-KR" altLang="en-US" dirty="0" smtClean="0"/>
              <a:t>피드백 </a:t>
            </a:r>
            <a:endParaRPr lang="en-US" altLang="ko-KR" dirty="0" smtClean="0"/>
          </a:p>
          <a:p>
            <a:r>
              <a:rPr lang="ko-KR" altLang="en-US" dirty="0" smtClean="0"/>
              <a:t>해주세요</a:t>
            </a:r>
            <a:endParaRPr lang="en-US" altLang="ko-KR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6906126" y="156411"/>
            <a:ext cx="2093495" cy="19138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실제 화면 캡쳐가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어려우면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관련된 이미지를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통하여서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보기 좋게 표현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04" b="91358" l="4375" r="9312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717" y="4447386"/>
            <a:ext cx="1488725" cy="150733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454059" y="5793984"/>
            <a:ext cx="430301" cy="74377"/>
            <a:chOff x="4429760" y="3279140"/>
            <a:chExt cx="293902" cy="50800"/>
          </a:xfrm>
        </p:grpSpPr>
        <p:sp>
          <p:nvSpPr>
            <p:cNvPr id="10" name="타원 9"/>
            <p:cNvSpPr/>
            <p:nvPr/>
          </p:nvSpPr>
          <p:spPr>
            <a:xfrm>
              <a:off x="4429760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511040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4591582" y="3279140"/>
              <a:ext cx="50800" cy="50800"/>
            </a:xfrm>
            <a:prstGeom prst="ellipse">
              <a:avLst/>
            </a:prstGeom>
            <a:solidFill>
              <a:srgbClr val="FC6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4672862" y="3279140"/>
              <a:ext cx="50800" cy="50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99767" y="4625374"/>
            <a:ext cx="14060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피드백을</a:t>
            </a:r>
            <a:endParaRPr lang="en-US" altLang="ko-KR" dirty="0" smtClean="0"/>
          </a:p>
          <a:p>
            <a:r>
              <a:rPr lang="ko-KR" altLang="en-US" dirty="0" smtClean="0"/>
              <a:t>통하여</a:t>
            </a:r>
            <a:endParaRPr lang="en-US" altLang="ko-KR" dirty="0" smtClean="0"/>
          </a:p>
          <a:p>
            <a:r>
              <a:rPr lang="ko-KR" altLang="en-US" dirty="0" smtClean="0"/>
              <a:t>보상을 획득</a:t>
            </a:r>
            <a:endParaRPr lang="en-US" altLang="ko-KR" dirty="0" smtClean="0"/>
          </a:p>
          <a:p>
            <a:r>
              <a:rPr lang="en-US" altLang="ko-KR" sz="105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우수 피드백 선정 시</a:t>
            </a:r>
            <a:endParaRPr lang="en-US" altLang="ko-KR" sz="1050" b="1" dirty="0" smtClean="0">
              <a:solidFill>
                <a:srgbClr val="FF0000"/>
              </a:solidFill>
            </a:endParaRPr>
          </a:p>
          <a:p>
            <a:r>
              <a:rPr lang="ko-KR" altLang="en-US" sz="1050" b="1" dirty="0" smtClean="0">
                <a:solidFill>
                  <a:srgbClr val="FF0000"/>
                </a:solidFill>
              </a:rPr>
              <a:t>최대 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050" b="1" dirty="0" smtClean="0">
                <a:solidFill>
                  <a:srgbClr val="FF0000"/>
                </a:solidFill>
              </a:rPr>
              <a:t>만원</a:t>
            </a:r>
            <a:r>
              <a:rPr lang="en-US" altLang="ko-KR" sz="1050" b="1" dirty="0" smtClean="0">
                <a:solidFill>
                  <a:srgbClr val="FF0000"/>
                </a:solidFill>
              </a:rPr>
              <a:t>!)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622" b="95676" l="1277" r="9702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719" y="3153623"/>
            <a:ext cx="1677046" cy="132022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468" b="95954" l="1901" r="9505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426238" y="1936465"/>
            <a:ext cx="1747492" cy="1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1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-1"/>
            <a:ext cx="3338423" cy="6860052"/>
            <a:chOff x="-1" y="-1"/>
            <a:chExt cx="3338423" cy="686005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3338423" cy="686005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75" y="709883"/>
              <a:ext cx="3006755" cy="5353732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150619" y="931653"/>
            <a:ext cx="3006755" cy="5131962"/>
          </a:xfrm>
          <a:prstGeom prst="roundRect">
            <a:avLst>
              <a:gd name="adj" fmla="val 2035"/>
            </a:avLst>
          </a:prstGeom>
          <a:solidFill>
            <a:srgbClr val="8E44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619" y="5615795"/>
            <a:ext cx="3006755" cy="447819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다음_SemiBold" panose="02000700060000000000" pitchFamily="2" charset="-127"/>
                <a:ea typeface="다음_SemiBold" panose="02000700060000000000" pitchFamily="2" charset="-127"/>
              </a:rPr>
              <a:t>시작하기</a:t>
            </a:r>
            <a:endParaRPr lang="ko-KR" altLang="en-US" dirty="0"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976" y="2842837"/>
            <a:ext cx="29903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당신의 소중한 의견</a:t>
            </a:r>
            <a:endParaRPr lang="en-US" altLang="ko-KR" sz="1400" dirty="0" smtClean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FEED100</a:t>
            </a: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지금 사용해보세요</a:t>
            </a:r>
            <a:r>
              <a:rPr lang="en-US" altLang="ko-KR" dirty="0" smtClean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4256" y="370936"/>
            <a:ext cx="5639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마무리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(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사용을 이끌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멘트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</a:t>
            </a:r>
          </a:p>
          <a:p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기업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/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유저를 이끌만한 좋은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멘트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…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48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24495"/>
            <a:ext cx="7886700" cy="368800"/>
          </a:xfrm>
        </p:spPr>
        <p:txBody>
          <a:bodyPr>
            <a:normAutofit fontScale="90000"/>
          </a:bodyPr>
          <a:lstStyle/>
          <a:p>
            <a:r>
              <a:rPr lang="ko-KR" altLang="en-US" sz="3200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멘트</a:t>
            </a:r>
            <a:r>
              <a:rPr lang="ko-KR" altLang="en-US" sz="32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후보</a:t>
            </a:r>
            <a:endParaRPr lang="ko-KR" altLang="en-US" sz="32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37673"/>
            <a:ext cx="7886700" cy="553928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잘 쓴 </a:t>
            </a: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 하나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열 </a:t>
            </a: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리서치 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안 부럽다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b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</a:br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MVP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제품을 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MVP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제품으로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!!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   (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minimum viable product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 / (most 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valuable product)</a:t>
            </a:r>
          </a:p>
          <a:p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FEED100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으로 시장에 </a:t>
            </a:r>
            <a:r>
              <a:rPr lang="en-US" altLang="ko-KR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100% 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적합한 상품을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세상을 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만들어가는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APP. FEED100</a:t>
            </a:r>
            <a:endParaRPr lang="ko-KR" altLang="en-US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소통으로 함께하는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APP(</a:t>
            </a: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세상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)…</a:t>
            </a: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FEED100</a:t>
            </a: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소통으로 성공하기</a:t>
            </a:r>
            <a:endParaRPr lang="en-US" altLang="ko-KR" sz="18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성공으로 도움닫기</a:t>
            </a: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당신의 스타트에 날개를 달아 드립니다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피드백으로 보는 세상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</a:p>
          <a:p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잠재 </a:t>
            </a:r>
            <a:r>
              <a:rPr lang="ko-KR" altLang="en-US" sz="1800" dirty="0">
                <a:latin typeface="다음_Regular" panose="02000603060000000000" pitchFamily="2" charset="-127"/>
                <a:ea typeface="다음_Regular" panose="02000603060000000000" pitchFamily="2" charset="-127"/>
              </a:rPr>
              <a:t>고객과 소통을 바탕으로 </a:t>
            </a:r>
            <a:r>
              <a:rPr lang="ko-KR" altLang="en-US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한 </a:t>
            </a:r>
            <a:r>
              <a:rPr lang="en-US" altLang="ko-KR" sz="18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FEED100</a:t>
            </a:r>
            <a:endParaRPr lang="en-US" altLang="ko-KR" sz="18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2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20000" y="0"/>
            <a:ext cx="4134143" cy="6858002"/>
            <a:chOff x="1647244" y="0"/>
            <a:chExt cx="4134143" cy="68580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244" y="0"/>
              <a:ext cx="4129088" cy="68580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652299" y="280416"/>
              <a:ext cx="4129088" cy="6577584"/>
            </a:xfrm>
            <a:prstGeom prst="rect">
              <a:avLst/>
            </a:prstGeom>
            <a:solidFill>
              <a:srgbClr val="F3F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375453" y="473149"/>
            <a:ext cx="433346" cy="55321"/>
            <a:chOff x="3310890" y="761999"/>
            <a:chExt cx="358137" cy="45720"/>
          </a:xfrm>
        </p:grpSpPr>
        <p:sp>
          <p:nvSpPr>
            <p:cNvPr id="9" name="타원 8"/>
            <p:cNvSpPr/>
            <p:nvPr/>
          </p:nvSpPr>
          <p:spPr>
            <a:xfrm>
              <a:off x="3310890" y="762000"/>
              <a:ext cx="45719" cy="45719"/>
            </a:xfrm>
            <a:prstGeom prst="ellipse">
              <a:avLst/>
            </a:prstGeom>
            <a:solidFill>
              <a:srgbClr val="FCB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3417570" y="762000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520439" y="762000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623308" y="761999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25055" y="736331"/>
            <a:ext cx="413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잘 쓴 피드백 하나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</a:t>
            </a:r>
          </a:p>
          <a:p>
            <a:pPr algn="ct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열 설문조사 안 부럽다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20000" y="1321106"/>
            <a:ext cx="4129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소중한 의견이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모여 더 나은 서비스를 만듭니다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924722" y="1905881"/>
            <a:ext cx="3334808" cy="4957601"/>
            <a:chOff x="2343370" y="1905881"/>
            <a:chExt cx="2736835" cy="4501270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42" b="100000" l="286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43370" y="1905881"/>
              <a:ext cx="2736835" cy="4501270"/>
            </a:xfrm>
            <a:prstGeom prst="rect">
              <a:avLst/>
            </a:prstGeom>
          </p:spPr>
        </p:pic>
        <p:sp>
          <p:nvSpPr>
            <p:cNvPr id="38" name="타원 37"/>
            <p:cNvSpPr/>
            <p:nvPr/>
          </p:nvSpPr>
          <p:spPr>
            <a:xfrm>
              <a:off x="3604260" y="2122170"/>
              <a:ext cx="207311" cy="111120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229854" y="2300994"/>
              <a:ext cx="207311" cy="111120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0332" y="4293690"/>
            <a:ext cx="1897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내용물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로고 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or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첫화면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같은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아니면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 강점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좋은 점이나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: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성공 사례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67544" y="2700068"/>
            <a:ext cx="2649164" cy="4157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7287" r="16807" b="63860"/>
          <a:stretch/>
        </p:blipFill>
        <p:spPr>
          <a:xfrm>
            <a:off x="3332669" y="3670837"/>
            <a:ext cx="2518913" cy="20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0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866" y="3856009"/>
            <a:ext cx="245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서비스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소개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소개 하고 소통하는 과정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소통 부분은 유저에서 보여주고 스토리가 어떻게 보여지는지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서비스 소개가 어떤 식으로 되는지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?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520000" y="0"/>
            <a:ext cx="4134143" cy="6858002"/>
            <a:chOff x="1647244" y="0"/>
            <a:chExt cx="4134143" cy="68580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244" y="0"/>
              <a:ext cx="4129088" cy="68580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652299" y="280416"/>
              <a:ext cx="4129088" cy="6577584"/>
            </a:xfrm>
            <a:prstGeom prst="rect">
              <a:avLst/>
            </a:prstGeom>
            <a:solidFill>
              <a:srgbClr val="F3F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525055" y="736331"/>
            <a:ext cx="413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서비스를 소개하고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잠재 고객과 소통하세요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37" name="그룹 36"/>
          <p:cNvGrpSpPr>
            <a:grpSpLocks noChangeAspect="1"/>
          </p:cNvGrpSpPr>
          <p:nvPr/>
        </p:nvGrpSpPr>
        <p:grpSpPr>
          <a:xfrm>
            <a:off x="2826849" y="3307061"/>
            <a:ext cx="2388595" cy="3550939"/>
            <a:chOff x="2343370" y="1905881"/>
            <a:chExt cx="2736835" cy="4501270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42" b="100000" l="286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43370" y="1905881"/>
              <a:ext cx="2736835" cy="4501270"/>
            </a:xfrm>
            <a:prstGeom prst="rect">
              <a:avLst/>
            </a:prstGeom>
          </p:spPr>
        </p:pic>
        <p:sp>
          <p:nvSpPr>
            <p:cNvPr id="39" name="타원 38"/>
            <p:cNvSpPr/>
            <p:nvPr/>
          </p:nvSpPr>
          <p:spPr>
            <a:xfrm>
              <a:off x="3604260" y="2122170"/>
              <a:ext cx="207311" cy="111120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229854" y="2300994"/>
              <a:ext cx="207311" cy="111120"/>
            </a:xfrm>
            <a:prstGeom prst="ellips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t="4793"/>
          <a:stretch/>
        </p:blipFill>
        <p:spPr>
          <a:xfrm>
            <a:off x="3064704" y="3843847"/>
            <a:ext cx="1906126" cy="301415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071416" y="3843845"/>
            <a:ext cx="1906126" cy="3014153"/>
          </a:xfrm>
          <a:prstGeom prst="rect">
            <a:avLst/>
          </a:prstGeom>
          <a:solidFill>
            <a:schemeClr val="bg2">
              <a:lumMod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rcRect l="3945" t="48300" r="44915" b="29629"/>
          <a:stretch/>
        </p:blipFill>
        <p:spPr>
          <a:xfrm>
            <a:off x="3133448" y="5210355"/>
            <a:ext cx="974785" cy="69873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rcRect t="4376"/>
          <a:stretch/>
        </p:blipFill>
        <p:spPr>
          <a:xfrm>
            <a:off x="3788350" y="2057437"/>
            <a:ext cx="2636524" cy="418738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 flipH="1">
            <a:off x="3179957" y="2057437"/>
            <a:ext cx="601511" cy="3293484"/>
          </a:xfrm>
          <a:prstGeom prst="line">
            <a:avLst/>
          </a:prstGeom>
          <a:ln w="28575">
            <a:solidFill>
              <a:srgbClr val="FCB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H="1" flipV="1">
            <a:off x="3178723" y="5825642"/>
            <a:ext cx="602746" cy="419177"/>
          </a:xfrm>
          <a:prstGeom prst="line">
            <a:avLst/>
          </a:prstGeom>
          <a:ln w="28575">
            <a:solidFill>
              <a:srgbClr val="FCB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>
            <a:off x="4375453" y="473149"/>
            <a:ext cx="433346" cy="55321"/>
            <a:chOff x="3310890" y="761999"/>
            <a:chExt cx="358137" cy="45720"/>
          </a:xfrm>
        </p:grpSpPr>
        <p:sp>
          <p:nvSpPr>
            <p:cNvPr id="51" name="타원 50"/>
            <p:cNvSpPr/>
            <p:nvPr/>
          </p:nvSpPr>
          <p:spPr>
            <a:xfrm>
              <a:off x="3310890" y="762000"/>
              <a:ext cx="45719" cy="45719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3417570" y="762000"/>
              <a:ext cx="45719" cy="45719"/>
            </a:xfrm>
            <a:prstGeom prst="ellipse">
              <a:avLst/>
            </a:prstGeom>
            <a:solidFill>
              <a:srgbClr val="FCB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520439" y="762000"/>
              <a:ext cx="45719" cy="45719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623308" y="761999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520000" y="1321106"/>
            <a:ext cx="4129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고객의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Needs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와 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Value</a:t>
            </a:r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를 직접 들어보세요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.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70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20000" y="0"/>
            <a:ext cx="4134143" cy="6858002"/>
            <a:chOff x="1647244" y="0"/>
            <a:chExt cx="4134143" cy="68580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244" y="0"/>
              <a:ext cx="4129088" cy="68580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652299" y="280416"/>
              <a:ext cx="4129088" cy="6577584"/>
            </a:xfrm>
            <a:prstGeom prst="rect">
              <a:avLst/>
            </a:prstGeom>
            <a:solidFill>
              <a:srgbClr val="F3F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375453" y="473149"/>
            <a:ext cx="433346" cy="55321"/>
            <a:chOff x="3310890" y="761999"/>
            <a:chExt cx="358137" cy="45720"/>
          </a:xfrm>
        </p:grpSpPr>
        <p:sp>
          <p:nvSpPr>
            <p:cNvPr id="20" name="타원 19"/>
            <p:cNvSpPr/>
            <p:nvPr/>
          </p:nvSpPr>
          <p:spPr>
            <a:xfrm>
              <a:off x="3310890" y="762000"/>
              <a:ext cx="45719" cy="45719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3417570" y="762000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520439" y="762000"/>
              <a:ext cx="45719" cy="45719"/>
            </a:xfrm>
            <a:prstGeom prst="ellipse">
              <a:avLst/>
            </a:prstGeom>
            <a:solidFill>
              <a:srgbClr val="FCB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623308" y="761999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25055" y="736331"/>
            <a:ext cx="413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다양한 서비스를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경험하고 피드백 해주세요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0000" y="1321106"/>
            <a:ext cx="4129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피드백과 인터뷰로 포인트를 쌓아보세요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10" y="3856009"/>
            <a:ext cx="24575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피드백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, </a:t>
            </a:r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인터뷰 화면</a:t>
            </a:r>
            <a:endParaRPr lang="en-US" altLang="ko-KR" sz="1600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보상 획득 방법 소개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endParaRPr lang="en-US" altLang="ko-KR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근데 이게 자연스럽게</a:t>
            </a:r>
            <a:endParaRPr lang="en-US" altLang="ko-KR" dirty="0" smtClean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배치를 </a:t>
            </a:r>
            <a:r>
              <a:rPr lang="ko-KR" altLang="en-US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못 </a:t>
            </a:r>
            <a:r>
              <a:rPr lang="ko-KR" altLang="en-US" dirty="0" err="1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하겠엉</a:t>
            </a:r>
            <a:r>
              <a:rPr lang="en-US" altLang="ko-KR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…</a:t>
            </a: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514945" y="1685752"/>
            <a:ext cx="3298304" cy="4983170"/>
            <a:chOff x="2429636" y="950200"/>
            <a:chExt cx="3298304" cy="49831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4439"/>
            <a:stretch/>
          </p:blipFill>
          <p:spPr>
            <a:xfrm>
              <a:off x="2787685" y="1777021"/>
              <a:ext cx="2618711" cy="4156349"/>
            </a:xfrm>
            <a:prstGeom prst="rect">
              <a:avLst/>
            </a:prstGeom>
          </p:spPr>
        </p:pic>
        <p:grpSp>
          <p:nvGrpSpPr>
            <p:cNvPr id="15" name="그룹 14"/>
            <p:cNvGrpSpPr>
              <a:grpSpLocks noChangeAspect="1"/>
            </p:cNvGrpSpPr>
            <p:nvPr/>
          </p:nvGrpSpPr>
          <p:grpSpPr>
            <a:xfrm>
              <a:off x="2429636" y="950200"/>
              <a:ext cx="3298304" cy="4903333"/>
              <a:chOff x="2343370" y="1905881"/>
              <a:chExt cx="2736835" cy="4501270"/>
            </a:xfrm>
          </p:grpSpPr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742" b="100000" l="2865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343370" y="1905881"/>
                <a:ext cx="2736835" cy="4501270"/>
              </a:xfrm>
              <a:prstGeom prst="rect">
                <a:avLst/>
              </a:prstGeom>
            </p:spPr>
          </p:pic>
          <p:sp>
            <p:nvSpPr>
              <p:cNvPr id="17" name="타원 16"/>
              <p:cNvSpPr/>
              <p:nvPr/>
            </p:nvSpPr>
            <p:spPr>
              <a:xfrm>
                <a:off x="3604260" y="2122170"/>
                <a:ext cx="207311" cy="11112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3229854" y="2300994"/>
                <a:ext cx="207311" cy="11112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3507352" y="3308407"/>
            <a:ext cx="3141736" cy="3523782"/>
            <a:chOff x="3507352" y="2903822"/>
            <a:chExt cx="3141736" cy="352378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/>
            <a:srcRect t="14490" b="26105"/>
            <a:stretch/>
          </p:blipFill>
          <p:spPr>
            <a:xfrm>
              <a:off x="3791039" y="3670401"/>
              <a:ext cx="2609469" cy="2574604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3507352" y="2903822"/>
              <a:ext cx="3141736" cy="3523782"/>
              <a:chOff x="3567147" y="3835070"/>
              <a:chExt cx="3141736" cy="3523782"/>
            </a:xfrm>
          </p:grpSpPr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742" b="100000" l="2865" r="100000"/>
                        </a14:imgEffect>
                      </a14:imgLayer>
                    </a14:imgProps>
                  </a:ext>
                </a:extLst>
              </a:blip>
              <a:srcRect b="24553"/>
              <a:stretch/>
            </p:blipFill>
            <p:spPr>
              <a:xfrm>
                <a:off x="3567147" y="3835070"/>
                <a:ext cx="3141736" cy="3523782"/>
              </a:xfrm>
              <a:prstGeom prst="rect">
                <a:avLst/>
              </a:prstGeom>
            </p:spPr>
          </p:pic>
          <p:sp>
            <p:nvSpPr>
              <p:cNvPr id="27" name="타원 26"/>
              <p:cNvSpPr/>
              <p:nvPr/>
            </p:nvSpPr>
            <p:spPr>
              <a:xfrm>
                <a:off x="5014579" y="4059494"/>
                <a:ext cx="237982" cy="11530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4584782" y="4245044"/>
                <a:ext cx="237982" cy="11530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277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520000" y="0"/>
            <a:ext cx="4134143" cy="6858002"/>
            <a:chOff x="1647244" y="0"/>
            <a:chExt cx="4134143" cy="685800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244" y="0"/>
              <a:ext cx="4129088" cy="6858002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652299" y="280416"/>
              <a:ext cx="4129088" cy="6047232"/>
            </a:xfrm>
            <a:prstGeom prst="rect">
              <a:avLst/>
            </a:prstGeom>
            <a:solidFill>
              <a:srgbClr val="F3F5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520000" y="6327648"/>
            <a:ext cx="4129088" cy="530354"/>
          </a:xfrm>
          <a:prstGeom prst="rect">
            <a:avLst/>
          </a:prstGeom>
          <a:solidFill>
            <a:srgbClr val="FCB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시작하기</a:t>
            </a:r>
            <a:endParaRPr lang="ko-KR" altLang="en-US" dirty="0">
              <a:solidFill>
                <a:schemeClr val="tx1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375453" y="473149"/>
            <a:ext cx="433346" cy="55321"/>
            <a:chOff x="3310890" y="761999"/>
            <a:chExt cx="358137" cy="45720"/>
          </a:xfrm>
        </p:grpSpPr>
        <p:sp>
          <p:nvSpPr>
            <p:cNvPr id="21" name="타원 20"/>
            <p:cNvSpPr/>
            <p:nvPr/>
          </p:nvSpPr>
          <p:spPr>
            <a:xfrm>
              <a:off x="3310890" y="762000"/>
              <a:ext cx="45719" cy="45719"/>
            </a:xfrm>
            <a:prstGeom prst="ellipse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3417570" y="762000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520439" y="762000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623308" y="761999"/>
              <a:ext cx="45719" cy="45719"/>
            </a:xfrm>
            <a:prstGeom prst="ellipse">
              <a:avLst/>
            </a:prstGeom>
            <a:solidFill>
              <a:srgbClr val="FCB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5055" y="736331"/>
            <a:ext cx="4134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 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FEED100</a:t>
            </a:r>
          </a:p>
          <a:p>
            <a:pPr algn="ctr"/>
            <a:r>
              <a:rPr lang="ko-KR" altLang="en-US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지금 사용해 보세요</a:t>
            </a:r>
            <a:r>
              <a:rPr lang="en-US" altLang="ko-KR" sz="1600" dirty="0" smtClean="0"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sz="1600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20000" y="1321106"/>
            <a:ext cx="4129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새로운 서비스들을 체험해 보세요</a:t>
            </a:r>
            <a:r>
              <a: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!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grpSp>
        <p:nvGrpSpPr>
          <p:cNvPr id="3" name="그룹 2"/>
          <p:cNvGrpSpPr>
            <a:grpSpLocks noChangeAspect="1"/>
          </p:cNvGrpSpPr>
          <p:nvPr/>
        </p:nvGrpSpPr>
        <p:grpSpPr>
          <a:xfrm>
            <a:off x="3169481" y="1905881"/>
            <a:ext cx="2974371" cy="4421767"/>
            <a:chOff x="2924722" y="1905881"/>
            <a:chExt cx="3334808" cy="4957601"/>
          </a:xfrm>
        </p:grpSpPr>
        <p:grpSp>
          <p:nvGrpSpPr>
            <p:cNvPr id="14" name="그룹 13"/>
            <p:cNvGrpSpPr/>
            <p:nvPr/>
          </p:nvGrpSpPr>
          <p:grpSpPr>
            <a:xfrm>
              <a:off x="2924722" y="1905881"/>
              <a:ext cx="3334808" cy="4957601"/>
              <a:chOff x="2343370" y="1905881"/>
              <a:chExt cx="2736835" cy="450127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742" b="100000" l="2865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343370" y="1905881"/>
                <a:ext cx="2736835" cy="4501270"/>
              </a:xfrm>
              <a:prstGeom prst="rect">
                <a:avLst/>
              </a:prstGeom>
            </p:spPr>
          </p:pic>
          <p:sp>
            <p:nvSpPr>
              <p:cNvPr id="16" name="타원 15"/>
              <p:cNvSpPr/>
              <p:nvPr/>
            </p:nvSpPr>
            <p:spPr>
              <a:xfrm>
                <a:off x="3604260" y="2122170"/>
                <a:ext cx="207311" cy="11112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229854" y="2300994"/>
                <a:ext cx="207311" cy="111120"/>
              </a:xfrm>
              <a:prstGeom prst="ellipse">
                <a:avLst/>
              </a:prstGeom>
              <a:solidFill>
                <a:srgbClr val="ECEC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3267544" y="2700068"/>
              <a:ext cx="2649164" cy="4157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4436"/>
          <a:stretch/>
        </p:blipFill>
        <p:spPr>
          <a:xfrm>
            <a:off x="3507393" y="2616744"/>
            <a:ext cx="2330691" cy="36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2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다음_Regular" panose="02000603060000000000" pitchFamily="2" charset="-127"/>
            <a:ea typeface="다음_Regular" panose="0200060306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7348</TotalTime>
  <Words>379</Words>
  <Application>Microsoft Office PowerPoint</Application>
  <PresentationFormat>화면 슬라이드 쇼(4:3)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다음_Regular</vt:lpstr>
      <vt:lpstr>다음_SemiBold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멘트 후보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Daerae Kim</dc:creator>
  <cp:lastModifiedBy>Daerae Kim</cp:lastModifiedBy>
  <cp:revision>56</cp:revision>
  <dcterms:created xsi:type="dcterms:W3CDTF">2017-10-16T09:36:30Z</dcterms:created>
  <dcterms:modified xsi:type="dcterms:W3CDTF">2017-10-23T10:42:45Z</dcterms:modified>
</cp:coreProperties>
</file>