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>
        <p:scale>
          <a:sx n="125" d="100"/>
          <a:sy n="125" d="100"/>
        </p:scale>
        <p:origin x="45" y="-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8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881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50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0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23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79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58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33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8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381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87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47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94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28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68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0F4D-0BD4-44D7-BB24-CD2D9120A706}" type="datetimeFigureOut">
              <a:rPr lang="en-NZ" smtClean="0"/>
              <a:t>16/05/2016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720B3E-789C-44AD-BB26-339269B35F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28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Standing Desk control using Hand Gestures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Matthew Knox</a:t>
            </a:r>
          </a:p>
          <a:p>
            <a:r>
              <a:rPr lang="en-NZ" dirty="0" smtClean="0"/>
              <a:t>COSC428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740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Goals:</a:t>
            </a:r>
          </a:p>
          <a:p>
            <a:pPr lvl="1"/>
            <a:r>
              <a:rPr lang="en-NZ" dirty="0" smtClean="0"/>
              <a:t>Control the height of a standing desk using hand gestures</a:t>
            </a:r>
          </a:p>
          <a:p>
            <a:pPr lvl="1"/>
            <a:r>
              <a:rPr lang="en-NZ" dirty="0" smtClean="0"/>
              <a:t>Detect number of fingers raised on a hand</a:t>
            </a:r>
          </a:p>
          <a:p>
            <a:pPr lvl="1"/>
            <a:r>
              <a:rPr lang="en-NZ" dirty="0" smtClean="0"/>
              <a:t>Detect pose of hand</a:t>
            </a:r>
          </a:p>
          <a:p>
            <a:pPr lvl="1"/>
            <a:r>
              <a:rPr lang="en-NZ" dirty="0" smtClean="0"/>
              <a:t>Perform classifications with a low quality and inexpensive camera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Gesture control gives the ability to control the desk height without using switches on the desk</a:t>
            </a:r>
          </a:p>
          <a:p>
            <a:r>
              <a:rPr lang="en-NZ" dirty="0" smtClean="0"/>
              <a:t>Interaction with the desk is more natural (and fun)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90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Prior Research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540"/>
            <a:ext cx="8596668" cy="3280608"/>
          </a:xfrm>
        </p:spPr>
        <p:txBody>
          <a:bodyPr/>
          <a:lstStyle/>
          <a:p>
            <a:r>
              <a:rPr lang="en-NZ" dirty="0" smtClean="0"/>
              <a:t>One paper proposed a method for increasing the accuracy of face detection using skin tones in HSV colour space [1].</a:t>
            </a:r>
          </a:p>
          <a:p>
            <a:r>
              <a:rPr lang="en-NZ" dirty="0" smtClean="0"/>
              <a:t>Handy, a glove based gesture recognizer achieved up </a:t>
            </a:r>
            <a:r>
              <a:rPr lang="en-NZ" dirty="0"/>
              <a:t>to 98.64% accuracy </a:t>
            </a:r>
            <a:r>
              <a:rPr lang="en-NZ" dirty="0" smtClean="0"/>
              <a:t>in recognising hand gestures [2].</a:t>
            </a:r>
            <a:endParaRPr lang="en-NZ" dirty="0"/>
          </a:p>
          <a:p>
            <a:r>
              <a:rPr lang="en-NZ" dirty="0" smtClean="0"/>
              <a:t>The first version of the Kinect camera was capable of recognising gestures at 90.6% accuracy using its depth based sensor [3].</a:t>
            </a:r>
          </a:p>
          <a:p>
            <a:r>
              <a:rPr lang="en-NZ" dirty="0" smtClean="0"/>
              <a:t>The Intel </a:t>
            </a:r>
            <a:r>
              <a:rPr lang="en-NZ" dirty="0" err="1" smtClean="0"/>
              <a:t>Realsense</a:t>
            </a:r>
            <a:r>
              <a:rPr lang="en-NZ" dirty="0" smtClean="0"/>
              <a:t> SDK uses a ‘centre of gravity’ calculated from depth to find the centre of an object. Based on that point it can calculate a pose with up to 85% accuracy [4][5].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90148"/>
            <a:ext cx="12072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 </a:t>
            </a:r>
            <a:r>
              <a:rPr lang="en-NZ" sz="1200" dirty="0"/>
              <a:t>V. Bhat and J. Pujari, “Face detection system using HSV </a:t>
            </a:r>
            <a:r>
              <a:rPr lang="en-NZ" sz="1200" dirty="0" err="1"/>
              <a:t>color</a:t>
            </a:r>
            <a:r>
              <a:rPr lang="en-NZ" sz="1200" dirty="0"/>
              <a:t> model and morphing operations,” September 2013. [Online]. Available: http://inpressco.com/wp-content/uploads/2013/09/Paper39200-204.pdf. [Accessed 29 April 2016].</a:t>
            </a:r>
            <a:endParaRPr lang="en-GB" sz="1200" dirty="0"/>
          </a:p>
          <a:p>
            <a:r>
              <a:rPr lang="en-GB" sz="1200" dirty="0" smtClean="0"/>
              <a:t>[2] L</a:t>
            </a:r>
            <a:r>
              <a:rPr lang="en-GB" sz="1200" dirty="0"/>
              <a:t>. </a:t>
            </a:r>
            <a:r>
              <a:rPr lang="en-GB" sz="1200" dirty="0" err="1"/>
              <a:t>Lamberti</a:t>
            </a:r>
            <a:r>
              <a:rPr lang="en-GB" sz="1200" dirty="0"/>
              <a:t> and F. </a:t>
            </a:r>
            <a:r>
              <a:rPr lang="en-GB" sz="1200" dirty="0" err="1"/>
              <a:t>Camastra</a:t>
            </a:r>
            <a:r>
              <a:rPr lang="en-GB" sz="1200" dirty="0"/>
              <a:t>, "Handy: A real-time three </a:t>
            </a:r>
            <a:r>
              <a:rPr lang="en-GB" sz="1200" dirty="0" err="1"/>
              <a:t>color</a:t>
            </a:r>
            <a:r>
              <a:rPr lang="en-GB" sz="1200" dirty="0"/>
              <a:t> glove-based gesture recognizer with learning vector quantization," </a:t>
            </a:r>
            <a:r>
              <a:rPr lang="en-GB" sz="1200" i="1" dirty="0"/>
              <a:t>Expert Systems with Applications, </a:t>
            </a:r>
            <a:r>
              <a:rPr lang="nl-NL" sz="1200" dirty="0"/>
              <a:t>vol. 39, pp. 10489-10494, 2012</a:t>
            </a:r>
            <a:r>
              <a:rPr lang="nl-NL" sz="1200" dirty="0" smtClean="0"/>
              <a:t>.</a:t>
            </a:r>
          </a:p>
          <a:p>
            <a:r>
              <a:rPr lang="en-NZ" sz="1200" dirty="0" smtClean="0"/>
              <a:t>[3] Z</a:t>
            </a:r>
            <a:r>
              <a:rPr lang="en-NZ" sz="1200" dirty="0"/>
              <a:t>. Ren, J. </a:t>
            </a:r>
            <a:r>
              <a:rPr lang="en-NZ" sz="1200" dirty="0" err="1"/>
              <a:t>Meng</a:t>
            </a:r>
            <a:r>
              <a:rPr lang="en-NZ" sz="1200" dirty="0"/>
              <a:t>, J. Yuan and Z. Zhang, “Robust Hand Gesture Recognition with Kinect Sensor,” Proceedings of the 19th ACM international conference on Multimedia, pp. 759-760, 2011</a:t>
            </a:r>
            <a:r>
              <a:rPr lang="en-NZ" sz="1200" dirty="0" smtClean="0"/>
              <a:t>.</a:t>
            </a:r>
          </a:p>
          <a:p>
            <a:r>
              <a:rPr lang="en-NZ" sz="1200" dirty="0"/>
              <a:t>[4] T.-H. Tsai, C.-C. Huang and K.-L. Zhang, “Embedded virtual mouse system by using hand gesture recognition,” Consumer Electronics - Taiwan (ICCE-TW), pp. 352-353, 6 August 2015.</a:t>
            </a:r>
          </a:p>
          <a:p>
            <a:r>
              <a:rPr lang="nl-NL" sz="1200" dirty="0"/>
              <a:t>[5] </a:t>
            </a:r>
            <a:r>
              <a:rPr lang="en-NZ" sz="1200" dirty="0"/>
              <a:t>Intel, “Hand Tracking Tutorial from IDF 2015 Intel RealSense Lab,” 21 8 2015. [Online]. Available: https://software.intel.com/sites/default/files/managed/7b/89/SFTL006_100.docx. [Accessed 1 4 2016].</a:t>
            </a:r>
          </a:p>
        </p:txBody>
      </p:sp>
    </p:spTree>
    <p:extLst>
      <p:ext uri="{BB962C8B-B14F-4D97-AF65-F5344CB8AC3E}">
        <p14:creationId xmlns:p14="http://schemas.microsoft.com/office/powerpoint/2010/main" val="416782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Method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0" y="2185044"/>
            <a:ext cx="6516548" cy="3324506"/>
          </a:xfrm>
        </p:spPr>
        <p:txBody>
          <a:bodyPr/>
          <a:lstStyle/>
          <a:p>
            <a:r>
              <a:rPr lang="en-NZ" dirty="0" smtClean="0"/>
              <a:t>Convert image to skin colour sensitive colour space (HSV</a:t>
            </a:r>
            <a:r>
              <a:rPr lang="en-NZ" dirty="0" smtClean="0"/>
              <a:t>)</a:t>
            </a:r>
          </a:p>
          <a:p>
            <a:endParaRPr lang="en-NZ" dirty="0" smtClean="0"/>
          </a:p>
          <a:p>
            <a:r>
              <a:rPr lang="en-NZ" dirty="0" smtClean="0"/>
              <a:t>Use a Gaussian mixture based model </a:t>
            </a:r>
            <a:r>
              <a:rPr lang="en-NZ" dirty="0" smtClean="0"/>
              <a:t>to do background subtraction</a:t>
            </a:r>
          </a:p>
          <a:p>
            <a:endParaRPr lang="en-NZ" dirty="0" smtClean="0"/>
          </a:p>
          <a:p>
            <a:r>
              <a:rPr lang="en-NZ" dirty="0" smtClean="0"/>
              <a:t>Edge detection to extract the hand</a:t>
            </a:r>
            <a:endParaRPr lang="en-NZ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18852" y="612885"/>
            <a:ext cx="3623614" cy="2635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52" y="3345812"/>
            <a:ext cx="3715778" cy="32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Method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76980"/>
            <a:ext cx="6996681" cy="3646027"/>
          </a:xfrm>
        </p:spPr>
        <p:txBody>
          <a:bodyPr>
            <a:normAutofit/>
          </a:bodyPr>
          <a:lstStyle/>
          <a:p>
            <a:r>
              <a:rPr lang="en-NZ" dirty="0" smtClean="0"/>
              <a:t>Use convex hull to detect convexity </a:t>
            </a:r>
            <a:r>
              <a:rPr lang="en-NZ" dirty="0" smtClean="0"/>
              <a:t>defects </a:t>
            </a:r>
            <a:r>
              <a:rPr lang="en-NZ" dirty="0" smtClean="0"/>
              <a:t>and </a:t>
            </a:r>
            <a:r>
              <a:rPr lang="en-NZ" dirty="0" smtClean="0"/>
              <a:t>determine number of </a:t>
            </a:r>
            <a:r>
              <a:rPr lang="en-NZ" dirty="0" smtClean="0"/>
              <a:t>fingers</a:t>
            </a:r>
          </a:p>
          <a:p>
            <a:endParaRPr lang="en-NZ" dirty="0" smtClean="0"/>
          </a:p>
          <a:p>
            <a:r>
              <a:rPr lang="en-NZ" dirty="0" smtClean="0"/>
              <a:t>Average </a:t>
            </a:r>
            <a:r>
              <a:rPr lang="en-NZ" dirty="0" smtClean="0"/>
              <a:t>angle between furthest points on the convex hull to get hand pose</a:t>
            </a:r>
          </a:p>
          <a:p>
            <a:endParaRPr lang="en-NZ" dirty="0"/>
          </a:p>
          <a:p>
            <a:r>
              <a:rPr lang="en-NZ" dirty="0" smtClean="0"/>
              <a:t>Overall improves on previous solutions by working with a lower quality camera and combining a range of techniques for background subtraction and noise reduction</a:t>
            </a:r>
            <a:endParaRPr lang="en-NZ" dirty="0"/>
          </a:p>
        </p:txBody>
      </p:sp>
      <p:pic>
        <p:nvPicPr>
          <p:cNvPr id="5" name="Picture 4" descr="../../../_images/defec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36" y="1837803"/>
            <a:ext cx="2746013" cy="3093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9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43" y="609600"/>
            <a:ext cx="8596668" cy="1320800"/>
          </a:xfrm>
        </p:spPr>
        <p:txBody>
          <a:bodyPr/>
          <a:lstStyle/>
          <a:p>
            <a:r>
              <a:rPr lang="en-NZ" dirty="0" smtClean="0"/>
              <a:t>Results</a:t>
            </a:r>
            <a:endParaRPr lang="en-N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3783"/>
              </p:ext>
            </p:extLst>
          </p:nvPr>
        </p:nvGraphicFramePr>
        <p:xfrm>
          <a:off x="948689" y="1643566"/>
          <a:ext cx="5990960" cy="2160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740">
                  <a:extLst>
                    <a:ext uri="{9D8B030D-6E8A-4147-A177-3AD203B41FA5}">
                      <a16:colId xmlns:a16="http://schemas.microsoft.com/office/drawing/2014/main" val="4256028672"/>
                    </a:ext>
                  </a:extLst>
                </a:gridCol>
                <a:gridCol w="1497740">
                  <a:extLst>
                    <a:ext uri="{9D8B030D-6E8A-4147-A177-3AD203B41FA5}">
                      <a16:colId xmlns:a16="http://schemas.microsoft.com/office/drawing/2014/main" val="777485915"/>
                    </a:ext>
                  </a:extLst>
                </a:gridCol>
                <a:gridCol w="1497740">
                  <a:extLst>
                    <a:ext uri="{9D8B030D-6E8A-4147-A177-3AD203B41FA5}">
                      <a16:colId xmlns:a16="http://schemas.microsoft.com/office/drawing/2014/main" val="3814976074"/>
                    </a:ext>
                  </a:extLst>
                </a:gridCol>
                <a:gridCol w="1497740">
                  <a:extLst>
                    <a:ext uri="{9D8B030D-6E8A-4147-A177-3AD203B41FA5}">
                      <a16:colId xmlns:a16="http://schemas.microsoft.com/office/drawing/2014/main" val="3641570752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Test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Successful Tests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Failed Tests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Percentage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899880825"/>
                  </a:ext>
                </a:extLst>
              </a:tr>
              <a:tr h="2498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No hand in frame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  <a:latin typeface="+mn-lt"/>
                        </a:rPr>
                        <a:t>250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  <a:latin typeface="+mn-lt"/>
                        </a:rPr>
                        <a:t>0</a:t>
                      </a:r>
                      <a:endParaRPr lang="en-NZ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100%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3845441706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No fingers raised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  <a:latin typeface="+mn-lt"/>
                        </a:rPr>
                        <a:t>93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  <a:latin typeface="+mn-lt"/>
                        </a:rPr>
                        <a:t>14</a:t>
                      </a:r>
                      <a:endParaRPr lang="en-NZ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87%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2969870855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 Finger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  <a:latin typeface="+mn-lt"/>
                        </a:rPr>
                        <a:t>79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  <a:latin typeface="+mn-lt"/>
                        </a:rPr>
                        <a:t>80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48%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1133796391"/>
                  </a:ext>
                </a:extLst>
              </a:tr>
              <a:tr h="2561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2 Fingers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  <a:latin typeface="+mn-lt"/>
                        </a:rPr>
                        <a:t>72</a:t>
                      </a:r>
                      <a:endParaRPr lang="en-NZ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  <a:latin typeface="+mn-lt"/>
                        </a:rPr>
                        <a:t>68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52%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2110646052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3 Fingers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  <a:latin typeface="+mn-lt"/>
                        </a:rPr>
                        <a:t>239</a:t>
                      </a:r>
                      <a:endParaRPr lang="en-NZ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  <a:latin typeface="+mn-lt"/>
                        </a:rPr>
                        <a:t>42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85%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3148205495"/>
                  </a:ext>
                </a:extLst>
              </a:tr>
              <a:tr h="2476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4 Fingers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  <a:latin typeface="+mn-lt"/>
                        </a:rPr>
                        <a:t>199</a:t>
                      </a:r>
                      <a:endParaRPr lang="en-NZ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  <a:latin typeface="+mn-lt"/>
                        </a:rPr>
                        <a:t>47</a:t>
                      </a:r>
                      <a:endParaRPr lang="en-NZ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81%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1358508156"/>
                  </a:ext>
                </a:extLst>
              </a:tr>
              <a:tr h="2903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5 Fingers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  <a:latin typeface="+mn-lt"/>
                        </a:rPr>
                        <a:t>206</a:t>
                      </a:r>
                      <a:endParaRPr lang="en-NZ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  <a:latin typeface="+mn-lt"/>
                        </a:rPr>
                        <a:t>21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91%</a:t>
                      </a:r>
                      <a:endParaRPr lang="en-NZ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3627" marR="83627" marT="0" marB="0" anchor="ctr"/>
                </a:tc>
                <a:extLst>
                  <a:ext uri="{0D108BD9-81ED-4DB2-BD59-A6C34878D82A}">
                    <a16:rowId xmlns:a16="http://schemas.microsoft.com/office/drawing/2014/main" val="25459348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0035" y="1251820"/>
            <a:ext cx="48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Hand </a:t>
            </a:r>
            <a:r>
              <a:rPr lang="en-NZ" dirty="0" smtClean="0"/>
              <a:t>gestures - o</a:t>
            </a:r>
            <a:r>
              <a:rPr lang="en-NZ" dirty="0" smtClean="0"/>
              <a:t>verall </a:t>
            </a:r>
            <a:r>
              <a:rPr lang="en-NZ" dirty="0" smtClean="0"/>
              <a:t>86% success rate</a:t>
            </a:r>
          </a:p>
          <a:p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255" y="1785989"/>
            <a:ext cx="3457575" cy="39719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2481"/>
              </p:ext>
            </p:extLst>
          </p:nvPr>
        </p:nvGraphicFramePr>
        <p:xfrm>
          <a:off x="353243" y="4423825"/>
          <a:ext cx="7200648" cy="1949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007">
                  <a:extLst>
                    <a:ext uri="{9D8B030D-6E8A-4147-A177-3AD203B41FA5}">
                      <a16:colId xmlns:a16="http://schemas.microsoft.com/office/drawing/2014/main" val="2276168597"/>
                    </a:ext>
                  </a:extLst>
                </a:gridCol>
                <a:gridCol w="1759686">
                  <a:extLst>
                    <a:ext uri="{9D8B030D-6E8A-4147-A177-3AD203B41FA5}">
                      <a16:colId xmlns:a16="http://schemas.microsoft.com/office/drawing/2014/main" val="821445100"/>
                    </a:ext>
                  </a:extLst>
                </a:gridCol>
                <a:gridCol w="1815255">
                  <a:extLst>
                    <a:ext uri="{9D8B030D-6E8A-4147-A177-3AD203B41FA5}">
                      <a16:colId xmlns:a16="http://schemas.microsoft.com/office/drawing/2014/main" val="3026543170"/>
                    </a:ext>
                  </a:extLst>
                </a:gridCol>
                <a:gridCol w="1972700">
                  <a:extLst>
                    <a:ext uri="{9D8B030D-6E8A-4147-A177-3AD203B41FA5}">
                      <a16:colId xmlns:a16="http://schemas.microsoft.com/office/drawing/2014/main" val="784348822"/>
                    </a:ext>
                  </a:extLst>
                </a:gridCol>
              </a:tblGrid>
              <a:tr h="324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Angle </a:t>
                      </a:r>
                      <a:r>
                        <a:rPr lang="en-NZ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NZ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</a:t>
                      </a:r>
                      <a:r>
                        <a:rPr lang="en-NZ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Z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 Tests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Failed Tests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endParaRPr lang="en-NZ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extLst>
                  <a:ext uri="{0D108BD9-81ED-4DB2-BD59-A6C34878D82A}">
                    <a16:rowId xmlns:a16="http://schemas.microsoft.com/office/drawing/2014/main" val="1641344783"/>
                  </a:ext>
                </a:extLst>
              </a:tr>
              <a:tr h="270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45°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n-NZ" sz="1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extLst>
                  <a:ext uri="{0D108BD9-81ED-4DB2-BD59-A6C34878D82A}">
                    <a16:rowId xmlns:a16="http://schemas.microsoft.com/office/drawing/2014/main" val="1387427499"/>
                  </a:ext>
                </a:extLst>
              </a:tr>
              <a:tr h="270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90° (up)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NZ" sz="1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extLst>
                  <a:ext uri="{0D108BD9-81ED-4DB2-BD59-A6C34878D82A}">
                    <a16:rowId xmlns:a16="http://schemas.microsoft.com/office/drawing/2014/main" val="1289147447"/>
                  </a:ext>
                </a:extLst>
              </a:tr>
              <a:tr h="270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135°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NZ" sz="1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extLst>
                  <a:ext uri="{0D108BD9-81ED-4DB2-BD59-A6C34878D82A}">
                    <a16:rowId xmlns:a16="http://schemas.microsoft.com/office/drawing/2014/main" val="4104967694"/>
                  </a:ext>
                </a:extLst>
              </a:tr>
              <a:tr h="270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225°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NZ" sz="1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extLst>
                  <a:ext uri="{0D108BD9-81ED-4DB2-BD59-A6C34878D82A}">
                    <a16:rowId xmlns:a16="http://schemas.microsoft.com/office/drawing/2014/main" val="3712676505"/>
                  </a:ext>
                </a:extLst>
              </a:tr>
              <a:tr h="270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3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270° (down)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NZ" sz="1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extLst>
                  <a:ext uri="{0D108BD9-81ED-4DB2-BD59-A6C34878D82A}">
                    <a16:rowId xmlns:a16="http://schemas.microsoft.com/office/drawing/2014/main" val="3146954845"/>
                  </a:ext>
                </a:extLst>
              </a:tr>
              <a:tr h="270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315°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0276" marR="702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NZ" sz="13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NZ" sz="1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276" marR="70276" marT="0" marB="0" anchor="ctr"/>
                </a:tc>
                <a:extLst>
                  <a:ext uri="{0D108BD9-81ED-4DB2-BD59-A6C34878D82A}">
                    <a16:rowId xmlns:a16="http://schemas.microsoft.com/office/drawing/2014/main" val="11958671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3244" y="4022690"/>
            <a:ext cx="720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Hand Pose - overall </a:t>
            </a:r>
            <a:r>
              <a:rPr lang="en-NZ" dirty="0" smtClean="0"/>
              <a:t>93% success rate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00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 and Future Research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14543"/>
            <a:ext cx="8596668" cy="3107037"/>
          </a:xfrm>
        </p:spPr>
        <p:txBody>
          <a:bodyPr/>
          <a:lstStyle/>
          <a:p>
            <a:r>
              <a:rPr lang="en-NZ" dirty="0" smtClean="0"/>
              <a:t>Method has an 81% success rate on hand gestures and 93% on hand pose</a:t>
            </a:r>
          </a:p>
          <a:p>
            <a:r>
              <a:rPr lang="en-NZ" dirty="0" smtClean="0"/>
              <a:t>Accuracy is less than the Kinect camera (mean accuracy of 90.6% in one study), but camera was comparatively low quality.</a:t>
            </a:r>
          </a:p>
          <a:p>
            <a:r>
              <a:rPr lang="en-NZ" dirty="0" smtClean="0"/>
              <a:t>HSV increased the accuracy of detection as was suggested by prior research</a:t>
            </a:r>
          </a:p>
          <a:p>
            <a:r>
              <a:rPr lang="en-NZ" dirty="0" smtClean="0"/>
              <a:t>Tests were conducted in controlled conditions with a single, stationary camera</a:t>
            </a:r>
            <a:endParaRPr lang="en-NZ" dirty="0"/>
          </a:p>
          <a:p>
            <a:r>
              <a:rPr lang="en-NZ" dirty="0" smtClean="0"/>
              <a:t>Would perform further testing in a real world environment</a:t>
            </a:r>
            <a:r>
              <a:rPr lang="en-NZ" dirty="0"/>
              <a:t> </a:t>
            </a:r>
            <a:r>
              <a:rPr lang="en-NZ" dirty="0" smtClean="0"/>
              <a:t>and implement full skin tone filtering rather than just changing colour space</a:t>
            </a:r>
          </a:p>
        </p:txBody>
      </p:sp>
    </p:spTree>
    <p:extLst>
      <p:ext uri="{BB962C8B-B14F-4D97-AF65-F5344CB8AC3E}">
        <p14:creationId xmlns:p14="http://schemas.microsoft.com/office/powerpoint/2010/main" val="533237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676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Standing Desk control using Hand Gestures</vt:lpstr>
      <vt:lpstr>Introduction</vt:lpstr>
      <vt:lpstr>Prior Research</vt:lpstr>
      <vt:lpstr>Method</vt:lpstr>
      <vt:lpstr>Method</vt:lpstr>
      <vt:lpstr>Results</vt:lpstr>
      <vt:lpstr>Conclusion and Future Research</vt:lpstr>
    </vt:vector>
  </TitlesOfParts>
  <Company>Knox Enterprises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Standing Desk control using Hand Gestures</dc:title>
  <dc:creator>Matthew Knox</dc:creator>
  <cp:lastModifiedBy>Matthew Knox</cp:lastModifiedBy>
  <cp:revision>45</cp:revision>
  <dcterms:created xsi:type="dcterms:W3CDTF">2016-05-15T04:52:02Z</dcterms:created>
  <dcterms:modified xsi:type="dcterms:W3CDTF">2016-05-15T21:16:39Z</dcterms:modified>
</cp:coreProperties>
</file>