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63" r:id="rId3"/>
    <p:sldId id="264" r:id="rId4"/>
    <p:sldId id="259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4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8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7440C10-7BB6-4F2C-89E4-D6B092DDD98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AEE7A68-FDA6-4AAC-8067-F6197DFF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6964-1F72-80D8-A784-C2D441DCD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104" y="2182379"/>
            <a:ext cx="10145486" cy="153187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Machine Learning Class – Capstone Project: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/>
              <a:t>Detection &amp; Classification of C. Elegans with Image Processing and Convolutional Neural Networks (CNN)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A1DB7-2975-F01D-CBAC-61AEF150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104" y="3772718"/>
            <a:ext cx="9716278" cy="45988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Prepared by: </a:t>
            </a:r>
            <a:r>
              <a:rPr lang="en-US" dirty="0"/>
              <a:t>Yildirim Kocoglu</a:t>
            </a:r>
          </a:p>
        </p:txBody>
      </p:sp>
    </p:spTree>
    <p:extLst>
      <p:ext uri="{BB962C8B-B14F-4D97-AF65-F5344CB8AC3E}">
        <p14:creationId xmlns:p14="http://schemas.microsoft.com/office/powerpoint/2010/main" val="76856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ey background&#10;&#10;Description automatically generated">
            <a:extLst>
              <a:ext uri="{FF2B5EF4-FFF2-40B4-BE49-F238E27FC236}">
                <a16:creationId xmlns:a16="http://schemas.microsoft.com/office/drawing/2014/main" id="{4F1CBD45-E0FD-FB75-0DE1-D020C432C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3176" r="21237" b="6083"/>
          <a:stretch/>
        </p:blipFill>
        <p:spPr>
          <a:xfrm>
            <a:off x="474904" y="2058858"/>
            <a:ext cx="4972723" cy="4572000"/>
          </a:xfrm>
          <a:prstGeom prst="rect">
            <a:avLst/>
          </a:prstGeom>
        </p:spPr>
      </p:pic>
      <p:pic>
        <p:nvPicPr>
          <p:cNvPr id="7" name="Picture 6" descr="A grey background with red squares&#10;&#10;Description automatically generated">
            <a:extLst>
              <a:ext uri="{FF2B5EF4-FFF2-40B4-BE49-F238E27FC236}">
                <a16:creationId xmlns:a16="http://schemas.microsoft.com/office/drawing/2014/main" id="{6208B42D-F4E7-0C5A-F399-96D8078DE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t="3177" r="20789" b="6079"/>
          <a:stretch/>
        </p:blipFill>
        <p:spPr>
          <a:xfrm>
            <a:off x="6575310" y="2058858"/>
            <a:ext cx="4978169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E17BA-81E0-AC32-9A53-90D88A728677}"/>
              </a:ext>
            </a:extLst>
          </p:cNvPr>
          <p:cNvSpPr txBox="1"/>
          <p:nvPr/>
        </p:nvSpPr>
        <p:spPr>
          <a:xfrm>
            <a:off x="1964634" y="1601620"/>
            <a:ext cx="228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Example Image #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EC179-B80E-AEFD-3889-ED478A829F81}"/>
              </a:ext>
            </a:extLst>
          </p:cNvPr>
          <p:cNvSpPr txBox="1"/>
          <p:nvPr/>
        </p:nvSpPr>
        <p:spPr>
          <a:xfrm>
            <a:off x="8182840" y="1601620"/>
            <a:ext cx="222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Example Image #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66B93-8DB2-2A36-D081-2A8B2E8F3ACA}"/>
              </a:ext>
            </a:extLst>
          </p:cNvPr>
          <p:cNvSpPr txBox="1"/>
          <p:nvPr/>
        </p:nvSpPr>
        <p:spPr>
          <a:xfrm>
            <a:off x="4249090" y="72456"/>
            <a:ext cx="40134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Image Processing Step # 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B2807-39EE-8BAF-245B-585ED37A0B79}"/>
              </a:ext>
            </a:extLst>
          </p:cNvPr>
          <p:cNvSpPr txBox="1"/>
          <p:nvPr/>
        </p:nvSpPr>
        <p:spPr>
          <a:xfrm>
            <a:off x="3460285" y="622027"/>
            <a:ext cx="516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image to grayscale image (single channel)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worms &amp; Draw Bounding Boxes</a:t>
            </a:r>
          </a:p>
        </p:txBody>
      </p:sp>
    </p:spTree>
    <p:extLst>
      <p:ext uri="{BB962C8B-B14F-4D97-AF65-F5344CB8AC3E}">
        <p14:creationId xmlns:p14="http://schemas.microsoft.com/office/powerpoint/2010/main" val="5552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image of a ball&#10;&#10;Description automatically generated">
            <a:extLst>
              <a:ext uri="{FF2B5EF4-FFF2-40B4-BE49-F238E27FC236}">
                <a16:creationId xmlns:a16="http://schemas.microsoft.com/office/drawing/2014/main" id="{EBCB3887-E899-2A69-CBA8-3B313F58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86" y="2829797"/>
            <a:ext cx="962025" cy="962025"/>
          </a:xfrm>
          <a:prstGeom prst="rect">
            <a:avLst/>
          </a:prstGeom>
        </p:spPr>
      </p:pic>
      <p:pic>
        <p:nvPicPr>
          <p:cNvPr id="7" name="Picture 6" descr="A close up of a white surface&#10;&#10;Description automatically generated">
            <a:extLst>
              <a:ext uri="{FF2B5EF4-FFF2-40B4-BE49-F238E27FC236}">
                <a16:creationId xmlns:a16="http://schemas.microsoft.com/office/drawing/2014/main" id="{AA0D538A-1CC5-FB70-9057-4E32C5187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693" y="2829797"/>
            <a:ext cx="962025" cy="962025"/>
          </a:xfrm>
          <a:prstGeom prst="rect">
            <a:avLst/>
          </a:prstGeom>
        </p:spPr>
      </p:pic>
      <p:pic>
        <p:nvPicPr>
          <p:cNvPr id="9" name="Picture 8" descr="A close up of a grey surface&#10;&#10;Description automatically generated">
            <a:extLst>
              <a:ext uri="{FF2B5EF4-FFF2-40B4-BE49-F238E27FC236}">
                <a16:creationId xmlns:a16="http://schemas.microsoft.com/office/drawing/2014/main" id="{4AB8C9EB-C073-7E95-D21B-31EFC5E18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85" y="2829796"/>
            <a:ext cx="962025" cy="962025"/>
          </a:xfrm>
          <a:prstGeom prst="rect">
            <a:avLst/>
          </a:prstGeom>
        </p:spPr>
      </p:pic>
      <p:pic>
        <p:nvPicPr>
          <p:cNvPr id="11" name="Picture 10" descr="A blurry image of a arrow&#10;&#10;Description automatically generated">
            <a:extLst>
              <a:ext uri="{FF2B5EF4-FFF2-40B4-BE49-F238E27FC236}">
                <a16:creationId xmlns:a16="http://schemas.microsoft.com/office/drawing/2014/main" id="{A7B412CC-DBF8-12FE-FE11-6007CE763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6" y="2829795"/>
            <a:ext cx="962025" cy="962025"/>
          </a:xfrm>
          <a:prstGeom prst="rect">
            <a:avLst/>
          </a:prstGeom>
        </p:spPr>
      </p:pic>
      <p:pic>
        <p:nvPicPr>
          <p:cNvPr id="13" name="Picture 12" descr="A blurry image of a person&#10;&#10;Description automatically generated">
            <a:extLst>
              <a:ext uri="{FF2B5EF4-FFF2-40B4-BE49-F238E27FC236}">
                <a16:creationId xmlns:a16="http://schemas.microsoft.com/office/drawing/2014/main" id="{00126206-48AD-E1EB-ED06-2E1645D8B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33" y="2829795"/>
            <a:ext cx="962025" cy="962025"/>
          </a:xfrm>
          <a:prstGeom prst="rect">
            <a:avLst/>
          </a:prstGeom>
        </p:spPr>
      </p:pic>
      <p:pic>
        <p:nvPicPr>
          <p:cNvPr id="15" name="Picture 14" descr="A black circle on a white surface&#10;&#10;Description automatically generated">
            <a:extLst>
              <a:ext uri="{FF2B5EF4-FFF2-40B4-BE49-F238E27FC236}">
                <a16:creationId xmlns:a16="http://schemas.microsoft.com/office/drawing/2014/main" id="{179AD1D2-89E7-398F-2991-2DA448889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59" y="2829794"/>
            <a:ext cx="962025" cy="962025"/>
          </a:xfrm>
          <a:prstGeom prst="rect">
            <a:avLst/>
          </a:prstGeom>
        </p:spPr>
      </p:pic>
      <p:pic>
        <p:nvPicPr>
          <p:cNvPr id="17" name="Picture 16" descr="A white line on a grey surface&#10;&#10;Description automatically generated">
            <a:extLst>
              <a:ext uri="{FF2B5EF4-FFF2-40B4-BE49-F238E27FC236}">
                <a16:creationId xmlns:a16="http://schemas.microsoft.com/office/drawing/2014/main" id="{B5272D2C-C109-3960-139C-05D50D00AB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85" y="4688671"/>
            <a:ext cx="962025" cy="962025"/>
          </a:xfrm>
          <a:prstGeom prst="rect">
            <a:avLst/>
          </a:prstGeom>
        </p:spPr>
      </p:pic>
      <p:pic>
        <p:nvPicPr>
          <p:cNvPr id="19" name="Picture 18" descr="A white snake on a grey surface&#10;&#10;Description automatically generated">
            <a:extLst>
              <a:ext uri="{FF2B5EF4-FFF2-40B4-BE49-F238E27FC236}">
                <a16:creationId xmlns:a16="http://schemas.microsoft.com/office/drawing/2014/main" id="{36129A5E-E728-56A8-AB83-19945E469A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692" y="4688671"/>
            <a:ext cx="962025" cy="962025"/>
          </a:xfrm>
          <a:prstGeom prst="rect">
            <a:avLst/>
          </a:prstGeom>
        </p:spPr>
      </p:pic>
      <p:pic>
        <p:nvPicPr>
          <p:cNvPr id="21" name="Picture 20" descr="A white light in the shape of a hand&#10;&#10;Description automatically generated">
            <a:extLst>
              <a:ext uri="{FF2B5EF4-FFF2-40B4-BE49-F238E27FC236}">
                <a16:creationId xmlns:a16="http://schemas.microsoft.com/office/drawing/2014/main" id="{E3D71A83-1D14-DBA1-6E89-01070F89B9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85" y="4709262"/>
            <a:ext cx="962025" cy="962025"/>
          </a:xfrm>
          <a:prstGeom prst="rect">
            <a:avLst/>
          </a:prstGeom>
        </p:spPr>
      </p:pic>
      <p:pic>
        <p:nvPicPr>
          <p:cNvPr id="23" name="Picture 22" descr="A blurry image of a person&#10;&#10;Description automatically generated">
            <a:extLst>
              <a:ext uri="{FF2B5EF4-FFF2-40B4-BE49-F238E27FC236}">
                <a16:creationId xmlns:a16="http://schemas.microsoft.com/office/drawing/2014/main" id="{33B421A9-65C3-36FE-3F56-C354952BBA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6" y="4691170"/>
            <a:ext cx="962025" cy="962025"/>
          </a:xfrm>
          <a:prstGeom prst="rect">
            <a:avLst/>
          </a:prstGeom>
        </p:spPr>
      </p:pic>
      <p:pic>
        <p:nvPicPr>
          <p:cNvPr id="25" name="Picture 24" descr="A blurry image of a person&#10;&#10;Description automatically generated">
            <a:extLst>
              <a:ext uri="{FF2B5EF4-FFF2-40B4-BE49-F238E27FC236}">
                <a16:creationId xmlns:a16="http://schemas.microsoft.com/office/drawing/2014/main" id="{C14396FE-B9E4-72C6-95AB-D64420A74C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32" y="4688671"/>
            <a:ext cx="962025" cy="962025"/>
          </a:xfrm>
          <a:prstGeom prst="rect">
            <a:avLst/>
          </a:prstGeom>
        </p:spPr>
      </p:pic>
      <p:pic>
        <p:nvPicPr>
          <p:cNvPr id="27" name="Picture 26" descr="A white letter s on a black background&#10;&#10;Description automatically generated">
            <a:extLst>
              <a:ext uri="{FF2B5EF4-FFF2-40B4-BE49-F238E27FC236}">
                <a16:creationId xmlns:a16="http://schemas.microsoft.com/office/drawing/2014/main" id="{9254EAAB-9ED3-FF43-BC97-9C022CF71C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59" y="4709262"/>
            <a:ext cx="962025" cy="9620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B72F4C-57E3-BFFD-42A8-542FC8581101}"/>
              </a:ext>
            </a:extLst>
          </p:cNvPr>
          <p:cNvSpPr txBox="1"/>
          <p:nvPr/>
        </p:nvSpPr>
        <p:spPr>
          <a:xfrm>
            <a:off x="3515607" y="124089"/>
            <a:ext cx="51607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Image Processing Step # 2: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BE8A27-A7EF-CE61-C3DB-D6B4E4AE94AD}"/>
              </a:ext>
            </a:extLst>
          </p:cNvPr>
          <p:cNvSpPr/>
          <p:nvPr/>
        </p:nvSpPr>
        <p:spPr>
          <a:xfrm>
            <a:off x="2065175" y="3929422"/>
            <a:ext cx="8061649" cy="1766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D75C7A-4A2A-D966-B34F-EA0036B457BE}"/>
              </a:ext>
            </a:extLst>
          </p:cNvPr>
          <p:cNvSpPr/>
          <p:nvPr/>
        </p:nvSpPr>
        <p:spPr>
          <a:xfrm>
            <a:off x="2065175" y="2172787"/>
            <a:ext cx="8061649" cy="16235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E62FC1-189B-B9C2-1850-5FA8E374851E}"/>
              </a:ext>
            </a:extLst>
          </p:cNvPr>
          <p:cNvSpPr txBox="1"/>
          <p:nvPr/>
        </p:nvSpPr>
        <p:spPr>
          <a:xfrm>
            <a:off x="4957663" y="2220557"/>
            <a:ext cx="26198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u="sng" dirty="0"/>
              <a:t>No worm class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9C218F-7919-EEB7-13B8-8AAD41808096}"/>
              </a:ext>
            </a:extLst>
          </p:cNvPr>
          <p:cNvSpPr txBox="1"/>
          <p:nvPr/>
        </p:nvSpPr>
        <p:spPr>
          <a:xfrm>
            <a:off x="5175914" y="3929423"/>
            <a:ext cx="21458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u="sng" dirty="0"/>
              <a:t>Worm class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F75EC1-B96C-7E81-DA0F-AE20B316BFFA}"/>
              </a:ext>
            </a:extLst>
          </p:cNvPr>
          <p:cNvSpPr txBox="1"/>
          <p:nvPr/>
        </p:nvSpPr>
        <p:spPr>
          <a:xfrm>
            <a:off x="2015411" y="12725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Crop Bounding Boxes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classes (“Worm” vs “No Worm”)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FF3A1B-64EE-9241-CBA2-1E636C3E6893}"/>
              </a:ext>
            </a:extLst>
          </p:cNvPr>
          <p:cNvSpPr/>
          <p:nvPr/>
        </p:nvSpPr>
        <p:spPr>
          <a:xfrm>
            <a:off x="6123992" y="4688671"/>
            <a:ext cx="1181892" cy="982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D9E5EA3D-1749-6AF0-2D2C-C1D41E0A43C7}"/>
              </a:ext>
            </a:extLst>
          </p:cNvPr>
          <p:cNvSpPr/>
          <p:nvPr/>
        </p:nvSpPr>
        <p:spPr>
          <a:xfrm>
            <a:off x="6574979" y="5721043"/>
            <a:ext cx="279918" cy="45581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7F5869-ED16-CCA5-6800-B2CE1CD2077C}"/>
              </a:ext>
            </a:extLst>
          </p:cNvPr>
          <p:cNvSpPr txBox="1"/>
          <p:nvPr/>
        </p:nvSpPr>
        <p:spPr>
          <a:xfrm>
            <a:off x="5175914" y="6140954"/>
            <a:ext cx="33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Possible Dead worm (thin worm) ?</a:t>
            </a:r>
          </a:p>
        </p:txBody>
      </p:sp>
    </p:spTree>
    <p:extLst>
      <p:ext uri="{BB962C8B-B14F-4D97-AF65-F5344CB8AC3E}">
        <p14:creationId xmlns:p14="http://schemas.microsoft.com/office/powerpoint/2010/main" val="12339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6ECC-4339-2E6A-450A-3BCD042D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93" y="0"/>
            <a:ext cx="4117546" cy="758889"/>
          </a:xfrm>
        </p:spPr>
        <p:txBody>
          <a:bodyPr>
            <a:normAutofit/>
          </a:bodyPr>
          <a:lstStyle/>
          <a:p>
            <a:r>
              <a:rPr lang="en-US" sz="2700" b="1" u="sng" dirty="0">
                <a:latin typeface="+mn-lt"/>
                <a:ea typeface="+mn-ea"/>
                <a:cs typeface="+mn-cs"/>
              </a:rPr>
              <a:t>Data Preparation (3rd Step)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1CCD5A-9043-2B37-C3A1-822AE57E8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62650"/>
              </p:ext>
            </p:extLst>
          </p:nvPr>
        </p:nvGraphicFramePr>
        <p:xfrm>
          <a:off x="234302" y="1329751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219267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559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012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images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(per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</a:t>
                      </a:r>
                    </a:p>
                    <a:p>
                      <a:pPr algn="ctr"/>
                      <a:r>
                        <a:rPr lang="en-US" dirty="0"/>
                        <a:t>(per 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6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Training – worm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32.84%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6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– no worm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32.84%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0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Validation – worm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8.21%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6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Validation – no worm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8.21%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7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Test – worm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8.95%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5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Test – no worm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8.95%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4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244779-3E46-C14B-0AA6-5471C5C96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03567"/>
              </p:ext>
            </p:extLst>
          </p:nvPr>
        </p:nvGraphicFramePr>
        <p:xfrm>
          <a:off x="234302" y="495534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219267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5591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012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images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</a:t>
                      </a:r>
                    </a:p>
                    <a:p>
                      <a:pPr algn="ctr"/>
                      <a:r>
                        <a:rPr lang="en-US" dirty="0"/>
                        <a:t>(total)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6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~65.68%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0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~16.42%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7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~17.90%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49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FBE5CACF-95E2-8B7C-8F52-E6EB84787A13}"/>
              </a:ext>
            </a:extLst>
          </p:cNvPr>
          <p:cNvSpPr/>
          <p:nvPr/>
        </p:nvSpPr>
        <p:spPr>
          <a:xfrm>
            <a:off x="3962399" y="4242317"/>
            <a:ext cx="671804" cy="66558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6FC0F05-E9F0-1208-88D6-1675A81322F7}"/>
              </a:ext>
            </a:extLst>
          </p:cNvPr>
          <p:cNvSpPr/>
          <p:nvPr/>
        </p:nvSpPr>
        <p:spPr>
          <a:xfrm>
            <a:off x="8422433" y="1946988"/>
            <a:ext cx="566057" cy="22478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30F56-3401-3FC4-6C84-1555F103C54C}"/>
              </a:ext>
            </a:extLst>
          </p:cNvPr>
          <p:cNvSpPr txBox="1"/>
          <p:nvPr/>
        </p:nvSpPr>
        <p:spPr>
          <a:xfrm>
            <a:off x="9048621" y="2539189"/>
            <a:ext cx="24155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was balanced using image augmentation techniques for training, validation, test sets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DCD1B-7850-968E-B9CF-3A4FD600B08B}"/>
              </a:ext>
            </a:extLst>
          </p:cNvPr>
          <p:cNvSpPr txBox="1"/>
          <p:nvPr/>
        </p:nvSpPr>
        <p:spPr>
          <a:xfrm>
            <a:off x="234302" y="859654"/>
            <a:ext cx="56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data into training, validation, and test sets</a:t>
            </a:r>
          </a:p>
        </p:txBody>
      </p:sp>
    </p:spTree>
    <p:extLst>
      <p:ext uri="{BB962C8B-B14F-4D97-AF65-F5344CB8AC3E}">
        <p14:creationId xmlns:p14="http://schemas.microsoft.com/office/powerpoint/2010/main" val="25492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7DD7-3F4E-2A53-F31A-B1D6D82D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825" y="10839"/>
            <a:ext cx="5257800" cy="611222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+mn-lt"/>
              </a:rPr>
              <a:t>Hyperparameter Optimization (4</a:t>
            </a:r>
            <a:r>
              <a:rPr lang="en-US" sz="2400" b="1" u="sng" baseline="30000" dirty="0">
                <a:latin typeface="+mn-lt"/>
              </a:rPr>
              <a:t>th</a:t>
            </a:r>
            <a:r>
              <a:rPr lang="en-US" sz="2400" b="1" u="sng" dirty="0">
                <a:latin typeface="+mn-lt"/>
              </a:rPr>
              <a:t> step)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AA658-7D2C-281B-4091-5B86DD455542}"/>
              </a:ext>
            </a:extLst>
          </p:cNvPr>
          <p:cNvSpPr txBox="1"/>
          <p:nvPr/>
        </p:nvSpPr>
        <p:spPr>
          <a:xfrm>
            <a:off x="210715" y="519095"/>
            <a:ext cx="8826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optimum model architecture/hyperparameters for optimum model performance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/>
              <a:t>Main Goals</a:t>
            </a:r>
            <a:r>
              <a:rPr lang="en-US" b="1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Avoid overfitting &amp; underfitting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Improve accuracy on training, validation, and test sets simultaneously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2BCCF-7D03-112E-15BE-5024B230D7E6}"/>
              </a:ext>
            </a:extLst>
          </p:cNvPr>
          <p:cNvSpPr/>
          <p:nvPr/>
        </p:nvSpPr>
        <p:spPr>
          <a:xfrm>
            <a:off x="1688551" y="3119120"/>
            <a:ext cx="1280160" cy="128016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FA7AB6-5750-B228-67E5-9F7CB9A728E1}"/>
              </a:ext>
            </a:extLst>
          </p:cNvPr>
          <p:cNvSpPr/>
          <p:nvPr/>
        </p:nvSpPr>
        <p:spPr>
          <a:xfrm>
            <a:off x="1738314" y="3173536"/>
            <a:ext cx="1280160" cy="128016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AEE1C-1BD6-039C-41DB-5695971BA415}"/>
              </a:ext>
            </a:extLst>
          </p:cNvPr>
          <p:cNvSpPr/>
          <p:nvPr/>
        </p:nvSpPr>
        <p:spPr>
          <a:xfrm>
            <a:off x="1788077" y="3227952"/>
            <a:ext cx="1280160" cy="128016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white line on a grey surface&#10;&#10;Description automatically generated">
            <a:extLst>
              <a:ext uri="{FF2B5EF4-FFF2-40B4-BE49-F238E27FC236}">
                <a16:creationId xmlns:a16="http://schemas.microsoft.com/office/drawing/2014/main" id="{94BFA890-2FEB-D131-A2DD-5B3AC828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4" y="3258408"/>
            <a:ext cx="1026233" cy="1026233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1BABC8-9FF9-EEB0-83C9-EE5082E9F118}"/>
                  </a:ext>
                </a:extLst>
              </p:cNvPr>
              <p:cNvSpPr/>
              <p:nvPr/>
            </p:nvSpPr>
            <p:spPr>
              <a:xfrm>
                <a:off x="1837840" y="3276942"/>
                <a:ext cx="1280160" cy="1280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perspectiveContrasting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Conv Filter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(5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Stride = 2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1BABC8-9FF9-EEB0-83C9-EE5082E9F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840" y="3276942"/>
                <a:ext cx="1280160" cy="128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F974C-E294-11F9-7F67-395CDB08C1D7}"/>
                  </a:ext>
                </a:extLst>
              </p:cNvPr>
              <p:cNvSpPr txBox="1"/>
              <p:nvPr/>
            </p:nvSpPr>
            <p:spPr>
              <a:xfrm rot="20742518">
                <a:off x="536463" y="4230003"/>
                <a:ext cx="13306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(101</a:t>
                </a:r>
                <a14:m>
                  <m:oMath xmlns:m="http://schemas.openxmlformats.org/officeDocument/2006/math">
                    <m:r>
                      <a:rPr lang="en-US" sz="1600"/>
                      <m:t>×</m:t>
                    </m:r>
                  </m:oMath>
                </a14:m>
                <a:r>
                  <a:rPr lang="en-US" sz="1600" dirty="0"/>
                  <a:t>101)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F974C-E294-11F9-7F67-395CDB08C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2518">
                <a:off x="536463" y="4230003"/>
                <a:ext cx="1330680" cy="338554"/>
              </a:xfrm>
              <a:prstGeom prst="rect">
                <a:avLst/>
              </a:prstGeom>
              <a:blipFill>
                <a:blip r:embed="rId4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9259775-5DD6-72C9-DE05-FF04FCF16B11}"/>
              </a:ext>
            </a:extLst>
          </p:cNvPr>
          <p:cNvSpPr/>
          <p:nvPr/>
        </p:nvSpPr>
        <p:spPr>
          <a:xfrm>
            <a:off x="3167763" y="3185575"/>
            <a:ext cx="1280160" cy="128016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Batch Normalization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6449E-1DA2-E44C-0556-8C4C260198F4}"/>
              </a:ext>
            </a:extLst>
          </p:cNvPr>
          <p:cNvSpPr/>
          <p:nvPr/>
        </p:nvSpPr>
        <p:spPr>
          <a:xfrm>
            <a:off x="4333136" y="3173536"/>
            <a:ext cx="1280160" cy="1280160"/>
          </a:xfrm>
          <a:prstGeom prst="rect">
            <a:avLst/>
          </a:prstGeom>
          <a:solidFill>
            <a:srgbClr val="FF0000"/>
          </a:soli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ReLU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8FF8C1-CA6B-C6E8-3D48-799F54757DCB}"/>
              </a:ext>
            </a:extLst>
          </p:cNvPr>
          <p:cNvSpPr/>
          <p:nvPr/>
        </p:nvSpPr>
        <p:spPr>
          <a:xfrm>
            <a:off x="5306631" y="3027753"/>
            <a:ext cx="1280160" cy="12801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304084-5A63-3143-5259-624DA3093C28}"/>
              </a:ext>
            </a:extLst>
          </p:cNvPr>
          <p:cNvSpPr/>
          <p:nvPr/>
        </p:nvSpPr>
        <p:spPr>
          <a:xfrm>
            <a:off x="5356394" y="3082169"/>
            <a:ext cx="1280160" cy="12801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161E09-6941-1F09-CF33-7B18DCB071EA}"/>
              </a:ext>
            </a:extLst>
          </p:cNvPr>
          <p:cNvSpPr/>
          <p:nvPr/>
        </p:nvSpPr>
        <p:spPr>
          <a:xfrm>
            <a:off x="5406157" y="3136585"/>
            <a:ext cx="1280160" cy="12801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BF6084D-696B-4D6D-50E1-1A6D91F1C68C}"/>
                  </a:ext>
                </a:extLst>
              </p:cNvPr>
              <p:cNvSpPr/>
              <p:nvPr/>
            </p:nvSpPr>
            <p:spPr>
              <a:xfrm>
                <a:off x="5455920" y="3185575"/>
                <a:ext cx="1280160" cy="12801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  <a:scene3d>
                <a:camera prst="perspectiveContrasting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 Max Pool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Filter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(4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Stride = 3</a:t>
                </a: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BF6084D-696B-4D6D-50E1-1A6D91F1C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185575"/>
                <a:ext cx="1280160" cy="1280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DFF84128-4389-9A76-FD92-30C147D5957B}"/>
              </a:ext>
            </a:extLst>
          </p:cNvPr>
          <p:cNvSpPr/>
          <p:nvPr/>
        </p:nvSpPr>
        <p:spPr>
          <a:xfrm>
            <a:off x="6621293" y="3064990"/>
            <a:ext cx="1280160" cy="128016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8720B8-0E96-3799-4FDB-E1F325674851}"/>
              </a:ext>
            </a:extLst>
          </p:cNvPr>
          <p:cNvSpPr/>
          <p:nvPr/>
        </p:nvSpPr>
        <p:spPr>
          <a:xfrm>
            <a:off x="6671056" y="3119406"/>
            <a:ext cx="1280160" cy="128016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1E272B-7756-D713-D917-21A300B88BE8}"/>
              </a:ext>
            </a:extLst>
          </p:cNvPr>
          <p:cNvSpPr/>
          <p:nvPr/>
        </p:nvSpPr>
        <p:spPr>
          <a:xfrm>
            <a:off x="6720819" y="3173822"/>
            <a:ext cx="1280160" cy="128016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2D7A274-1EB8-2091-EAF1-96CF2E5E29DA}"/>
                  </a:ext>
                </a:extLst>
              </p:cNvPr>
              <p:cNvSpPr/>
              <p:nvPr/>
            </p:nvSpPr>
            <p:spPr>
              <a:xfrm>
                <a:off x="6770582" y="3222812"/>
                <a:ext cx="1280160" cy="12801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perspectiveContrasting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Conv Filter 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(4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Stride = 1</a:t>
                </a: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2D7A274-1EB8-2091-EAF1-96CF2E5E2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82" y="3222812"/>
                <a:ext cx="1280160" cy="12801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F625BF4A-B449-D583-88B3-CCB6C2F4AD64}"/>
              </a:ext>
            </a:extLst>
          </p:cNvPr>
          <p:cNvSpPr/>
          <p:nvPr/>
        </p:nvSpPr>
        <p:spPr>
          <a:xfrm>
            <a:off x="8100505" y="3131445"/>
            <a:ext cx="1280160" cy="128016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Batch Normalization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8ABD8B-CCED-1D87-9D06-2EFB97A97680}"/>
              </a:ext>
            </a:extLst>
          </p:cNvPr>
          <p:cNvSpPr/>
          <p:nvPr/>
        </p:nvSpPr>
        <p:spPr>
          <a:xfrm>
            <a:off x="9265878" y="3119406"/>
            <a:ext cx="1280160" cy="1280160"/>
          </a:xfrm>
          <a:prstGeom prst="rect">
            <a:avLst/>
          </a:prstGeom>
          <a:solidFill>
            <a:srgbClr val="FF0000"/>
          </a:soli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ReLU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B1953A-9ECF-D268-6B9E-83B558308C6C}"/>
              </a:ext>
            </a:extLst>
          </p:cNvPr>
          <p:cNvSpPr/>
          <p:nvPr/>
        </p:nvSpPr>
        <p:spPr>
          <a:xfrm>
            <a:off x="10239373" y="2973623"/>
            <a:ext cx="1280160" cy="12801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DEBCA-8324-DF8D-CEDF-A31531520B54}"/>
              </a:ext>
            </a:extLst>
          </p:cNvPr>
          <p:cNvSpPr/>
          <p:nvPr/>
        </p:nvSpPr>
        <p:spPr>
          <a:xfrm>
            <a:off x="10289136" y="3028039"/>
            <a:ext cx="1280160" cy="12801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C42384-BEA3-EE17-665F-EAE77CBF00BB}"/>
              </a:ext>
            </a:extLst>
          </p:cNvPr>
          <p:cNvSpPr/>
          <p:nvPr/>
        </p:nvSpPr>
        <p:spPr>
          <a:xfrm>
            <a:off x="10338899" y="3082455"/>
            <a:ext cx="1280160" cy="12801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5AF8BF-0744-EFFF-4133-B4DA14BFC0DF}"/>
                  </a:ext>
                </a:extLst>
              </p:cNvPr>
              <p:cNvSpPr/>
              <p:nvPr/>
            </p:nvSpPr>
            <p:spPr>
              <a:xfrm>
                <a:off x="10388662" y="3131445"/>
                <a:ext cx="1280160" cy="12801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  <a:scene3d>
                <a:camera prst="perspectiveContrasting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 Max Pool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Filter 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(3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Stride = 2</a:t>
                </a: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5AF8BF-0744-EFFF-4133-B4DA14BFC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662" y="3131445"/>
                <a:ext cx="1280160" cy="12801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A4BEED71-F40E-89E0-4EAB-A62D6F94920A}"/>
              </a:ext>
            </a:extLst>
          </p:cNvPr>
          <p:cNvSpPr/>
          <p:nvPr/>
        </p:nvSpPr>
        <p:spPr>
          <a:xfrm>
            <a:off x="676761" y="5767976"/>
            <a:ext cx="1280160" cy="286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E7638A38-B90F-CE13-4B2D-553253E2B97C}"/>
              </a:ext>
            </a:extLst>
          </p:cNvPr>
          <p:cNvSpPr/>
          <p:nvPr/>
        </p:nvSpPr>
        <p:spPr>
          <a:xfrm>
            <a:off x="3056654" y="5166184"/>
            <a:ext cx="1280160" cy="128016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Batch Normalization 3</a:t>
            </a: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66E37ACA-D94B-B364-D53B-7AA300E10214}"/>
              </a:ext>
            </a:extLst>
          </p:cNvPr>
          <p:cNvSpPr/>
          <p:nvPr/>
        </p:nvSpPr>
        <p:spPr>
          <a:xfrm>
            <a:off x="4333136" y="5127896"/>
            <a:ext cx="1280160" cy="1280160"/>
          </a:xfrm>
          <a:prstGeom prst="rect">
            <a:avLst/>
          </a:prstGeom>
          <a:solidFill>
            <a:srgbClr val="FF0000"/>
          </a:soli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ReLU 3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8AC50A6D-5C09-11C5-227F-F4541E287469}"/>
              </a:ext>
            </a:extLst>
          </p:cNvPr>
          <p:cNvSpPr/>
          <p:nvPr/>
        </p:nvSpPr>
        <p:spPr>
          <a:xfrm>
            <a:off x="1853101" y="5185855"/>
            <a:ext cx="1280160" cy="1280160"/>
          </a:xfrm>
          <a:prstGeom prst="rect">
            <a:avLst/>
          </a:prstGeom>
          <a:solidFill>
            <a:srgbClr val="00B0F0"/>
          </a:soli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Fully Connected Layer 1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(units = 5000)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40F4F26D-8B49-80AB-9322-2AB19111AB14}"/>
              </a:ext>
            </a:extLst>
          </p:cNvPr>
          <p:cNvSpPr/>
          <p:nvPr/>
        </p:nvSpPr>
        <p:spPr>
          <a:xfrm>
            <a:off x="6813171" y="5148473"/>
            <a:ext cx="1280160" cy="128016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Batch Normalization 4</a:t>
            </a:r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286CBE3A-44DD-AA57-EB36-1985A7E3E2C1}"/>
              </a:ext>
            </a:extLst>
          </p:cNvPr>
          <p:cNvSpPr/>
          <p:nvPr/>
        </p:nvSpPr>
        <p:spPr>
          <a:xfrm>
            <a:off x="8016724" y="5155350"/>
            <a:ext cx="1280160" cy="1280160"/>
          </a:xfrm>
          <a:prstGeom prst="rect">
            <a:avLst/>
          </a:prstGeom>
          <a:solidFill>
            <a:srgbClr val="FFC000"/>
          </a:soli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Softmax</a:t>
            </a: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AFB5A46D-B183-B711-3FF5-5543B15273B4}"/>
              </a:ext>
            </a:extLst>
          </p:cNvPr>
          <p:cNvSpPr/>
          <p:nvPr/>
        </p:nvSpPr>
        <p:spPr>
          <a:xfrm>
            <a:off x="5536689" y="5136966"/>
            <a:ext cx="1280160" cy="1280160"/>
          </a:xfrm>
          <a:prstGeom prst="rect">
            <a:avLst/>
          </a:prstGeom>
          <a:solidFill>
            <a:srgbClr val="00B0F0"/>
          </a:solidFill>
          <a:ln w="127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Fully Connected Layer 2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(units = 2)</a:t>
            </a:r>
          </a:p>
        </p:txBody>
      </p:sp>
      <p:sp>
        <p:nvSpPr>
          <p:cNvPr id="1160" name="Arrow: Right 1159">
            <a:extLst>
              <a:ext uri="{FF2B5EF4-FFF2-40B4-BE49-F238E27FC236}">
                <a16:creationId xmlns:a16="http://schemas.microsoft.com/office/drawing/2014/main" id="{C6957AFB-8DBE-06CC-965C-DEB876F1DDF4}"/>
              </a:ext>
            </a:extLst>
          </p:cNvPr>
          <p:cNvSpPr/>
          <p:nvPr/>
        </p:nvSpPr>
        <p:spPr>
          <a:xfrm>
            <a:off x="1277813" y="3722249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1" name="Arrow: Right 1160">
            <a:extLst>
              <a:ext uri="{FF2B5EF4-FFF2-40B4-BE49-F238E27FC236}">
                <a16:creationId xmlns:a16="http://schemas.microsoft.com/office/drawing/2014/main" id="{2EF16DD6-DE3D-3288-AE26-04C9C3041DBC}"/>
              </a:ext>
            </a:extLst>
          </p:cNvPr>
          <p:cNvSpPr/>
          <p:nvPr/>
        </p:nvSpPr>
        <p:spPr>
          <a:xfrm>
            <a:off x="2556264" y="3746537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Arrow: Right 1161">
            <a:extLst>
              <a:ext uri="{FF2B5EF4-FFF2-40B4-BE49-F238E27FC236}">
                <a16:creationId xmlns:a16="http://schemas.microsoft.com/office/drawing/2014/main" id="{0265D974-3575-58C8-5070-1F03D32ABAD9}"/>
              </a:ext>
            </a:extLst>
          </p:cNvPr>
          <p:cNvSpPr/>
          <p:nvPr/>
        </p:nvSpPr>
        <p:spPr>
          <a:xfrm>
            <a:off x="3743153" y="3725926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Arrow: Right 1162">
            <a:extLst>
              <a:ext uri="{FF2B5EF4-FFF2-40B4-BE49-F238E27FC236}">
                <a16:creationId xmlns:a16="http://schemas.microsoft.com/office/drawing/2014/main" id="{0DEED601-C69B-1DC5-80A0-190FF7180F80}"/>
              </a:ext>
            </a:extLst>
          </p:cNvPr>
          <p:cNvSpPr/>
          <p:nvPr/>
        </p:nvSpPr>
        <p:spPr>
          <a:xfrm>
            <a:off x="4932261" y="3741427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Arrow: Right 1163">
            <a:extLst>
              <a:ext uri="{FF2B5EF4-FFF2-40B4-BE49-F238E27FC236}">
                <a16:creationId xmlns:a16="http://schemas.microsoft.com/office/drawing/2014/main" id="{D849885C-490D-A64D-B042-7CE204DE5B0B}"/>
              </a:ext>
            </a:extLst>
          </p:cNvPr>
          <p:cNvSpPr/>
          <p:nvPr/>
        </p:nvSpPr>
        <p:spPr>
          <a:xfrm>
            <a:off x="6230362" y="3741426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Arrow: Right 1164">
            <a:extLst>
              <a:ext uri="{FF2B5EF4-FFF2-40B4-BE49-F238E27FC236}">
                <a16:creationId xmlns:a16="http://schemas.microsoft.com/office/drawing/2014/main" id="{6BA9CAFE-3451-2814-2DEA-BE70320207CD}"/>
              </a:ext>
            </a:extLst>
          </p:cNvPr>
          <p:cNvSpPr/>
          <p:nvPr/>
        </p:nvSpPr>
        <p:spPr>
          <a:xfrm>
            <a:off x="7510522" y="3748843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Arrow: Right 1165">
            <a:extLst>
              <a:ext uri="{FF2B5EF4-FFF2-40B4-BE49-F238E27FC236}">
                <a16:creationId xmlns:a16="http://schemas.microsoft.com/office/drawing/2014/main" id="{9FA8623B-73B5-A7B6-E681-A0E5894FA83B}"/>
              </a:ext>
            </a:extLst>
          </p:cNvPr>
          <p:cNvSpPr/>
          <p:nvPr/>
        </p:nvSpPr>
        <p:spPr>
          <a:xfrm>
            <a:off x="8700777" y="3737290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Arrow: Right 1166">
            <a:extLst>
              <a:ext uri="{FF2B5EF4-FFF2-40B4-BE49-F238E27FC236}">
                <a16:creationId xmlns:a16="http://schemas.microsoft.com/office/drawing/2014/main" id="{5875424F-E571-9C0D-B0B9-E548B41A962F}"/>
              </a:ext>
            </a:extLst>
          </p:cNvPr>
          <p:cNvSpPr/>
          <p:nvPr/>
        </p:nvSpPr>
        <p:spPr>
          <a:xfrm>
            <a:off x="9848442" y="3746537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Arrow: Right 1167">
            <a:extLst>
              <a:ext uri="{FF2B5EF4-FFF2-40B4-BE49-F238E27FC236}">
                <a16:creationId xmlns:a16="http://schemas.microsoft.com/office/drawing/2014/main" id="{ECB9146E-8521-4E3C-49DC-E267CD984A9B}"/>
              </a:ext>
            </a:extLst>
          </p:cNvPr>
          <p:cNvSpPr/>
          <p:nvPr/>
        </p:nvSpPr>
        <p:spPr>
          <a:xfrm>
            <a:off x="1239952" y="5777046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Arrow: Right 1168">
            <a:extLst>
              <a:ext uri="{FF2B5EF4-FFF2-40B4-BE49-F238E27FC236}">
                <a16:creationId xmlns:a16="http://schemas.microsoft.com/office/drawing/2014/main" id="{DB370335-8B2F-1AA7-4B88-478BF123D6D0}"/>
              </a:ext>
            </a:extLst>
          </p:cNvPr>
          <p:cNvSpPr/>
          <p:nvPr/>
        </p:nvSpPr>
        <p:spPr>
          <a:xfrm>
            <a:off x="2496172" y="5709579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Arrow: Right 1169">
            <a:extLst>
              <a:ext uri="{FF2B5EF4-FFF2-40B4-BE49-F238E27FC236}">
                <a16:creationId xmlns:a16="http://schemas.microsoft.com/office/drawing/2014/main" id="{3F3E8BA6-DA71-55E2-DD73-7EBD8BFA514F}"/>
              </a:ext>
            </a:extLst>
          </p:cNvPr>
          <p:cNvSpPr/>
          <p:nvPr/>
        </p:nvSpPr>
        <p:spPr>
          <a:xfrm>
            <a:off x="3712210" y="5709580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Arrow: Right 1170">
            <a:extLst>
              <a:ext uri="{FF2B5EF4-FFF2-40B4-BE49-F238E27FC236}">
                <a16:creationId xmlns:a16="http://schemas.microsoft.com/office/drawing/2014/main" id="{F5DFD06C-36DF-7C64-A290-934E513BA3F4}"/>
              </a:ext>
            </a:extLst>
          </p:cNvPr>
          <p:cNvSpPr/>
          <p:nvPr/>
        </p:nvSpPr>
        <p:spPr>
          <a:xfrm>
            <a:off x="4915763" y="5676321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Arrow: Right 1171">
            <a:extLst>
              <a:ext uri="{FF2B5EF4-FFF2-40B4-BE49-F238E27FC236}">
                <a16:creationId xmlns:a16="http://schemas.microsoft.com/office/drawing/2014/main" id="{05230C5A-AB10-416F-68BA-C7BFEDE61769}"/>
              </a:ext>
            </a:extLst>
          </p:cNvPr>
          <p:cNvSpPr/>
          <p:nvPr/>
        </p:nvSpPr>
        <p:spPr>
          <a:xfrm>
            <a:off x="6192245" y="5672198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Arrow: Right 1172">
            <a:extLst>
              <a:ext uri="{FF2B5EF4-FFF2-40B4-BE49-F238E27FC236}">
                <a16:creationId xmlns:a16="http://schemas.microsoft.com/office/drawing/2014/main" id="{C78213EF-D1AA-6214-C8CB-AE9115B175CA}"/>
              </a:ext>
            </a:extLst>
          </p:cNvPr>
          <p:cNvSpPr/>
          <p:nvPr/>
        </p:nvSpPr>
        <p:spPr>
          <a:xfrm>
            <a:off x="7410996" y="5679075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Arrow: Right 1173">
            <a:extLst>
              <a:ext uri="{FF2B5EF4-FFF2-40B4-BE49-F238E27FC236}">
                <a16:creationId xmlns:a16="http://schemas.microsoft.com/office/drawing/2014/main" id="{38719B0B-2F18-034B-C9F7-E477EE7258CC}"/>
              </a:ext>
            </a:extLst>
          </p:cNvPr>
          <p:cNvSpPr/>
          <p:nvPr/>
        </p:nvSpPr>
        <p:spPr>
          <a:xfrm rot="19514782">
            <a:off x="8833727" y="5409084"/>
            <a:ext cx="801184" cy="232709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ED019A72-16C7-C1A0-C409-D488D9017C24}"/>
              </a:ext>
            </a:extLst>
          </p:cNvPr>
          <p:cNvSpPr/>
          <p:nvPr/>
        </p:nvSpPr>
        <p:spPr>
          <a:xfrm>
            <a:off x="9569776" y="4943041"/>
            <a:ext cx="82296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Worm</a:t>
            </a: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A309BC2E-E082-5F66-B3C8-0EB422B42840}"/>
              </a:ext>
            </a:extLst>
          </p:cNvPr>
          <p:cNvSpPr/>
          <p:nvPr/>
        </p:nvSpPr>
        <p:spPr>
          <a:xfrm>
            <a:off x="9565702" y="5911784"/>
            <a:ext cx="82296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 Worm</a:t>
            </a:r>
          </a:p>
        </p:txBody>
      </p:sp>
      <p:sp>
        <p:nvSpPr>
          <p:cNvPr id="1178" name="Arrow: Right 1177">
            <a:extLst>
              <a:ext uri="{FF2B5EF4-FFF2-40B4-BE49-F238E27FC236}">
                <a16:creationId xmlns:a16="http://schemas.microsoft.com/office/drawing/2014/main" id="{F1EE889E-FA96-EB6F-21B9-28BB711E813A}"/>
              </a:ext>
            </a:extLst>
          </p:cNvPr>
          <p:cNvSpPr/>
          <p:nvPr/>
        </p:nvSpPr>
        <p:spPr>
          <a:xfrm rot="2072818">
            <a:off x="8833252" y="5972653"/>
            <a:ext cx="801184" cy="232709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Arrow: Right 1178">
            <a:extLst>
              <a:ext uri="{FF2B5EF4-FFF2-40B4-BE49-F238E27FC236}">
                <a16:creationId xmlns:a16="http://schemas.microsoft.com/office/drawing/2014/main" id="{679265E8-66F4-D38E-B655-DF63DED66E7A}"/>
              </a:ext>
            </a:extLst>
          </p:cNvPr>
          <p:cNvSpPr/>
          <p:nvPr/>
        </p:nvSpPr>
        <p:spPr>
          <a:xfrm>
            <a:off x="11076786" y="3753417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Arrow: Right 1179">
            <a:extLst>
              <a:ext uri="{FF2B5EF4-FFF2-40B4-BE49-F238E27FC236}">
                <a16:creationId xmlns:a16="http://schemas.microsoft.com/office/drawing/2014/main" id="{A49C7543-6B87-AD66-12B3-4A5604358E63}"/>
              </a:ext>
            </a:extLst>
          </p:cNvPr>
          <p:cNvSpPr/>
          <p:nvPr/>
        </p:nvSpPr>
        <p:spPr>
          <a:xfrm>
            <a:off x="83194" y="5825946"/>
            <a:ext cx="540220" cy="232709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8F0FAD16-BFEE-5838-FFC5-69A3C8EBE639}"/>
              </a:ext>
            </a:extLst>
          </p:cNvPr>
          <p:cNvSpPr txBox="1"/>
          <p:nvPr/>
        </p:nvSpPr>
        <p:spPr>
          <a:xfrm rot="20939088">
            <a:off x="382731" y="2914346"/>
            <a:ext cx="132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 image</a:t>
            </a:r>
          </a:p>
        </p:txBody>
      </p:sp>
      <p:sp>
        <p:nvSpPr>
          <p:cNvPr id="1182" name="TextBox 1181">
            <a:extLst>
              <a:ext uri="{FF2B5EF4-FFF2-40B4-BE49-F238E27FC236}">
                <a16:creationId xmlns:a16="http://schemas.microsoft.com/office/drawing/2014/main" id="{CB59D7C8-15F3-151D-4693-3FD621903511}"/>
              </a:ext>
            </a:extLst>
          </p:cNvPr>
          <p:cNvSpPr txBox="1"/>
          <p:nvPr/>
        </p:nvSpPr>
        <p:spPr>
          <a:xfrm>
            <a:off x="10842184" y="5364268"/>
            <a:ext cx="124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Possible</a:t>
            </a:r>
          </a:p>
          <a:p>
            <a:pPr algn="ctr"/>
            <a:r>
              <a:rPr lang="en-US" b="1" u="sng" dirty="0"/>
              <a:t>Categorical</a:t>
            </a:r>
          </a:p>
          <a:p>
            <a:pPr algn="ctr"/>
            <a:r>
              <a:rPr lang="en-US" b="1" u="sng" dirty="0"/>
              <a:t>Outputs</a:t>
            </a:r>
          </a:p>
        </p:txBody>
      </p:sp>
      <p:sp>
        <p:nvSpPr>
          <p:cNvPr id="1183" name="Right Brace 1182">
            <a:extLst>
              <a:ext uri="{FF2B5EF4-FFF2-40B4-BE49-F238E27FC236}">
                <a16:creationId xmlns:a16="http://schemas.microsoft.com/office/drawing/2014/main" id="{E0C6E811-FCDB-AB8A-26B5-B2AD1DE03BA8}"/>
              </a:ext>
            </a:extLst>
          </p:cNvPr>
          <p:cNvSpPr/>
          <p:nvPr/>
        </p:nvSpPr>
        <p:spPr>
          <a:xfrm>
            <a:off x="10466910" y="4953542"/>
            <a:ext cx="375274" cy="17917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4" name="Table 3">
            <a:extLst>
              <a:ext uri="{FF2B5EF4-FFF2-40B4-BE49-F238E27FC236}">
                <a16:creationId xmlns:a16="http://schemas.microsoft.com/office/drawing/2014/main" id="{3FBFA754-5C41-9EAE-6C1C-B04598D88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05029"/>
              </p:ext>
            </p:extLst>
          </p:nvPr>
        </p:nvGraphicFramePr>
        <p:xfrm>
          <a:off x="758734" y="1882149"/>
          <a:ext cx="7148804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7201">
                  <a:extLst>
                    <a:ext uri="{9D8B030D-6E8A-4147-A177-3AD203B41FA5}">
                      <a16:colId xmlns:a16="http://schemas.microsoft.com/office/drawing/2014/main" val="1526696913"/>
                    </a:ext>
                  </a:extLst>
                </a:gridCol>
                <a:gridCol w="1787201">
                  <a:extLst>
                    <a:ext uri="{9D8B030D-6E8A-4147-A177-3AD203B41FA5}">
                      <a16:colId xmlns:a16="http://schemas.microsoft.com/office/drawing/2014/main" val="3516212604"/>
                    </a:ext>
                  </a:extLst>
                </a:gridCol>
                <a:gridCol w="2234000">
                  <a:extLst>
                    <a:ext uri="{9D8B030D-6E8A-4147-A177-3AD203B41FA5}">
                      <a16:colId xmlns:a16="http://schemas.microsoft.com/office/drawing/2014/main" val="1872061279"/>
                    </a:ext>
                  </a:extLst>
                </a:gridCol>
                <a:gridCol w="1340402">
                  <a:extLst>
                    <a:ext uri="{9D8B030D-6E8A-4147-A177-3AD203B41FA5}">
                      <a16:colId xmlns:a16="http://schemas.microsoft.com/office/drawing/2014/main" val="317690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Decay Rate (Rmsprop)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Batch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6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Rmsprop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85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6ECC-4339-2E6A-450A-3BCD042D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37" y="112287"/>
            <a:ext cx="8700506" cy="7958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Accuracy &amp; Loss vs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2D44B-313B-6D98-150C-0E603517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2" y="1017294"/>
            <a:ext cx="9625596" cy="5603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D1BC48-BF04-6AAA-99A8-4D7904B02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527" y="1017294"/>
            <a:ext cx="2313176" cy="162065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24E214-7A48-26FA-CB15-8723B6FD2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36815"/>
              </p:ext>
            </p:extLst>
          </p:nvPr>
        </p:nvGraphicFramePr>
        <p:xfrm>
          <a:off x="4113697" y="2077616"/>
          <a:ext cx="2987944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011">
                  <a:extLst>
                    <a:ext uri="{9D8B030D-6E8A-4147-A177-3AD203B41FA5}">
                      <a16:colId xmlns:a16="http://schemas.microsoft.com/office/drawing/2014/main" val="1526696913"/>
                    </a:ext>
                  </a:extLst>
                </a:gridCol>
                <a:gridCol w="1568933">
                  <a:extLst>
                    <a:ext uri="{9D8B030D-6E8A-4147-A177-3AD203B41FA5}">
                      <a16:colId xmlns:a16="http://schemas.microsoft.com/office/drawing/2014/main" val="3516212604"/>
                    </a:ext>
                  </a:extLst>
                </a:gridCol>
              </a:tblGrid>
              <a:tr h="140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Epochs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Elapsed Training Time</a:t>
                      </a:r>
                    </a:p>
                    <a:p>
                      <a:pPr algn="ctr"/>
                      <a:r>
                        <a:rPr lang="en-US" dirty="0"/>
                        <a:t>(minutes)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6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85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6ECC-4339-2E6A-450A-3BCD042D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19" y="0"/>
            <a:ext cx="4502714" cy="113152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Model Evaluation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32F865-C2C9-48C8-AF7E-4380F4054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50309"/>
              </p:ext>
            </p:extLst>
          </p:nvPr>
        </p:nvGraphicFramePr>
        <p:xfrm>
          <a:off x="2744986" y="102791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26696913"/>
                    </a:ext>
                  </a:extLst>
                </a:gridCol>
                <a:gridCol w="2221803">
                  <a:extLst>
                    <a:ext uri="{9D8B030D-6E8A-4147-A177-3AD203B41FA5}">
                      <a16:colId xmlns:a16="http://schemas.microsoft.com/office/drawing/2014/main" val="3516212604"/>
                    </a:ext>
                  </a:extLst>
                </a:gridCol>
                <a:gridCol w="1842197">
                  <a:extLst>
                    <a:ext uri="{9D8B030D-6E8A-4147-A177-3AD203B41FA5}">
                      <a16:colId xmlns:a16="http://schemas.microsoft.com/office/drawing/2014/main" val="364675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98.93 %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98.65 %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97.00 %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5224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6725835-D5B6-0062-2D77-119C0C317900}"/>
              </a:ext>
            </a:extLst>
          </p:cNvPr>
          <p:cNvSpPr txBox="1">
            <a:spLocks/>
          </p:cNvSpPr>
          <p:nvPr/>
        </p:nvSpPr>
        <p:spPr>
          <a:xfrm>
            <a:off x="1841045" y="1622115"/>
            <a:ext cx="8229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4900" b="1" u="sng" spc="-120" dirty="0">
                <a:solidFill>
                  <a:schemeClr val="accent1"/>
                </a:solidFill>
              </a:rPr>
              <a:t>CNN Model Predictions on Test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B1DEE-0B61-6DC9-B0FE-88DF5BC9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54" y="4803122"/>
            <a:ext cx="1162050" cy="130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CCA12-2391-E89C-73A6-02C33DDD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098" y="4803122"/>
            <a:ext cx="1267906" cy="130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6656F9-19F9-A812-D1A5-E92BE8914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85" y="4812647"/>
            <a:ext cx="127635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B30BC9-E443-8BD3-6CE6-59ED844F0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115" y="4799334"/>
            <a:ext cx="1206067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29BC17-3F1F-CC9B-4739-0B8D55318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561" y="4799333"/>
            <a:ext cx="1207543" cy="130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709F92-1E5E-1A4D-A8B3-29CB03E2F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8483" y="4799332"/>
            <a:ext cx="1143813" cy="1312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7147F6-FAB8-FB9E-00F4-B614D7D488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7022" y="3219620"/>
            <a:ext cx="1150582" cy="1256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6A908-A17B-5741-C299-AD83E5B0B8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5337" y="3219620"/>
            <a:ext cx="1150582" cy="12815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B7A63A-E708-E512-605B-0D2203253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0911" y="3219620"/>
            <a:ext cx="1257300" cy="12560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A120C9-D11B-13B6-61CC-4ADEB3B343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8498" y="3214220"/>
            <a:ext cx="1257300" cy="12815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D8A410-4B68-6A42-7BBD-FBA996C657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3400" y="3214220"/>
            <a:ext cx="1204704" cy="1286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D8515A-A305-D2D2-5A58-7D6C614380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43096" y="3219620"/>
            <a:ext cx="1135420" cy="12756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16F7833-5D9E-D8E5-FDA7-821DCE6E4810}"/>
              </a:ext>
            </a:extLst>
          </p:cNvPr>
          <p:cNvSpPr/>
          <p:nvPr/>
        </p:nvSpPr>
        <p:spPr>
          <a:xfrm>
            <a:off x="2977386" y="3035882"/>
            <a:ext cx="8164546" cy="16235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8B445A-ADD4-E445-2656-5655B2B003ED}"/>
              </a:ext>
            </a:extLst>
          </p:cNvPr>
          <p:cNvSpPr/>
          <p:nvPr/>
        </p:nvSpPr>
        <p:spPr>
          <a:xfrm>
            <a:off x="2977386" y="4659409"/>
            <a:ext cx="8164546" cy="16235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F8142D-695F-83FC-F6AE-5E1467658199}"/>
              </a:ext>
            </a:extLst>
          </p:cNvPr>
          <p:cNvSpPr/>
          <p:nvPr/>
        </p:nvSpPr>
        <p:spPr>
          <a:xfrm>
            <a:off x="3630726" y="5600306"/>
            <a:ext cx="403008" cy="43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C00B0A-1F58-F886-4339-86507DA746F0}"/>
              </a:ext>
            </a:extLst>
          </p:cNvPr>
          <p:cNvSpPr/>
          <p:nvPr/>
        </p:nvSpPr>
        <p:spPr>
          <a:xfrm>
            <a:off x="3065095" y="3139134"/>
            <a:ext cx="1267906" cy="1479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AD101C6-4A18-DB7E-5E74-D6A2AB876074}"/>
              </a:ext>
            </a:extLst>
          </p:cNvPr>
          <p:cNvSpPr/>
          <p:nvPr/>
        </p:nvSpPr>
        <p:spPr>
          <a:xfrm rot="5400000">
            <a:off x="2661829" y="3774339"/>
            <a:ext cx="279918" cy="45581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8A6B3A3-8283-CAA8-2BAB-56AEE43B88DA}"/>
              </a:ext>
            </a:extLst>
          </p:cNvPr>
          <p:cNvSpPr/>
          <p:nvPr/>
        </p:nvSpPr>
        <p:spPr>
          <a:xfrm>
            <a:off x="3692271" y="6074207"/>
            <a:ext cx="279918" cy="45581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3A66A-41BC-5550-A42C-7CD993F1AA33}"/>
              </a:ext>
            </a:extLst>
          </p:cNvPr>
          <p:cNvSpPr txBox="1"/>
          <p:nvPr/>
        </p:nvSpPr>
        <p:spPr>
          <a:xfrm>
            <a:off x="109393" y="3817582"/>
            <a:ext cx="249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Defect or straight worm?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0C00AE-32E3-7B37-C3EB-1D9AF87B7852}"/>
              </a:ext>
            </a:extLst>
          </p:cNvPr>
          <p:cNvSpPr txBox="1"/>
          <p:nvPr/>
        </p:nvSpPr>
        <p:spPr>
          <a:xfrm>
            <a:off x="2859624" y="6488668"/>
            <a:ext cx="215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Defect or half-worm?</a:t>
            </a:r>
          </a:p>
        </p:txBody>
      </p:sp>
    </p:spTree>
    <p:extLst>
      <p:ext uri="{BB962C8B-B14F-4D97-AF65-F5344CB8AC3E}">
        <p14:creationId xmlns:p14="http://schemas.microsoft.com/office/powerpoint/2010/main" val="98934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1737</TotalTime>
  <Words>389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Cambria Math</vt:lpstr>
      <vt:lpstr>Wingdings</vt:lpstr>
      <vt:lpstr>Metropolitan</vt:lpstr>
      <vt:lpstr>Machine Learning Class – Capstone Project: Detection &amp; Classification of C. Elegans with Image Processing and Convolutional Neural Networks (CNN)</vt:lpstr>
      <vt:lpstr>PowerPoint Presentation</vt:lpstr>
      <vt:lpstr>PowerPoint Presentation</vt:lpstr>
      <vt:lpstr>Data Preparation (3rd Step)</vt:lpstr>
      <vt:lpstr>Hyperparameter Optimization (4th step)</vt:lpstr>
      <vt:lpstr>Accuracy &amp; Loss vs Iterations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Kocoglu, Yildirim</dc:creator>
  <cp:lastModifiedBy>Kocoglu, Yildirim</cp:lastModifiedBy>
  <cp:revision>24</cp:revision>
  <dcterms:created xsi:type="dcterms:W3CDTF">2023-08-10T21:47:28Z</dcterms:created>
  <dcterms:modified xsi:type="dcterms:W3CDTF">2023-08-12T02:46:04Z</dcterms:modified>
</cp:coreProperties>
</file>