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3"/>
  </p:handoutMasterIdLst>
  <p:sldIdLst>
    <p:sldId id="259" r:id="rId2"/>
  </p:sldIdLst>
  <p:sldSz cx="32918400" cy="43891200"/>
  <p:notesSz cx="6953250" cy="9239250"/>
  <p:embeddedFontLst>
    <p:embeddedFont>
      <p:font typeface="Nunito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300" b="1" kern="1200">
        <a:solidFill>
          <a:srgbClr val="FF9900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4300" b="1" kern="1200">
        <a:solidFill>
          <a:srgbClr val="FF9900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lre" initials="JD" lastIdx="0" clrIdx="0">
    <p:extLst>
      <p:ext uri="{19B8F6BF-5375-455C-9EA6-DF929625EA0E}">
        <p15:presenceInfo xmlns:p15="http://schemas.microsoft.com/office/powerpoint/2012/main" userId="Justin Del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8C8C8"/>
    <a:srgbClr val="E64B3C"/>
    <a:srgbClr val="2D3C50"/>
    <a:srgbClr val="990000"/>
    <a:srgbClr val="000050"/>
    <a:srgbClr val="00126A"/>
    <a:srgbClr val="0033CC"/>
    <a:srgbClr val="000066"/>
    <a:srgbClr val="000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658" autoAdjust="0"/>
    <p:restoredTop sz="94575" autoAdjust="0"/>
  </p:normalViewPr>
  <p:slideViewPr>
    <p:cSldViewPr>
      <p:cViewPr varScale="1">
        <p:scale>
          <a:sx n="27" d="100"/>
          <a:sy n="27" d="100"/>
        </p:scale>
        <p:origin x="-30" y="1434"/>
      </p:cViewPr>
      <p:guideLst>
        <p:guide orient="horz" pos="1382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commentAuthors" Target="commentAuthor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8588" y="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570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8588" y="8775700"/>
            <a:ext cx="3013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0" tIns="46455" rIns="92910" bIns="46455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928688">
              <a:defRPr sz="1200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F1B5D8-D97D-47DE-99FD-BED51FB7C9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78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358" y="13635568"/>
            <a:ext cx="27979688" cy="9406467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523" y="24870834"/>
            <a:ext cx="23043356" cy="11218333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EDBB11-81A3-4CFA-BA97-1ABE9A8F3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67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5ECC0F7-0140-4FFA-BB4D-270D63D3C3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77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6081" y="1756834"/>
            <a:ext cx="7406878" cy="374523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444" y="1756834"/>
            <a:ext cx="22106334" cy="37452300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C1B9D64-3336-481D-94A5-F579BB4A8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420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45445" y="1756833"/>
            <a:ext cx="29627512" cy="73152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5446" y="10240435"/>
            <a:ext cx="14756606" cy="14382752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516352" y="10240435"/>
            <a:ext cx="14756606" cy="14382752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645446" y="24826384"/>
            <a:ext cx="14756606" cy="14382748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16352" y="24826384"/>
            <a:ext cx="14756606" cy="14382748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2D98BD33-354E-4B11-91E6-709054688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980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940B6B-3169-44D4-847B-7863905C3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90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5" y="28204589"/>
            <a:ext cx="27980878" cy="8716433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5" y="18603384"/>
            <a:ext cx="27980878" cy="96012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03A4FA6-7C07-49C1-973B-224AB06B99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73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446" y="10240434"/>
            <a:ext cx="14756606" cy="28968700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6352" y="10240434"/>
            <a:ext cx="14756606" cy="28968700"/>
          </a:xfrm>
        </p:spPr>
        <p:txBody>
          <a:bodyPr/>
          <a:lstStyle>
            <a:defPPr>
              <a:defRPr kern="1200" smtId="4294967295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302B25C-7078-4EDD-9EEA-F171F39DF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3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444" y="9825571"/>
            <a:ext cx="14544675" cy="409363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444" y="13919200"/>
            <a:ext cx="14544675" cy="2528781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328" y="9825571"/>
            <a:ext cx="14550630" cy="4093633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328" y="13919200"/>
            <a:ext cx="14550630" cy="25287816"/>
          </a:xfrm>
        </p:spPr>
        <p:txBody>
          <a:bodyPr/>
          <a:lstStyle>
            <a:defPPr>
              <a:defRPr kern="1200" smtId="4294967295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32F454DA-B8E5-407C-A8B0-B2982CBF71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890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65CC813-0CE0-4F7E-9B7F-FCCCD6CE8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356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A5D3508A-868C-432E-A93E-3C5AF7B204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732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444" y="1748367"/>
            <a:ext cx="10829925" cy="7435851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656" y="1748367"/>
            <a:ext cx="18402300" cy="37458650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444" y="9184217"/>
            <a:ext cx="10829925" cy="300228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EB5CAF5-4FB5-4E33-861E-BCE1A1103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91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999" y="30723424"/>
            <a:ext cx="19751280" cy="3627967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1999" y="3922184"/>
            <a:ext cx="19751280" cy="2633345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999" y="34351389"/>
            <a:ext cx="19751280" cy="5149849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1738493-E10F-4F1A-B075-F4B94CA41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478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A9A9"/>
            </a:gs>
            <a:gs pos="50000">
              <a:srgbClr val="990000"/>
            </a:gs>
            <a:gs pos="100000">
              <a:srgbClr val="DDA9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5444" y="1756833"/>
            <a:ext cx="29627512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45444" y="10240434"/>
            <a:ext cx="29627512" cy="289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45444" y="39971132"/>
            <a:ext cx="7681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l" defTabSz="2821781">
              <a:defRPr sz="4275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6644" y="39971132"/>
            <a:ext cx="104251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defTabSz="2821781">
              <a:defRPr sz="4275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1044" y="39971132"/>
            <a:ext cx="76819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76203" tIns="188102" rIns="376203" bIns="188102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 defTabSz="2821781">
              <a:defRPr sz="4275" b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42DBB13-E718-4C9A-AC99-89A36AFA8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506200" y="21945600"/>
            <a:ext cx="14274800" cy="43688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30149800" y="21945600"/>
            <a:ext cx="14274800" cy="43688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1473200" y="44399200"/>
            <a:ext cx="29972000" cy="15494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14732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880">
                <a:solidFill>
                  <a:srgbClr val="808080"/>
                </a:solidFill>
              </a:rPr>
              <a:t>Template ID: perceptualpewter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2821781" rtl="0" eaLnBrk="0" fontAlgn="base" hangingPunct="0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+mj-lt"/>
          <a:ea typeface="+mj-ea"/>
          <a:cs typeface="+mj-cs"/>
        </a:defRPr>
      </a:lvl1pPr>
      <a:lvl2pPr algn="ctr" defTabSz="2821781" rtl="0" eaLnBrk="0" fontAlgn="base" hangingPunct="0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2pPr>
      <a:lvl3pPr algn="ctr" defTabSz="2821781" rtl="0" eaLnBrk="0" fontAlgn="base" hangingPunct="0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3pPr>
      <a:lvl4pPr algn="ctr" defTabSz="2821781" rtl="0" eaLnBrk="0" fontAlgn="base" hangingPunct="0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4pPr>
      <a:lvl5pPr algn="ctr" defTabSz="2821781" rtl="0" eaLnBrk="0" fontAlgn="base" hangingPunct="0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5pPr>
      <a:lvl6pPr marL="342900" algn="ctr" defTabSz="2821781" rtl="0" fontAlgn="base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6pPr>
      <a:lvl7pPr marL="685800" algn="ctr" defTabSz="2821781" rtl="0" fontAlgn="base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7pPr>
      <a:lvl8pPr marL="1028700" algn="ctr" defTabSz="2821781" rtl="0" fontAlgn="base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8pPr>
      <a:lvl9pPr marL="1371600" algn="ctr" defTabSz="2821781" rtl="0" fontAlgn="base">
        <a:spcBef>
          <a:spcPct val="0"/>
        </a:spcBef>
        <a:spcAft>
          <a:spcPct val="0"/>
        </a:spcAft>
        <a:defRPr sz="13650">
          <a:solidFill>
            <a:schemeClr val="tx2"/>
          </a:solidFill>
          <a:latin typeface="Arial" pitchFamily="34" charset="0"/>
        </a:defRPr>
      </a:lvl9pPr>
    </p:titleStyle>
    <p:bodyStyle>
      <a:defPPr>
        <a:defRPr kern="1200" smtId="4294967295"/>
      </a:defPPr>
      <a:lvl1pPr marL="1057275" indent="-1057275" algn="l" defTabSz="2821781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93144" indent="-882254" algn="l" defTabSz="2821781" rtl="0" eaLnBrk="0" fontAlgn="base" hangingPunct="0">
        <a:spcBef>
          <a:spcPct val="20000"/>
        </a:spcBef>
        <a:spcAft>
          <a:spcPct val="0"/>
        </a:spcAft>
        <a:buChar char="–"/>
        <a:defRPr sz="8625">
          <a:solidFill>
            <a:schemeClr val="tx1"/>
          </a:solidFill>
          <a:latin typeface="+mn-lt"/>
        </a:defRPr>
      </a:lvl2pPr>
      <a:lvl3pPr marL="3526631" indent="-704850" algn="l" defTabSz="2821781" rtl="0" eaLnBrk="0" fontAlgn="base" hangingPunct="0">
        <a:spcBef>
          <a:spcPct val="20000"/>
        </a:spcBef>
        <a:spcAft>
          <a:spcPct val="0"/>
        </a:spcAft>
        <a:buChar char="•"/>
        <a:defRPr sz="7425">
          <a:solidFill>
            <a:schemeClr val="tx1"/>
          </a:solidFill>
          <a:latin typeface="+mn-lt"/>
        </a:defRPr>
      </a:lvl3pPr>
      <a:lvl4pPr marL="4937522" indent="-704850" algn="l" defTabSz="2821781" rtl="0" eaLnBrk="0" fontAlgn="base" hangingPunct="0">
        <a:spcBef>
          <a:spcPct val="20000"/>
        </a:spcBef>
        <a:spcAft>
          <a:spcPct val="0"/>
        </a:spcAft>
        <a:buChar char="–"/>
        <a:defRPr sz="6150">
          <a:solidFill>
            <a:schemeClr val="tx1"/>
          </a:solidFill>
          <a:latin typeface="+mn-lt"/>
        </a:defRPr>
      </a:lvl4pPr>
      <a:lvl5pPr marL="6349604" indent="-706041" algn="l" defTabSz="2821781" rtl="0" eaLnBrk="0" fontAlgn="base" hangingPunct="0">
        <a:spcBef>
          <a:spcPct val="20000"/>
        </a:spcBef>
        <a:spcAft>
          <a:spcPct val="0"/>
        </a:spcAft>
        <a:buChar char="»"/>
        <a:defRPr sz="6150">
          <a:solidFill>
            <a:schemeClr val="tx1"/>
          </a:solidFill>
          <a:latin typeface="+mn-lt"/>
        </a:defRPr>
      </a:lvl5pPr>
      <a:lvl6pPr marL="6692504" indent="-706041" algn="l" defTabSz="2821781" rtl="0" fontAlgn="base">
        <a:spcBef>
          <a:spcPct val="20000"/>
        </a:spcBef>
        <a:spcAft>
          <a:spcPct val="0"/>
        </a:spcAft>
        <a:buChar char="»"/>
        <a:defRPr sz="6150">
          <a:solidFill>
            <a:schemeClr val="tx1"/>
          </a:solidFill>
          <a:latin typeface="+mn-lt"/>
        </a:defRPr>
      </a:lvl6pPr>
      <a:lvl7pPr marL="7035404" indent="-706041" algn="l" defTabSz="2821781" rtl="0" fontAlgn="base">
        <a:spcBef>
          <a:spcPct val="20000"/>
        </a:spcBef>
        <a:spcAft>
          <a:spcPct val="0"/>
        </a:spcAft>
        <a:buChar char="»"/>
        <a:defRPr sz="6150">
          <a:solidFill>
            <a:schemeClr val="tx1"/>
          </a:solidFill>
          <a:latin typeface="+mn-lt"/>
        </a:defRPr>
      </a:lvl7pPr>
      <a:lvl8pPr marL="7378304" indent="-706041" algn="l" defTabSz="2821781" rtl="0" fontAlgn="base">
        <a:spcBef>
          <a:spcPct val="20000"/>
        </a:spcBef>
        <a:spcAft>
          <a:spcPct val="0"/>
        </a:spcAft>
        <a:buChar char="»"/>
        <a:defRPr sz="6150">
          <a:solidFill>
            <a:schemeClr val="tx1"/>
          </a:solidFill>
          <a:latin typeface="+mn-lt"/>
        </a:defRPr>
      </a:lvl8pPr>
      <a:lvl9pPr marL="7721204" indent="-706041" algn="l" defTabSz="2821781" rtl="0" fontAlgn="base">
        <a:spcBef>
          <a:spcPct val="20000"/>
        </a:spcBef>
        <a:spcAft>
          <a:spcPct val="0"/>
        </a:spcAft>
        <a:buChar char="»"/>
        <a:defRPr sz="61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14350" y="473193"/>
            <a:ext cx="31889700" cy="4495760"/>
          </a:xfrm>
          <a:prstGeom prst="roundRect">
            <a:avLst>
              <a:gd name="adj" fmla="val 6990"/>
            </a:avLst>
          </a:prstGeom>
          <a:solidFill>
            <a:srgbClr val="2D3C50"/>
          </a:solidFill>
          <a:ln>
            <a:noFill/>
            <a:miter lim="800000"/>
          </a:ln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sz="3000" i="1" dirty="0">
              <a:noFill/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2C25681-95AF-45D0-852E-DC3E00E2FDFE}"/>
              </a:ext>
            </a:extLst>
          </p:cNvPr>
          <p:cNvSpPr txBox="1"/>
          <p:nvPr/>
        </p:nvSpPr>
        <p:spPr>
          <a:xfrm>
            <a:off x="2743200" y="1032131"/>
            <a:ext cx="27432000" cy="22030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820815">
              <a:spcBef>
                <a:spcPct val="20000"/>
              </a:spcBef>
              <a:defRPr/>
            </a:pPr>
            <a:r>
              <a:rPr lang="en-US" sz="6400" dirty="0">
                <a:solidFill>
                  <a:schemeClr val="bg1"/>
                </a:solidFill>
                <a:latin typeface="Nunito" panose="00000500000000000000" pitchFamily="2" charset="0"/>
              </a:rPr>
              <a:t>Time Series Analysis on World COVID-19 Vaccination Data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F872E11-D0DF-4446-BE76-A398B88E9B44}"/>
              </a:ext>
            </a:extLst>
          </p:cNvPr>
          <p:cNvSpPr txBox="1"/>
          <p:nvPr/>
        </p:nvSpPr>
        <p:spPr>
          <a:xfrm>
            <a:off x="2743200" y="3344104"/>
            <a:ext cx="27432000" cy="129266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lang="en-US"/>
            </a:defPPr>
            <a:lvl1pPr marL="0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78198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56396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345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127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90995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269197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147394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025593" algn="l" defTabSz="3756396" rtl="0" eaLnBrk="1" latinLnBrk="0" hangingPunct="1">
              <a:defRPr sz="7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2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Konstantinos Georgiou</a:t>
            </a:r>
          </a:p>
          <a:p>
            <a:pPr algn="ctr">
              <a:defRPr/>
            </a:pPr>
            <a:r>
              <a:rPr lang="en-US" sz="42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University of Tennessee, Knoxville</a:t>
            </a:r>
          </a:p>
        </p:txBody>
      </p:sp>
      <p:sp>
        <p:nvSpPr>
          <p:cNvPr id="2155" name="Rectangle 167"/>
          <p:cNvSpPr>
            <a:spLocks noChangeArrowheads="1"/>
          </p:cNvSpPr>
          <p:nvPr/>
        </p:nvSpPr>
        <p:spPr bwMode="auto">
          <a:xfrm>
            <a:off x="869841" y="5565991"/>
            <a:ext cx="15055959" cy="914400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102870" tIns="51435" rIns="102870" bIns="51435" anchor="ctr"/>
          <a:lstStyle>
            <a:defPPr>
              <a:defRPr kern="1200" smtId="4294967295"/>
            </a:defPPr>
          </a:lstStyle>
          <a:p>
            <a:pPr defTabSz="2821781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Motivation</a:t>
            </a:r>
          </a:p>
        </p:txBody>
      </p:sp>
      <p:sp>
        <p:nvSpPr>
          <p:cNvPr id="20" name="Rectangle 167">
            <a:extLst>
              <a:ext uri="{FF2B5EF4-FFF2-40B4-BE49-F238E27FC236}">
                <a16:creationId xmlns:a16="http://schemas.microsoft.com/office/drawing/2014/main" id="{F8160BCC-36FC-4419-BD0D-F8E0CD69D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802" y="5565991"/>
            <a:ext cx="15055959" cy="914400"/>
          </a:xfrm>
          <a:prstGeom prst="roundRect">
            <a:avLst/>
          </a:prstGeom>
          <a:solidFill>
            <a:srgbClr val="FF9900"/>
          </a:solidFill>
          <a:ln w="9525">
            <a:noFill/>
            <a:miter lim="800000"/>
          </a:ln>
        </p:spPr>
        <p:txBody>
          <a:bodyPr wrap="none" lIns="102870" tIns="51435" rIns="102870" bIns="51435" anchor="ctr"/>
          <a:lstStyle>
            <a:defPPr>
              <a:defRPr kern="1200" smtId="4294967295"/>
            </a:defPPr>
          </a:lstStyle>
          <a:p>
            <a:pPr defTabSz="2821781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Dataset</a:t>
            </a:r>
          </a:p>
        </p:txBody>
      </p:sp>
      <p:sp>
        <p:nvSpPr>
          <p:cNvPr id="27" name="Rectangle 167">
            <a:extLst>
              <a:ext uri="{FF2B5EF4-FFF2-40B4-BE49-F238E27FC236}">
                <a16:creationId xmlns:a16="http://schemas.microsoft.com/office/drawing/2014/main" id="{9E369C6D-A264-4B89-931F-14FD6655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" y="23139918"/>
            <a:ext cx="15055959" cy="914400"/>
          </a:xfrm>
          <a:prstGeom prst="roundRect">
            <a:avLst/>
          </a:prstGeom>
          <a:solidFill>
            <a:srgbClr val="FF9900"/>
          </a:solidFill>
          <a:ln w="9525">
            <a:noFill/>
            <a:miter lim="800000"/>
          </a:ln>
        </p:spPr>
        <p:txBody>
          <a:bodyPr wrap="none" lIns="102870" tIns="51435" rIns="102870" bIns="51435" anchor="ctr"/>
          <a:lstStyle>
            <a:defPPr>
              <a:defRPr kern="1200" smtId="4294967295"/>
            </a:defPPr>
          </a:lstStyle>
          <a:p>
            <a:pPr defTabSz="2821781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Evaluation</a:t>
            </a:r>
          </a:p>
        </p:txBody>
      </p:sp>
      <p:sp>
        <p:nvSpPr>
          <p:cNvPr id="21" name="Rectangle 167">
            <a:extLst>
              <a:ext uri="{FF2B5EF4-FFF2-40B4-BE49-F238E27FC236}">
                <a16:creationId xmlns:a16="http://schemas.microsoft.com/office/drawing/2014/main" id="{101B52F1-D8CA-4741-B86D-98C03F64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802" y="23139918"/>
            <a:ext cx="15055959" cy="914400"/>
          </a:xfrm>
          <a:prstGeom prst="roundRect">
            <a:avLst/>
          </a:prstGeom>
          <a:solidFill>
            <a:srgbClr val="FF9900"/>
          </a:solidFill>
          <a:ln w="9525">
            <a:noFill/>
            <a:miter lim="800000"/>
          </a:ln>
        </p:spPr>
        <p:txBody>
          <a:bodyPr wrap="none" lIns="102870" tIns="51435" rIns="102870" bIns="51435" anchor="ctr"/>
          <a:lstStyle>
            <a:defPPr>
              <a:defRPr kern="1200" smtId="4294967295"/>
            </a:defPPr>
          </a:lstStyle>
          <a:p>
            <a:pPr defTabSz="2821781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Results</a:t>
            </a:r>
          </a:p>
        </p:txBody>
      </p:sp>
      <p:sp>
        <p:nvSpPr>
          <p:cNvPr id="32" name="Rectangle 167">
            <a:extLst>
              <a:ext uri="{FF2B5EF4-FFF2-40B4-BE49-F238E27FC236}">
                <a16:creationId xmlns:a16="http://schemas.microsoft.com/office/drawing/2014/main" id="{8A36DE9E-ADA7-4B49-A36B-D777D03B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8800" y="38287108"/>
            <a:ext cx="15055959" cy="914400"/>
          </a:xfrm>
          <a:prstGeom prst="roundRect">
            <a:avLst/>
          </a:prstGeom>
          <a:solidFill>
            <a:srgbClr val="FF9900"/>
          </a:solidFill>
          <a:ln w="9525">
            <a:noFill/>
            <a:miter lim="800000"/>
          </a:ln>
        </p:spPr>
        <p:txBody>
          <a:bodyPr wrap="none" lIns="102870" tIns="51435" rIns="102870" bIns="51435" anchor="ctr"/>
          <a:lstStyle>
            <a:defPPr>
              <a:defRPr kern="1200" smtId="4294967295"/>
            </a:defPPr>
          </a:lstStyle>
          <a:p>
            <a:pPr defTabSz="2821781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Future Work</a:t>
            </a:r>
          </a:p>
        </p:txBody>
      </p:sp>
      <p:sp>
        <p:nvSpPr>
          <p:cNvPr id="33" name="TextBox 19">
            <a:extLst>
              <a:ext uri="{FF2B5EF4-FFF2-40B4-BE49-F238E27FC236}">
                <a16:creationId xmlns:a16="http://schemas.microsoft.com/office/drawing/2014/main" id="{AD61A419-7763-464E-BEFD-5783756F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0" y="39400144"/>
            <a:ext cx="15055959" cy="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l"/>
            <a:r>
              <a:rPr lang="en-US" sz="2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 features from data enrichment and separate training for each country’s time series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0D303C-BC2E-4D27-8DCB-AFFC83235B99}"/>
              </a:ext>
            </a:extLst>
          </p:cNvPr>
          <p:cNvSpPr txBox="1"/>
          <p:nvPr/>
        </p:nvSpPr>
        <p:spPr>
          <a:xfrm>
            <a:off x="735805" y="6667068"/>
            <a:ext cx="1505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GB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en-US" sz="2400" b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ake</a:t>
            </a:r>
            <a:r>
              <a:rPr lang="en-US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motivation from previous assignment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A09F5A-1661-4BDF-A2DF-89252468F52D}"/>
              </a:ext>
            </a:extLst>
          </p:cNvPr>
          <p:cNvSpPr txBox="1"/>
          <p:nvPr/>
        </p:nvSpPr>
        <p:spPr>
          <a:xfrm>
            <a:off x="869841" y="24243066"/>
            <a:ext cx="1505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GB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lang="en-US" sz="2400" b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US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calculate total, per date and per country RMSE , show the visualizations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289F4C29-97DA-4889-85D4-4718B5EF9EE5}"/>
              </a:ext>
            </a:extLst>
          </p:cNvPr>
          <p:cNvSpPr txBox="1"/>
          <p:nvPr/>
        </p:nvSpPr>
        <p:spPr>
          <a:xfrm>
            <a:off x="17068800" y="6667068"/>
            <a:ext cx="1505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described the dataset in a previous assignment too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2719D96-727F-42F6-8B2A-AA919B98673D}"/>
              </a:ext>
            </a:extLst>
          </p:cNvPr>
          <p:cNvSpPr txBox="1"/>
          <p:nvPr/>
        </p:nvSpPr>
        <p:spPr>
          <a:xfrm>
            <a:off x="17068802" y="24268536"/>
            <a:ext cx="1505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 some example countries graph for the per </a:t>
            </a:r>
            <a:r>
              <a:rPr lang="en-US" sz="2400" b="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hunded</a:t>
            </a:r>
            <a:r>
              <a:rPr lang="en-US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daily vaccinations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61EAC-8B12-4F92-A03F-57D54C768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38" y="1793564"/>
            <a:ext cx="3052923" cy="1740166"/>
          </a:xfrm>
          <a:prstGeom prst="rect">
            <a:avLst/>
          </a:prstGeom>
        </p:spPr>
      </p:pic>
      <p:sp>
        <p:nvSpPr>
          <p:cNvPr id="22" name="Rectangle 167">
            <a:extLst>
              <a:ext uri="{FF2B5EF4-FFF2-40B4-BE49-F238E27FC236}">
                <a16:creationId xmlns:a16="http://schemas.microsoft.com/office/drawing/2014/main" id="{2894F2E2-A2C6-4D52-B4AC-D254A309E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" y="9797229"/>
            <a:ext cx="30981759" cy="914400"/>
          </a:xfrm>
          <a:prstGeom prst="round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lIns="102870" tIns="51435" rIns="102870" bIns="51435" anchor="ctr"/>
          <a:lstStyle>
            <a:defPPr>
              <a:defRPr kern="1200" smtId="4294967295"/>
            </a:defPPr>
          </a:lstStyle>
          <a:p>
            <a:pPr defTabSz="2821781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Workflow</a:t>
            </a:r>
          </a:p>
        </p:txBody>
      </p:sp>
      <p:sp>
        <p:nvSpPr>
          <p:cNvPr id="23" name="Rectangle 167">
            <a:extLst>
              <a:ext uri="{FF2B5EF4-FFF2-40B4-BE49-F238E27FC236}">
                <a16:creationId xmlns:a16="http://schemas.microsoft.com/office/drawing/2014/main" id="{647A278E-CFFF-43C9-ADAA-5333A619A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41" y="38287108"/>
            <a:ext cx="15055959" cy="914400"/>
          </a:xfrm>
          <a:prstGeom prst="roundRect">
            <a:avLst/>
          </a:prstGeom>
          <a:solidFill>
            <a:srgbClr val="FF9900"/>
          </a:solidFill>
          <a:ln w="9525">
            <a:noFill/>
            <a:miter lim="800000"/>
          </a:ln>
        </p:spPr>
        <p:txBody>
          <a:bodyPr wrap="none" lIns="102870" tIns="51435" rIns="102870" bIns="51435" anchor="ctr"/>
          <a:lstStyle>
            <a:defPPr>
              <a:defRPr kern="1200" smtId="4294967295"/>
            </a:defPPr>
          </a:lstStyle>
          <a:p>
            <a:pPr defTabSz="2821781"/>
            <a:r>
              <a:rPr lang="en-US" sz="3600" dirty="0">
                <a:solidFill>
                  <a:schemeClr val="bg1"/>
                </a:solidFill>
                <a:latin typeface="Nunito" panose="00000500000000000000" pitchFamily="2" charset="0"/>
              </a:rPr>
              <a:t>Conclusions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31C5F8D7-FE5B-45FB-B548-0FD3DED2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841" y="39400144"/>
            <a:ext cx="15055959" cy="438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kern="1200" smtId="4294967295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l"/>
            <a:r>
              <a:rPr lang="en-US" sz="2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Good indication but not enough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8C372-5093-4619-B0C9-83DEC20D05BA}"/>
              </a:ext>
            </a:extLst>
          </p:cNvPr>
          <p:cNvSpPr txBox="1"/>
          <p:nvPr/>
        </p:nvSpPr>
        <p:spPr>
          <a:xfrm>
            <a:off x="8931220" y="10925847"/>
            <a:ext cx="15055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algn="l"/>
            <a:r>
              <a:rPr lang="en-US" sz="2400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your workflow (null handling, enrichment, pivoting, windowing, LSTM, unpivoting)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4.0"/>
  <p:tag name="AS_VERSION" val="16.9.0.0"/>
  <p:tag name="MAKESIGNSTEMPLATE" val="perceptualpewter|09-2018"/>
</p:tagLst>
</file>

<file path=ppt/theme/theme1.xml><?xml version="1.0" encoding="utf-8"?>
<a:theme xmlns:a="http://schemas.openxmlformats.org/drawingml/2006/main" name="Default Desig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800000"/>
            </a:gs>
            <a:gs pos="50000">
              <a:srgbClr val="800000">
                <a:gamma/>
                <a:tint val="73725"/>
                <a:invGamma/>
              </a:srgbClr>
            </a:gs>
            <a:gs pos="100000">
              <a:srgbClr val="8000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37160" tIns="68580" rIns="137160" bIns="68580" numCol="1" anchor="ctr" anchorCtr="0" compatLnSpc="1">
        <a:prstTxWarp prst="textNoShape">
          <a:avLst/>
        </a:prstTxWarp>
      </a:bodyPr>
      <a:lstStyle>
        <a:defPPr marL="0" marR="0" indent="0" algn="ctr" defTabSz="3762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1" i="0" u="none" strike="noStrike" cap="none" normalizeH="0" baseline="0" smtClean="0">
            <a:ln>
              <a:noFill/>
            </a:ln>
            <a:solidFill>
              <a:srgbClr val="FF99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4437</TotalTime>
  <Words>101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Open Sans</vt:lpstr>
      <vt:lpstr>Nunito</vt:lpstr>
      <vt:lpstr>Arial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These templates are offered for free to help your create a poster ranging from nursing research posters to psychology research posters.</dc:description>
  <cp:lastModifiedBy>Konstantinos Georgiou</cp:lastModifiedBy>
  <cp:revision>146</cp:revision>
  <dcterms:modified xsi:type="dcterms:W3CDTF">2021-05-01T08:51:00Z</dcterms:modified>
  <cp:category>science research poster</cp:category>
</cp:coreProperties>
</file>