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80" r:id="rId6"/>
    <p:sldId id="281" r:id="rId7"/>
    <p:sldId id="282" r:id="rId8"/>
    <p:sldId id="283" r:id="rId9"/>
    <p:sldId id="284" r:id="rId10"/>
    <p:sldId id="285" r:id="rId11"/>
    <p:sldId id="286" r:id="rId12"/>
    <p:sldId id="287" r:id="rId13"/>
    <p:sldId id="288"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10/24/2020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Finding a better place in Scarborough, Toronto</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9A76FFC-A219-4EDF-8C4C-D712A46E8C42}"/>
              </a:ext>
            </a:extLst>
          </p:cNvPr>
          <p:cNvSpPr>
            <a:spLocks noGrp="1"/>
          </p:cNvSpPr>
          <p:nvPr>
            <p:ph type="title"/>
          </p:nvPr>
        </p:nvSpPr>
        <p:spPr>
          <a:xfrm>
            <a:off x="958520" y="2888467"/>
            <a:ext cx="3470310" cy="1066689"/>
          </a:xfrm>
        </p:spPr>
        <p:txBody>
          <a:bodyPr anchor="b">
            <a:normAutofit/>
          </a:bodyPr>
          <a:lstStyle/>
          <a:p>
            <a:pPr algn="l"/>
            <a:r>
              <a:rPr lang="en-US" sz="2200" b="1" i="0" dirty="0">
                <a:effectLst/>
                <a:latin typeface="Helvetica Neue"/>
              </a:rPr>
              <a:t>School Ratings by Clusters in Scarborough</a:t>
            </a:r>
            <a:endParaRPr lang="en-US" sz="2200" dirty="0"/>
          </a:p>
        </p:txBody>
      </p:sp>
      <p:pic>
        <p:nvPicPr>
          <p:cNvPr id="5" name="Content Placeholder 4" descr="Chart&#10;&#10;Description automatically generated">
            <a:extLst>
              <a:ext uri="{FF2B5EF4-FFF2-40B4-BE49-F238E27FC236}">
                <a16:creationId xmlns:a16="http://schemas.microsoft.com/office/drawing/2014/main" id="{3516E3A9-E932-496F-87BC-5DF3587C0FD4}"/>
              </a:ext>
            </a:extLst>
          </p:cNvPr>
          <p:cNvPicPr>
            <a:picLocks noChangeAspect="1"/>
          </p:cNvPicPr>
          <p:nvPr/>
        </p:nvPicPr>
        <p:blipFill>
          <a:blip r:embed="rId3"/>
          <a:stretch>
            <a:fillRect/>
          </a:stretch>
        </p:blipFill>
        <p:spPr>
          <a:xfrm rot="5400000">
            <a:off x="5234473" y="-102638"/>
            <a:ext cx="6503437" cy="7268549"/>
          </a:xfrm>
          <a:prstGeom prst="rect">
            <a:avLst/>
          </a:prstGeom>
        </p:spPr>
      </p:pic>
    </p:spTree>
    <p:extLst>
      <p:ext uri="{BB962C8B-B14F-4D97-AF65-F5344CB8AC3E}">
        <p14:creationId xmlns:p14="http://schemas.microsoft.com/office/powerpoint/2010/main" val="257295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ABDF-4EDF-49DE-A7E7-ABF12EAB29B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8A4C4A8-BFD2-48BE-A0A3-D91948F12A7D}"/>
              </a:ext>
            </a:extLst>
          </p:cNvPr>
          <p:cNvSpPr>
            <a:spLocks noGrp="1"/>
          </p:cNvSpPr>
          <p:nvPr>
            <p:ph idx="1"/>
          </p:nvPr>
        </p:nvSpPr>
        <p:spPr/>
        <p:txBody>
          <a:bodyPr>
            <a:normAutofit fontScale="92500"/>
          </a:bodyPr>
          <a:lstStyle/>
          <a:p>
            <a:r>
              <a:rPr lang="en-US" b="0" i="0" dirty="0">
                <a:solidFill>
                  <a:schemeClr val="tx1"/>
                </a:solidFill>
                <a:effectLst/>
                <a:latin typeface="Helvetica Neue"/>
              </a:rPr>
              <a:t>In this project, using k-means cluster algorithm the neighborhood was separated into 10(Ten) different clusters and for 103 different latitude and longitude from dataset, which have very-similar neighborhoods around them. Using the charts above results are presented about Scarborough neighborhood based on average house prices and school.</a:t>
            </a:r>
          </a:p>
          <a:p>
            <a:r>
              <a:rPr lang="en-US" b="0" i="0" dirty="0">
                <a:solidFill>
                  <a:schemeClr val="tx1"/>
                </a:solidFill>
                <a:effectLst/>
                <a:latin typeface="Helvetica Neue"/>
              </a:rPr>
              <a:t>This project has provided a practical application to resolve a potential real situation that has impact on personal and financial well being using Data Science tools. The mapping with Folium is a very powerful technique to consolidate information and make the analysis and decision better with greater confidence.</a:t>
            </a:r>
            <a:endParaRPr lang="en-US" dirty="0">
              <a:solidFill>
                <a:schemeClr val="tx1"/>
              </a:solidFill>
            </a:endParaRPr>
          </a:p>
        </p:txBody>
      </p:sp>
    </p:spTree>
    <p:extLst>
      <p:ext uri="{BB962C8B-B14F-4D97-AF65-F5344CB8AC3E}">
        <p14:creationId xmlns:p14="http://schemas.microsoft.com/office/powerpoint/2010/main" val="103293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1575-B704-476F-AA03-24A614B7B089}"/>
              </a:ext>
            </a:extLst>
          </p:cNvPr>
          <p:cNvSpPr>
            <a:spLocks noGrp="1"/>
          </p:cNvSpPr>
          <p:nvPr>
            <p:ph type="title"/>
          </p:nvPr>
        </p:nvSpPr>
        <p:spPr/>
        <p:txBody>
          <a:bodyPr>
            <a:normAutofit fontScale="90000"/>
          </a:bodyPr>
          <a:lstStyle/>
          <a:p>
            <a:r>
              <a:rPr lang="en-US" dirty="0"/>
              <a:t>Data driven decision making while moving to a new place is beneficial for migrating people</a:t>
            </a:r>
          </a:p>
        </p:txBody>
      </p:sp>
      <p:sp>
        <p:nvSpPr>
          <p:cNvPr id="3" name="Content Placeholder 2">
            <a:extLst>
              <a:ext uri="{FF2B5EF4-FFF2-40B4-BE49-F238E27FC236}">
                <a16:creationId xmlns:a16="http://schemas.microsoft.com/office/drawing/2014/main" id="{B72637E9-669B-4F9D-97E9-86A4ADD5C23E}"/>
              </a:ext>
            </a:extLst>
          </p:cNvPr>
          <p:cNvSpPr>
            <a:spLocks noGrp="1"/>
          </p:cNvSpPr>
          <p:nvPr>
            <p:ph idx="1"/>
          </p:nvPr>
        </p:nvSpPr>
        <p:spPr/>
        <p:txBody>
          <a:bodyPr/>
          <a:lstStyle/>
          <a:p>
            <a:r>
              <a:rPr lang="en-US" b="0" i="0" dirty="0">
                <a:solidFill>
                  <a:schemeClr val="tx1"/>
                </a:solidFill>
                <a:effectLst/>
                <a:latin typeface="Helvetica Neue"/>
              </a:rPr>
              <a:t>The project intends to help people make smarter and informed decisions on selecting a great </a:t>
            </a:r>
            <a:r>
              <a:rPr lang="en-US" b="0" i="0" dirty="0" err="1">
                <a:solidFill>
                  <a:schemeClr val="tx1"/>
                </a:solidFill>
                <a:effectLst/>
                <a:latin typeface="Helvetica Neue"/>
              </a:rPr>
              <a:t>neighbourhood</a:t>
            </a:r>
            <a:r>
              <a:rPr lang="en-US" b="0" i="0" dirty="0">
                <a:solidFill>
                  <a:schemeClr val="tx1"/>
                </a:solidFill>
                <a:effectLst/>
                <a:latin typeface="Helvetica Neue"/>
              </a:rPr>
              <a:t> from the various other </a:t>
            </a:r>
            <a:r>
              <a:rPr lang="en-US" b="0" i="0" dirty="0" err="1">
                <a:solidFill>
                  <a:schemeClr val="tx1"/>
                </a:solidFill>
                <a:effectLst/>
                <a:latin typeface="Helvetica Neue"/>
              </a:rPr>
              <a:t>neighbourhoods</a:t>
            </a:r>
            <a:r>
              <a:rPr lang="en-US" b="0" i="0" dirty="0">
                <a:solidFill>
                  <a:schemeClr val="tx1"/>
                </a:solidFill>
                <a:effectLst/>
                <a:latin typeface="Helvetica Neue"/>
              </a:rPr>
              <a:t> in Scarborough, Toronto.</a:t>
            </a:r>
          </a:p>
          <a:p>
            <a:r>
              <a:rPr lang="en-US" b="0" i="0" dirty="0">
                <a:solidFill>
                  <a:schemeClr val="tx1"/>
                </a:solidFill>
                <a:effectLst/>
                <a:latin typeface="Helvetica Neue"/>
              </a:rPr>
              <a:t>Foreigners are migrating to different regions of Canada and are in need of quality research to understand housing prices and school districts to make an informed decision of moving. </a:t>
            </a:r>
            <a:endParaRPr lang="en-US" dirty="0">
              <a:solidFill>
                <a:schemeClr val="tx1"/>
              </a:solidFill>
            </a:endParaRPr>
          </a:p>
        </p:txBody>
      </p:sp>
    </p:spTree>
    <p:extLst>
      <p:ext uri="{BB962C8B-B14F-4D97-AF65-F5344CB8AC3E}">
        <p14:creationId xmlns:p14="http://schemas.microsoft.com/office/powerpoint/2010/main" val="183958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3850-B5F7-4C27-85A4-EA4CB0A48F0F}"/>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39736578-6313-449C-8B02-0E73FD6345DB}"/>
              </a:ext>
            </a:extLst>
          </p:cNvPr>
          <p:cNvSpPr>
            <a:spLocks noGrp="1"/>
          </p:cNvSpPr>
          <p:nvPr>
            <p:ph idx="1"/>
          </p:nvPr>
        </p:nvSpPr>
        <p:spPr/>
        <p:txBody>
          <a:bodyPr>
            <a:normAutofit lnSpcReduction="10000"/>
          </a:bodyPr>
          <a:lstStyle/>
          <a:p>
            <a:r>
              <a:rPr lang="en-US" b="0" i="0" dirty="0">
                <a:solidFill>
                  <a:schemeClr val="tx1"/>
                </a:solidFill>
                <a:effectLst/>
                <a:latin typeface="Helvetica Neue"/>
              </a:rPr>
              <a:t>Scarborough dataset will be used which was scrapped from </a:t>
            </a:r>
            <a:r>
              <a:rPr lang="en-US" b="0" i="0" dirty="0" err="1">
                <a:solidFill>
                  <a:schemeClr val="tx1"/>
                </a:solidFill>
                <a:effectLst/>
                <a:latin typeface="Helvetica Neue"/>
              </a:rPr>
              <a:t>wikipedia</a:t>
            </a:r>
            <a:r>
              <a:rPr lang="en-US" b="0" i="0" dirty="0">
                <a:solidFill>
                  <a:schemeClr val="tx1"/>
                </a:solidFill>
                <a:effectLst/>
                <a:latin typeface="Helvetica Neue"/>
              </a:rPr>
              <a:t> for Week 3. Dataset consisting of latitude and longitude, zip codes.</a:t>
            </a:r>
          </a:p>
          <a:p>
            <a:r>
              <a:rPr lang="en-US" b="0" i="0" dirty="0">
                <a:solidFill>
                  <a:schemeClr val="tx1"/>
                </a:solidFill>
                <a:effectLst/>
                <a:latin typeface="Helvetica Neue"/>
              </a:rPr>
              <a:t>Data about different venues in different </a:t>
            </a:r>
            <a:r>
              <a:rPr lang="en-US" b="0" i="0" dirty="0" err="1">
                <a:solidFill>
                  <a:schemeClr val="tx1"/>
                </a:solidFill>
                <a:effectLst/>
                <a:latin typeface="Helvetica Neue"/>
              </a:rPr>
              <a:t>neighbourhoods</a:t>
            </a:r>
            <a:r>
              <a:rPr lang="en-US" b="0" i="0" dirty="0">
                <a:solidFill>
                  <a:schemeClr val="tx1"/>
                </a:solidFill>
                <a:effectLst/>
                <a:latin typeface="Helvetica Neue"/>
              </a:rPr>
              <a:t> of that specific </a:t>
            </a:r>
            <a:r>
              <a:rPr lang="en-US" b="0" i="0" dirty="0" err="1">
                <a:solidFill>
                  <a:schemeClr val="tx1"/>
                </a:solidFill>
                <a:effectLst/>
                <a:latin typeface="Helvetica Neue"/>
              </a:rPr>
              <a:t>borough.To</a:t>
            </a:r>
            <a:r>
              <a:rPr lang="en-US" b="0" i="0" dirty="0">
                <a:solidFill>
                  <a:schemeClr val="tx1"/>
                </a:solidFill>
                <a:effectLst/>
                <a:latin typeface="Helvetica Neue"/>
              </a:rPr>
              <a:t> obtain that information we will use "Foursquare" locational information</a:t>
            </a:r>
            <a:endParaRPr lang="en-US" dirty="0">
              <a:solidFill>
                <a:schemeClr val="tx1"/>
              </a:solidFill>
              <a:effectLst/>
              <a:latin typeface="Helvetica Neue"/>
            </a:endParaRPr>
          </a:p>
          <a:p>
            <a:r>
              <a:rPr lang="en-US" b="0" i="0" dirty="0">
                <a:solidFill>
                  <a:schemeClr val="tx1"/>
                </a:solidFill>
                <a:effectLst/>
                <a:latin typeface="Helvetica Neue"/>
              </a:rPr>
              <a:t>Such information includes venue names, locations, menus and even photos. As such, the foursquare location platform will be used as the only data source since all the stated required information can be obtained through the API.</a:t>
            </a:r>
          </a:p>
          <a:p>
            <a:endParaRPr lang="en-US" dirty="0">
              <a:solidFill>
                <a:schemeClr val="tx1"/>
              </a:solidFill>
            </a:endParaRPr>
          </a:p>
        </p:txBody>
      </p:sp>
    </p:spTree>
    <p:extLst>
      <p:ext uri="{BB962C8B-B14F-4D97-AF65-F5344CB8AC3E}">
        <p14:creationId xmlns:p14="http://schemas.microsoft.com/office/powerpoint/2010/main" val="157245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B13C14-AB47-402C-AE4F-2DEE9D263E5D}"/>
              </a:ext>
            </a:extLst>
          </p:cNvPr>
          <p:cNvSpPr>
            <a:spLocks noGrp="1"/>
          </p:cNvSpPr>
          <p:nvPr>
            <p:ph idx="1"/>
          </p:nvPr>
        </p:nvSpPr>
        <p:spPr/>
        <p:txBody>
          <a:bodyPr>
            <a:normAutofit fontScale="77500" lnSpcReduction="20000"/>
          </a:bodyPr>
          <a:lstStyle/>
          <a:p>
            <a:pPr algn="l"/>
            <a:r>
              <a:rPr lang="en-US" b="0" i="0" dirty="0">
                <a:solidFill>
                  <a:schemeClr val="tx1"/>
                </a:solidFill>
                <a:effectLst/>
                <a:latin typeface="Helvetica Neue"/>
              </a:rPr>
              <a:t>The data retrieved from Foursquare contained information of venues within a specified distance of the longitude and latitude of the postcodes. The information obtained per venue as follows:</a:t>
            </a:r>
          </a:p>
          <a:p>
            <a:pPr algn="l">
              <a:buFont typeface="+mj-lt"/>
              <a:buAutoNum type="arabicPeriod"/>
            </a:pPr>
            <a:r>
              <a:rPr lang="en-US" b="0" i="0" dirty="0" err="1">
                <a:solidFill>
                  <a:schemeClr val="tx1"/>
                </a:solidFill>
                <a:effectLst/>
                <a:latin typeface="Helvetica Neue"/>
              </a:rPr>
              <a:t>Neighbourhood</a:t>
            </a:r>
            <a:endParaRPr lang="en-US" b="0" i="0" dirty="0">
              <a:solidFill>
                <a:schemeClr val="tx1"/>
              </a:solidFill>
              <a:effectLst/>
              <a:latin typeface="Helvetica Neue"/>
            </a:endParaRPr>
          </a:p>
          <a:p>
            <a:pPr algn="l">
              <a:buFont typeface="+mj-lt"/>
              <a:buAutoNum type="arabicPeriod"/>
            </a:pPr>
            <a:r>
              <a:rPr lang="en-US" b="0" i="0" dirty="0" err="1">
                <a:solidFill>
                  <a:schemeClr val="tx1"/>
                </a:solidFill>
                <a:effectLst/>
                <a:latin typeface="Helvetica Neue"/>
              </a:rPr>
              <a:t>Neighbourhood</a:t>
            </a:r>
            <a:r>
              <a:rPr lang="en-US" b="0" i="0" dirty="0">
                <a:solidFill>
                  <a:schemeClr val="tx1"/>
                </a:solidFill>
                <a:effectLst/>
                <a:latin typeface="Helvetica Neue"/>
              </a:rPr>
              <a:t> Latitude</a:t>
            </a:r>
          </a:p>
          <a:p>
            <a:pPr algn="l">
              <a:buFont typeface="+mj-lt"/>
              <a:buAutoNum type="arabicPeriod"/>
            </a:pPr>
            <a:r>
              <a:rPr lang="en-US" b="0" i="0" dirty="0" err="1">
                <a:solidFill>
                  <a:schemeClr val="tx1"/>
                </a:solidFill>
                <a:effectLst/>
                <a:latin typeface="Helvetica Neue"/>
              </a:rPr>
              <a:t>Neighbourhood</a:t>
            </a:r>
            <a:r>
              <a:rPr lang="en-US" b="0" i="0" dirty="0">
                <a:solidFill>
                  <a:schemeClr val="tx1"/>
                </a:solidFill>
                <a:effectLst/>
                <a:latin typeface="Helvetica Neue"/>
              </a:rPr>
              <a:t> Longitude</a:t>
            </a:r>
          </a:p>
          <a:p>
            <a:pPr algn="l">
              <a:buFont typeface="+mj-lt"/>
              <a:buAutoNum type="arabicPeriod"/>
            </a:pPr>
            <a:r>
              <a:rPr lang="en-US" b="0" i="0" dirty="0">
                <a:solidFill>
                  <a:schemeClr val="tx1"/>
                </a:solidFill>
                <a:effectLst/>
                <a:latin typeface="Helvetica Neue"/>
              </a:rPr>
              <a:t>Venue</a:t>
            </a:r>
          </a:p>
          <a:p>
            <a:pPr algn="l">
              <a:buFont typeface="+mj-lt"/>
              <a:buAutoNum type="arabicPeriod"/>
            </a:pPr>
            <a:r>
              <a:rPr lang="en-US" b="0" i="0" dirty="0">
                <a:solidFill>
                  <a:schemeClr val="tx1"/>
                </a:solidFill>
                <a:effectLst/>
                <a:latin typeface="Helvetica Neue"/>
              </a:rPr>
              <a:t>Name of the venue e.g. the name of a store or restaurant</a:t>
            </a:r>
          </a:p>
          <a:p>
            <a:pPr algn="l">
              <a:buFont typeface="+mj-lt"/>
              <a:buAutoNum type="arabicPeriod"/>
            </a:pPr>
            <a:r>
              <a:rPr lang="en-US" b="0" i="0" dirty="0">
                <a:solidFill>
                  <a:schemeClr val="tx1"/>
                </a:solidFill>
                <a:effectLst/>
                <a:latin typeface="Helvetica Neue"/>
              </a:rPr>
              <a:t>Venue Latitude</a:t>
            </a:r>
          </a:p>
          <a:p>
            <a:pPr algn="l">
              <a:buFont typeface="+mj-lt"/>
              <a:buAutoNum type="arabicPeriod"/>
            </a:pPr>
            <a:r>
              <a:rPr lang="en-US" b="0" i="0" dirty="0">
                <a:solidFill>
                  <a:schemeClr val="tx1"/>
                </a:solidFill>
                <a:effectLst/>
                <a:latin typeface="Helvetica Neue"/>
              </a:rPr>
              <a:t>Venue Longitude</a:t>
            </a:r>
          </a:p>
          <a:p>
            <a:pPr algn="l">
              <a:buFont typeface="+mj-lt"/>
              <a:buAutoNum type="arabicPeriod"/>
            </a:pPr>
            <a:r>
              <a:rPr lang="en-US" b="0" i="0" dirty="0">
                <a:solidFill>
                  <a:schemeClr val="tx1"/>
                </a:solidFill>
                <a:effectLst/>
                <a:latin typeface="Helvetica Neue"/>
              </a:rPr>
              <a:t>Venue Category</a:t>
            </a:r>
          </a:p>
          <a:p>
            <a:endParaRPr lang="en-US" dirty="0"/>
          </a:p>
        </p:txBody>
      </p:sp>
    </p:spTree>
    <p:extLst>
      <p:ext uri="{BB962C8B-B14F-4D97-AF65-F5344CB8AC3E}">
        <p14:creationId xmlns:p14="http://schemas.microsoft.com/office/powerpoint/2010/main" val="259930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1011-EC8B-467D-AB8B-E7DEA6CCB0D4}"/>
              </a:ext>
            </a:extLst>
          </p:cNvPr>
          <p:cNvSpPr>
            <a:spLocks noGrp="1"/>
          </p:cNvSpPr>
          <p:nvPr>
            <p:ph type="title"/>
          </p:nvPr>
        </p:nvSpPr>
        <p:spPr>
          <a:xfrm>
            <a:off x="924443" y="251760"/>
            <a:ext cx="10353762" cy="1257300"/>
          </a:xfrm>
        </p:spPr>
        <p:txBody>
          <a:bodyPr/>
          <a:lstStyle/>
          <a:p>
            <a:r>
              <a:rPr lang="en-US" dirty="0"/>
              <a:t>Map of </a:t>
            </a:r>
            <a:r>
              <a:rPr lang="en-US" dirty="0" err="1"/>
              <a:t>scarborough</a:t>
            </a:r>
            <a:endParaRPr lang="en-US" dirty="0"/>
          </a:p>
        </p:txBody>
      </p:sp>
      <p:pic>
        <p:nvPicPr>
          <p:cNvPr id="7" name="Content Placeholder 6" descr="Map&#10;&#10;Description automatically generated">
            <a:extLst>
              <a:ext uri="{FF2B5EF4-FFF2-40B4-BE49-F238E27FC236}">
                <a16:creationId xmlns:a16="http://schemas.microsoft.com/office/drawing/2014/main" id="{9FDC1307-ABE2-4624-AC31-E34B1AABA3B2}"/>
              </a:ext>
            </a:extLst>
          </p:cNvPr>
          <p:cNvPicPr>
            <a:picLocks noGrp="1" noChangeAspect="1"/>
          </p:cNvPicPr>
          <p:nvPr>
            <p:ph idx="1"/>
          </p:nvPr>
        </p:nvPicPr>
        <p:blipFill>
          <a:blip r:embed="rId2"/>
          <a:stretch>
            <a:fillRect/>
          </a:stretch>
        </p:blipFill>
        <p:spPr>
          <a:xfrm>
            <a:off x="913795" y="1509060"/>
            <a:ext cx="10353762" cy="5278841"/>
          </a:xfrm>
        </p:spPr>
      </p:pic>
    </p:spTree>
    <p:extLst>
      <p:ext uri="{BB962C8B-B14F-4D97-AF65-F5344CB8AC3E}">
        <p14:creationId xmlns:p14="http://schemas.microsoft.com/office/powerpoint/2010/main" val="342595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55C0A-BF6D-4EEE-AEBA-5B12A5919A68}"/>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Methodology:</a:t>
            </a:r>
            <a:br>
              <a:rPr lang="en-US" sz="4200"/>
            </a:br>
            <a:r>
              <a:rPr lang="en-US" sz="4200"/>
              <a:t>Using k-means clustering approach</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2C5E5F67-C897-466B-B7FB-1204D6F0077F}"/>
              </a:ext>
            </a:extLst>
          </p:cNvPr>
          <p:cNvPicPr>
            <a:picLocks noGrp="1" noChangeAspect="1"/>
          </p:cNvPicPr>
          <p:nvPr>
            <p:ph idx="1"/>
          </p:nvPr>
        </p:nvPicPr>
        <p:blipFill>
          <a:blip r:embed="rId3"/>
          <a:stretch>
            <a:fillRect/>
          </a:stretch>
        </p:blipFill>
        <p:spPr>
          <a:xfrm>
            <a:off x="4736866" y="835383"/>
            <a:ext cx="7455134" cy="3951221"/>
          </a:xfrm>
          <a:prstGeom prst="rect">
            <a:avLst/>
          </a:prstGeom>
        </p:spPr>
      </p:pic>
    </p:spTree>
    <p:extLst>
      <p:ext uri="{BB962C8B-B14F-4D97-AF65-F5344CB8AC3E}">
        <p14:creationId xmlns:p14="http://schemas.microsoft.com/office/powerpoint/2010/main" val="135396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72862-ECA2-4D8D-8E2C-EDC613AE493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3900"/>
              <a:t>Most common venues near neighbourhood</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D27E346E-102D-4260-BC68-28B3A574418B}"/>
              </a:ext>
            </a:extLst>
          </p:cNvPr>
          <p:cNvPicPr>
            <a:picLocks noGrp="1" noChangeAspect="1"/>
          </p:cNvPicPr>
          <p:nvPr>
            <p:ph idx="1"/>
          </p:nvPr>
        </p:nvPicPr>
        <p:blipFill>
          <a:blip r:embed="rId3"/>
          <a:stretch>
            <a:fillRect/>
          </a:stretch>
        </p:blipFill>
        <p:spPr>
          <a:xfrm>
            <a:off x="4924330" y="835383"/>
            <a:ext cx="6999009" cy="4654341"/>
          </a:xfrm>
          <a:prstGeom prst="rect">
            <a:avLst/>
          </a:prstGeom>
        </p:spPr>
      </p:pic>
    </p:spTree>
    <p:extLst>
      <p:ext uri="{BB962C8B-B14F-4D97-AF65-F5344CB8AC3E}">
        <p14:creationId xmlns:p14="http://schemas.microsoft.com/office/powerpoint/2010/main" val="270836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88FD2-7D6C-46DB-A80A-EFB68B214911}"/>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Results:</a:t>
            </a:r>
            <a:br>
              <a:rPr lang="en-US" sz="4200"/>
            </a:br>
            <a:r>
              <a:rPr lang="en-US" sz="4200"/>
              <a:t>Map of clusters in scarborough</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p&#10;&#10;Description automatically generated">
            <a:extLst>
              <a:ext uri="{FF2B5EF4-FFF2-40B4-BE49-F238E27FC236}">
                <a16:creationId xmlns:a16="http://schemas.microsoft.com/office/drawing/2014/main" id="{A355A4F6-337F-4940-8885-B5D67874ACBF}"/>
              </a:ext>
            </a:extLst>
          </p:cNvPr>
          <p:cNvPicPr>
            <a:picLocks noGrp="1" noChangeAspect="1"/>
          </p:cNvPicPr>
          <p:nvPr>
            <p:ph idx="1"/>
          </p:nvPr>
        </p:nvPicPr>
        <p:blipFill>
          <a:blip r:embed="rId3"/>
          <a:stretch>
            <a:fillRect/>
          </a:stretch>
        </p:blipFill>
        <p:spPr>
          <a:xfrm>
            <a:off x="4683254" y="1147665"/>
            <a:ext cx="7449196" cy="4544008"/>
          </a:xfrm>
          <a:prstGeom prst="rect">
            <a:avLst/>
          </a:prstGeom>
        </p:spPr>
      </p:pic>
    </p:spTree>
    <p:extLst>
      <p:ext uri="{BB962C8B-B14F-4D97-AF65-F5344CB8AC3E}">
        <p14:creationId xmlns:p14="http://schemas.microsoft.com/office/powerpoint/2010/main" val="214707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C1230A2-2B26-4B33-AB0C-D8F172082480}"/>
              </a:ext>
            </a:extLst>
          </p:cNvPr>
          <p:cNvSpPr>
            <a:spLocks noGrp="1"/>
          </p:cNvSpPr>
          <p:nvPr>
            <p:ph type="title"/>
          </p:nvPr>
        </p:nvSpPr>
        <p:spPr>
          <a:xfrm>
            <a:off x="958520" y="2776824"/>
            <a:ext cx="3470310" cy="1066689"/>
          </a:xfrm>
        </p:spPr>
        <p:txBody>
          <a:bodyPr vert="horz" lIns="91440" tIns="45720" rIns="91440" bIns="45720" rtlCol="0" anchor="b">
            <a:normAutofit/>
          </a:bodyPr>
          <a:lstStyle/>
          <a:p>
            <a:pPr algn="l"/>
            <a:r>
              <a:rPr lang="en-US" sz="2400" b="1" i="0" dirty="0"/>
              <a:t>Average Housing Price by Clusters in Scarborough</a:t>
            </a:r>
            <a:endParaRPr lang="en-US" sz="2400" dirty="0"/>
          </a:p>
        </p:txBody>
      </p:sp>
      <p:pic>
        <p:nvPicPr>
          <p:cNvPr id="5" name="Content Placeholder 4" descr="Chart, bar chart&#10;&#10;Description automatically generated">
            <a:extLst>
              <a:ext uri="{FF2B5EF4-FFF2-40B4-BE49-F238E27FC236}">
                <a16:creationId xmlns:a16="http://schemas.microsoft.com/office/drawing/2014/main" id="{C3F2D0DC-DC30-4255-BE96-D049FCC1384B}"/>
              </a:ext>
            </a:extLst>
          </p:cNvPr>
          <p:cNvPicPr>
            <a:picLocks noChangeAspect="1"/>
          </p:cNvPicPr>
          <p:nvPr/>
        </p:nvPicPr>
        <p:blipFill rotWithShape="1">
          <a:blip r:embed="rId3"/>
          <a:srcRect t="5449" r="1" b="19946"/>
          <a:stretch/>
        </p:blipFill>
        <p:spPr>
          <a:xfrm rot="5400000">
            <a:off x="5297929" y="-116425"/>
            <a:ext cx="6133930" cy="7100596"/>
          </a:xfrm>
          <a:prstGeom prst="rect">
            <a:avLst/>
          </a:prstGeom>
        </p:spPr>
      </p:pic>
    </p:spTree>
    <p:extLst>
      <p:ext uri="{BB962C8B-B14F-4D97-AF65-F5344CB8AC3E}">
        <p14:creationId xmlns:p14="http://schemas.microsoft.com/office/powerpoint/2010/main" val="3315161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TotalTime>
  <Words>370</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Goudy Old Style</vt:lpstr>
      <vt:lpstr>Helvetica Neue</vt:lpstr>
      <vt:lpstr>Wingdings 2</vt:lpstr>
      <vt:lpstr>SlateVTI</vt:lpstr>
      <vt:lpstr>Finding a better place in Scarborough, Toronto</vt:lpstr>
      <vt:lpstr>Data driven decision making while moving to a new place is beneficial for migrating people</vt:lpstr>
      <vt:lpstr>Data acquisition and cleaning</vt:lpstr>
      <vt:lpstr>PowerPoint Presentation</vt:lpstr>
      <vt:lpstr>Map of scarborough</vt:lpstr>
      <vt:lpstr>Methodology: Using k-means clustering approach</vt:lpstr>
      <vt:lpstr>Most common venues near neighbourhood</vt:lpstr>
      <vt:lpstr>Results: Map of clusters in scarborough</vt:lpstr>
      <vt:lpstr>Average Housing Price by Clusters in Scarborough</vt:lpstr>
      <vt:lpstr>School Ratings by Clusters in Scarborough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better place in Scarborough, Toronto</dc:title>
  <dc:creator>Drkrc</dc:creator>
  <cp:lastModifiedBy>Devashish Lingam</cp:lastModifiedBy>
  <cp:revision>3</cp:revision>
  <dcterms:created xsi:type="dcterms:W3CDTF">2020-10-24T16:58:34Z</dcterms:created>
  <dcterms:modified xsi:type="dcterms:W3CDTF">2020-10-24T17:10:26Z</dcterms:modified>
</cp:coreProperties>
</file>