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8" r:id="rId4"/>
    <p:sldId id="270" r:id="rId5"/>
    <p:sldId id="261" r:id="rId6"/>
    <p:sldId id="274" r:id="rId7"/>
    <p:sldId id="260" r:id="rId8"/>
    <p:sldId id="275" r:id="rId9"/>
    <p:sldId id="280" r:id="rId10"/>
    <p:sldId id="266" r:id="rId11"/>
    <p:sldId id="281" r:id="rId12"/>
    <p:sldId id="282" r:id="rId13"/>
    <p:sldId id="283" r:id="rId14"/>
    <p:sldId id="276" r:id="rId15"/>
    <p:sldId id="268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E40FC-7D3B-4507-9822-56E413C297A7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C432F-6356-4461-AF79-9FF9C793D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7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A246-7875-49FF-994B-E1FAAABFBB93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69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2533-8AF3-4319-AB7E-9ADAFCE6F023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4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7B75-91D5-4805-89EA-514D351EC304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69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25D-3A77-49C7-AB76-AAD8EAEF0A21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16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BD1C-22EB-4989-AEF6-14E7695F090F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90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861C-9A70-4B74-8B0F-FB3F0A342966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32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3791-239E-4C4A-8CA2-EE4193B42F2B}" type="datetime1">
              <a:rPr lang="ru-RU" smtClean="0"/>
              <a:t>29.05.2022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97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F66F-7E52-446E-84ED-E6C03545F7C4}" type="datetime1">
              <a:rPr lang="ru-RU" smtClean="0"/>
              <a:t>29.05.2022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38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1EC8-414F-4007-A007-997EF94643D3}" type="datetime1">
              <a:rPr lang="ru-RU" smtClean="0"/>
              <a:t>29.05.2022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7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4774-A992-4146-A9E5-B8143BE90274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70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5B1C-FB6B-488D-A0C8-EB644FEAC816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76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FE1E-6978-4375-B9F8-46AEF24DB79D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9326-F89A-4C42-ACB0-BD46260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20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83699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</a:p>
          <a:p>
            <a:pPr algn="ctr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 «Национальный исследовательский университет</a:t>
            </a:r>
          </a:p>
          <a:p>
            <a:pPr algn="ctr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институт электронной техники»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861027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высшей математики №1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2415883"/>
            <a:ext cx="12191999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тему: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105835"/>
            <a:ext cx="12192000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Компрессия изображений на основе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вейвлет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-преобразований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321328"/>
            <a:ext cx="12344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ПМ-41: Решетников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Егор Алексеевич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д.ф.-м.н., профессор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Умняшкин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Сергей Владимирович </a:t>
            </a:r>
          </a:p>
        </p:txBody>
      </p:sp>
    </p:spTree>
    <p:extLst>
      <p:ext uri="{BB962C8B-B14F-4D97-AF65-F5344CB8AC3E}">
        <p14:creationId xmlns:p14="http://schemas.microsoft.com/office/powerpoint/2010/main" val="2690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ценка качества работы алгоритмов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" y="1451207"/>
                <a:ext cx="12192000" cy="3670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 качестве метрики качества результатов работы методов будем рассматривать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PSNR</a:t>
                </a:r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(пиковое отношение </a:t>
                </a:r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сигнал/шум</a:t>
                </a:r>
                <a:r>
                  <a:rPr lang="ru-RU" sz="2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𝑃𝑆𝑁𝑅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𝑙𝑔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255</m:t>
                          </m:r>
                          <m:r>
                            <m:rPr>
                              <m:nor/>
                            </m:rPr>
                            <a:rPr lang="en-US" sz="2000" baseline="30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u-RU" sz="20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ε</m:t>
                          </m:r>
                          <m:r>
                            <m:rPr>
                              <m:nor/>
                            </m:rPr>
                            <a:rPr lang="en-US" sz="2000" baseline="300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дБ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)|</m:t>
                                </m:r>
                              </m:e>
                              <m:sup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(здесь 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размеры изображения),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000">
                        <a:latin typeface="Cambria Math" panose="02040503050406030204" pitchFamily="18" charset="0"/>
                      </a:rPr>
                      <m:t>⁡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максимально значение, принимаемое пикселем изображения.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PSNR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измеряются в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дБ.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оси абсцисс будем откладывать значения коэффициента сжатия, выраженного величиной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𝑏𝑝𝑝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bits per pixel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которая представляет собой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бит, используемых для хранения одного пикселя.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451207"/>
                <a:ext cx="12192000" cy="3670492"/>
              </a:xfrm>
              <a:prstGeom prst="rect">
                <a:avLst/>
              </a:prstGeom>
              <a:blipFill>
                <a:blip r:embed="rId2"/>
                <a:stretch>
                  <a:fillRect l="-500" b="-13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10</a:t>
            </a:fld>
            <a:r>
              <a:rPr lang="en-US" dirty="0" smtClean="0"/>
              <a:t>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8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6022" y="5846356"/>
            <a:ext cx="4049487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JPEG (PSNR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 35.5,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 0.46)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" y="1835331"/>
            <a:ext cx="3709851" cy="370985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1835331"/>
            <a:ext cx="3709851" cy="3709851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766560" y="5780930"/>
            <a:ext cx="4049487" cy="75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Контекстный кодер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(PSNR ≈ 35.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 0.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11</a:t>
            </a:fld>
            <a:r>
              <a:rPr lang="en-US" dirty="0" smtClean="0"/>
              <a:t>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2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6020" y="5549517"/>
            <a:ext cx="4049487" cy="1098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Кодер с использованием случайного леса из 10 деревьев глубиной 4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(PSNR ≈ 35.5,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 0.4)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5" y="1866540"/>
            <a:ext cx="3718559" cy="37185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29" y="1844768"/>
            <a:ext cx="3762101" cy="376210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548843" y="5548066"/>
            <a:ext cx="4049487" cy="1098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Кодер с использованием случайного леса из 100 деревьев глубиной 1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(PSNR ≈ 35.5,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 0.4)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12</a:t>
            </a:fld>
            <a:r>
              <a:rPr lang="en-US" dirty="0" smtClean="0"/>
              <a:t>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4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26810" y="5665340"/>
            <a:ext cx="4049487" cy="75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Регрессия 2-го порядка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(PSNR ≈ 35.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 0.4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112" y="1618006"/>
            <a:ext cx="3820885" cy="382088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13</a:t>
            </a:fld>
            <a:r>
              <a:rPr lang="en-US" dirty="0" smtClean="0"/>
              <a:t>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23778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8706"/>
          <a:stretch/>
        </p:blipFill>
        <p:spPr>
          <a:xfrm>
            <a:off x="133794" y="1418851"/>
            <a:ext cx="5570321" cy="42309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165" y="1416331"/>
            <a:ext cx="5942835" cy="423090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14</a:t>
            </a:fld>
            <a:r>
              <a:rPr lang="en-US" dirty="0" smtClean="0"/>
              <a:t>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0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474" y="1184085"/>
            <a:ext cx="6539054" cy="530705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15</a:t>
            </a:fld>
            <a:r>
              <a:rPr lang="en-US" dirty="0" smtClean="0"/>
              <a:t>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9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505133"/>
            <a:ext cx="12191999" cy="3133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работы был проведен анализ эффективности метода сжатия полутоновых изображений с использованием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вейвлет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-преобразований, а также показано, что их использование в арифметическом кодировании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добиться эффективного сжатия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проведен обзор существующего метода компрессии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JPEG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анализ сравнения качества его работы с предлагаемым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алгоритмом.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результаты экспериментов, показывающие, что модификация метода арифметического кодирования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вейвлет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-спектра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приводит к алгоритму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характеристики сжатия которого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значительно превосходят характеристики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сжатия алгоритма стандарта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JPEG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16</a:t>
            </a:fld>
            <a:r>
              <a:rPr lang="en-US" dirty="0" smtClean="0"/>
              <a:t>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4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выбранной темы</a:t>
            </a:r>
            <a:endParaRPr lang="ru-RU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505133"/>
            <a:ext cx="12191999" cy="1979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мире интернет-технологии всё глубже проникают в нашу жизнь, возрастает значимость проблем хранения и передачи информации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ребования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хранению данных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растут, появляются новые форматы высокой четкости изображений и видео, а развитие пропускной способности каналов связи не всегда соответствуют требованиям к скорости передачи информации.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частности, одной из наиболее актуальных тем исследований является эффективное представление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изображений.</a:t>
            </a:r>
            <a:endParaRPr lang="ru-RU" sz="2000" dirty="0" smtClean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1B9326-F89A-4C42-ACB0-BD46260900BE}" type="slidenum">
              <a:rPr lang="ru-RU" smtClean="0"/>
              <a:t>2</a:t>
            </a:fld>
            <a:r>
              <a:rPr lang="en-US" dirty="0" smtClean="0"/>
              <a:t>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4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401" y="1657533"/>
            <a:ext cx="1188284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работы является исследование и анализ методов сжатий изображений с использованием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дискретных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вейвлет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-преобразований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Задачи: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уже существующие методы компрессии изображений, использующих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вейвлет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-преобразования;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эффективность методов сжатия изображений с использованием контекстного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кодирования*;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овысить эффективность контекстного кодирования коэффициентов ДВП за счет использования технологий машинного обучения;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описанные алгоритмы и разработать программу для их тестирования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" y="5934183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 smtClean="0"/>
              <a:t>* </a:t>
            </a:r>
            <a:r>
              <a:rPr lang="ru-RU" sz="1600" i="1" dirty="0" smtClean="0"/>
              <a:t>А</a:t>
            </a:r>
            <a:r>
              <a:rPr lang="ru-RU" sz="1600" i="1" dirty="0"/>
              <a:t>. В. Григорьев «Компрессия изображений на основе пакетных </a:t>
            </a:r>
            <a:r>
              <a:rPr lang="ru-RU" sz="1600" i="1" dirty="0" err="1"/>
              <a:t>вейвлет</a:t>
            </a:r>
            <a:r>
              <a:rPr lang="ru-RU" sz="1600" i="1" dirty="0"/>
              <a:t>-преобразований». (Бакалаврская работа). </a:t>
            </a:r>
            <a:r>
              <a:rPr lang="ru-RU" sz="1600" i="1" dirty="0" smtClean="0"/>
              <a:t>МИЭТ. </a:t>
            </a:r>
            <a:r>
              <a:rPr lang="ru-RU" sz="1600" i="1" dirty="0"/>
              <a:t>2016</a:t>
            </a:r>
            <a:r>
              <a:rPr lang="ru-RU" sz="1600" i="1" dirty="0" smtClean="0"/>
              <a:t>г. </a:t>
            </a:r>
            <a:r>
              <a:rPr lang="ru-RU" sz="1600" i="1" dirty="0"/>
              <a:t>53 с.</a:t>
            </a:r>
            <a:endParaRPr lang="ru-RU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3</a:t>
            </a:fld>
            <a:r>
              <a:rPr lang="en-US" dirty="0" smtClean="0"/>
              <a:t>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3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78376" y="-73632"/>
            <a:ext cx="12192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схема метода компрессии изображение на основе ДВП</a:t>
            </a:r>
            <a:endParaRPr lang="ru-RU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4</a:t>
            </a:fld>
            <a:r>
              <a:rPr lang="en-US" dirty="0" smtClean="0"/>
              <a:t>/16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45" r="12616" b="24541"/>
          <a:stretch/>
        </p:blipFill>
        <p:spPr>
          <a:xfrm>
            <a:off x="0" y="1915885"/>
            <a:ext cx="12001975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1768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Вейвлет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-преобразование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5761" y="1443013"/>
            <a:ext cx="280415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Правый верхний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саббэнд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отражает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вертикальные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черты изображения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(HL)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правый нижний – диагональные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нижний левый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горизонтальные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5</a:t>
            </a:fld>
            <a:r>
              <a:rPr lang="en-US" dirty="0" smtClean="0"/>
              <a:t>/16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81" b="5397"/>
          <a:stretch/>
        </p:blipFill>
        <p:spPr>
          <a:xfrm>
            <a:off x="5597435" y="863482"/>
            <a:ext cx="5756365" cy="54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Квантование «с мертвой зоной»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0985" y="1350539"/>
                <a:ext cx="5174158" cy="2451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роквантованный  сигнал получается из исходного сигнала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формуле: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–шаг квантования, а оператор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[]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означает взятие целой части числа</a:t>
                </a:r>
                <a:r>
                  <a:rPr lang="ru-RU" sz="2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" y="1350539"/>
                <a:ext cx="5174158" cy="2451312"/>
              </a:xfrm>
              <a:prstGeom prst="rect">
                <a:avLst/>
              </a:prstGeom>
              <a:blipFill>
                <a:blip r:embed="rId2"/>
                <a:stretch>
                  <a:fillRect l="-1178" b="-34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50985" y="3801851"/>
            <a:ext cx="45613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Деквантование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происходит по формуле: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77897" y="4516775"/>
                <a:ext cx="3328860" cy="1249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+0.5</m:t>
                                  </m:r>
                                </m:e>
                              </m:d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d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&amp;0,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97" y="4516775"/>
                <a:ext cx="3328860" cy="12493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6</a:t>
            </a:fld>
            <a:r>
              <a:rPr lang="en-US" dirty="0" smtClean="0"/>
              <a:t>/16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26"/>
          <a:stretch/>
        </p:blipFill>
        <p:spPr>
          <a:xfrm>
            <a:off x="5225143" y="1350539"/>
            <a:ext cx="6966857" cy="441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9353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Контекстное арифметическое кодирование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" y="1078413"/>
            <a:ext cx="4023360" cy="4672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Арифметическое кодированием называется отображение слов алфавита на интервал в диапазоне чисел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[0, 1)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частотой их появления.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саббэндов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4 модели (гистограммы распределения), выбор которых осуществляется по соседним элементам, как показано на рисунке.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7</a:t>
            </a:fld>
            <a:r>
              <a:rPr lang="en-US" dirty="0" smtClean="0"/>
              <a:t>/16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22" b="3112"/>
          <a:stretch/>
        </p:blipFill>
        <p:spPr>
          <a:xfrm>
            <a:off x="5716889" y="646952"/>
            <a:ext cx="5938192" cy="579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1717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Машинное обучение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952446" y="647008"/>
                <a:ext cx="8368937" cy="45736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sz="2000" b="1" dirty="0" smtClean="0"/>
                  <a:t>Квадратичная регрессия</a:t>
                </a:r>
                <a:endParaRPr lang="en-US" sz="2000" b="1" dirty="0" smtClean="0"/>
              </a:p>
              <a:p>
                <a:pPr>
                  <a:lnSpc>
                    <a:spcPct val="125000"/>
                  </a:lnSpc>
                </a:pPr>
                <a:r>
                  <a:rPr lang="ru-RU" sz="2000" dirty="0"/>
                  <a:t>Пусть задана обучающая выборка </a:t>
                </a:r>
                <a14:m>
                  <m:oMath xmlns:m="http://schemas.openxmlformats.org/officeDocument/2006/math">
                    <m:r>
                      <a:rPr lang="ru-RU" sz="2000" b="1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, …, 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u-RU" sz="2000" dirty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000" dirty="0"/>
                  <a:t> 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sz="2000" dirty="0"/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ru-RU" sz="2000" dirty="0"/>
                  <a:t>Задача </a:t>
                </a:r>
                <a:r>
                  <a:rPr lang="ru-RU" sz="2000" dirty="0" smtClean="0"/>
                  <a:t>квадратичной </a:t>
                </a:r>
                <a:r>
                  <a:rPr lang="ru-RU" sz="2000" dirty="0"/>
                  <a:t>регрессии состоит в нахождении линейной функции, которая лучше всего приближает значение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2000" dirty="0"/>
                  <a:t> </a:t>
                </a:r>
                <a:endParaRPr lang="ru-RU" sz="2000" dirty="0" smtClean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ru-RU" sz="20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ru-RU" sz="20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000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000" b="1" dirty="0" smtClean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>
                  <a:lnSpc>
                    <a:spcPct val="125000"/>
                  </a:lnSpc>
                </a:pPr>
                <a:endParaRPr lang="ru-RU" sz="2000" dirty="0"/>
              </a:p>
              <a:p>
                <a:pPr>
                  <a:lnSpc>
                    <a:spcPct val="125000"/>
                  </a:lnSpc>
                </a:pPr>
                <a:endParaRPr lang="ru-RU" sz="20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446" y="647008"/>
                <a:ext cx="8368937" cy="4573688"/>
              </a:xfrm>
              <a:prstGeom prst="rect">
                <a:avLst/>
              </a:prstGeom>
              <a:blipFill>
                <a:blip r:embed="rId2"/>
                <a:stretch>
                  <a:fillRect l="-728" r="-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58709" y="647008"/>
                <a:ext cx="3194091" cy="6146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Полученная выборка состоит из элементов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вида: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и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соседние элементы кодируемого символа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номер наиболее оптимальной модели гистограммы распределения для кодируемого символа.</a:t>
                </a:r>
              </a:p>
              <a:p>
                <a:pPr>
                  <a:lnSpc>
                    <a:spcPct val="125000"/>
                  </a:lnSpc>
                </a:pP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9" y="647008"/>
                <a:ext cx="3194091" cy="6146106"/>
              </a:xfrm>
              <a:prstGeom prst="rect">
                <a:avLst/>
              </a:prstGeom>
              <a:blipFill>
                <a:blip r:embed="rId3"/>
                <a:stretch>
                  <a:fillRect l="-1908" r="-17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 descr="Регрессионный анализ /qualihelp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b="11402"/>
          <a:stretch/>
        </p:blipFill>
        <p:spPr bwMode="auto">
          <a:xfrm>
            <a:off x="5885671" y="4119472"/>
            <a:ext cx="4502488" cy="223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6324378" y="6286363"/>
            <a:ext cx="5715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квадратичной регрессии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8</a:t>
            </a:fld>
            <a:r>
              <a:rPr lang="en-US" dirty="0" smtClean="0"/>
              <a:t>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3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1717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Машинное обучение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алгоритм / Решающее дерево / Математик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7"/>
          <a:stretch/>
        </p:blipFill>
        <p:spPr bwMode="auto">
          <a:xfrm>
            <a:off x="6910630" y="1215965"/>
            <a:ext cx="4232500" cy="372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8610600" y="5072366"/>
            <a:ext cx="5715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Решающее дерево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29767" y="1215965"/>
            <a:ext cx="5715222" cy="1595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</a:p>
          <a:p>
            <a:pPr>
              <a:lnSpc>
                <a:spcPct val="125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дерево в случайном лесу возвращает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 с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наибольшим количеством голосов становится прогнозом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леса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326-F89A-4C42-ACB0-BD46260900BE}" type="slidenum">
              <a:rPr lang="ru-RU" smtClean="0"/>
              <a:t>9</a:t>
            </a:fld>
            <a:r>
              <a:rPr lang="en-US" dirty="0" smtClean="0"/>
              <a:t>/16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9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1031</Words>
  <Application>Microsoft Office PowerPoint</Application>
  <PresentationFormat>Широкоэкранный</PresentationFormat>
  <Paragraphs>80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Reshetnikov Egor</dc:creator>
  <cp:lastModifiedBy>с</cp:lastModifiedBy>
  <cp:revision>225</cp:revision>
  <dcterms:created xsi:type="dcterms:W3CDTF">2022-05-21T16:16:29Z</dcterms:created>
  <dcterms:modified xsi:type="dcterms:W3CDTF">2022-05-29T12:22:08Z</dcterms:modified>
</cp:coreProperties>
</file>