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67" r:id="rId9"/>
    <p:sldId id="273" r:id="rId10"/>
    <p:sldId id="274" r:id="rId11"/>
    <p:sldId id="277" r:id="rId12"/>
    <p:sldId id="275" r:id="rId13"/>
    <p:sldId id="27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18.06.2022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18.06.2022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01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4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6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653142"/>
            <a:ext cx="9604310" cy="3640183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«Московский институт электронной техники»</a:t>
            </a:r>
            <a:b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b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«Компрессия изображений на основе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-преобразований»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19352"/>
            <a:ext cx="9604310" cy="85502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Выполнил студент группы ПМ-41: Решетников Егор Алексеевич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Оценка качества работы алгоритмов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r>
              <a:rPr lang="ru-RU" dirty="0"/>
              <a:t> из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(пиковое отношение сигнал/шум).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𝑃𝑆𝑁𝑅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ε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измеряются в 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которая представляет собой количество бит, используемых для хранения одного пикселя.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  <a:blipFill>
                <a:blip r:embed="rId3"/>
                <a:stretch>
                  <a:fillRect l="-529" b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r>
              <a:rPr lang="ru-RU" dirty="0"/>
              <a:t> из 13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9D4469-5A24-4501-A671-1FD8BE97F5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2" y="1519554"/>
            <a:ext cx="5638800" cy="4462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E0BD20-79D2-40C7-8782-2BAB3F2A51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519553"/>
            <a:ext cx="5724525" cy="44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12</a:t>
            </a:fld>
            <a:r>
              <a:rPr lang="ru-RU" dirty="0"/>
              <a:t> из 13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07E65-2638-4615-8236-4CAD8942B5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646238"/>
            <a:ext cx="5568950" cy="43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r>
              <a:rPr lang="ru-RU" dirty="0"/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13</a:t>
            </a:fld>
            <a:r>
              <a:rPr lang="ru-RU" dirty="0"/>
              <a:t> из 13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5400" y="1646238"/>
            <a:ext cx="9829352" cy="386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рамках работы: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проведен анализ эффективности метода сжатия полутоновых изображений с использованием вейвлет-преобразований, а также показано, что их использование в арифметическом кодировании с применениями методов машинного обучения позволяют добиться эффективного сжатия изображения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проведен обзор существующего метода компрессии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алгоритмом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вейвлет-спектра приводит к алгоритму, характеристики сжатия которого значительно превосходят характеристики сжатия алгоритма стандарта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информации. Требования к хранению данных 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В частности, одной из наиболее актуальных тем исследований является эффективное представление изображений.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r>
              <a:rPr lang="ru-RU" dirty="0"/>
              <a:t> из 13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Целью работы является исследование и анализ методов сжатий изображений с использованием дискретных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 (ДВП).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Задачи: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проверить эффективность методов сжатия изображений с использованием контекстного кодирования*;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повысить эффективность контекстного кодирования коэффициентов ДВП за счет использования технологий машинного обучения;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реализовать описанные алгоритмы и разработать программу для их тестирования.</a:t>
            </a:r>
          </a:p>
          <a:p>
            <a:pPr lvl="1"/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r>
              <a:rPr lang="ru-RU" dirty="0"/>
              <a:t> из 13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0" y="6126163"/>
            <a:ext cx="1058091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В. Григорьев «Компрессия изображений на основе пакетных </a:t>
            </a:r>
            <a:r>
              <a:rPr lang="ru-RU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-преобразований». (Бакалаврская работа). МИЭТ. 2016г. 53 с.</a:t>
            </a:r>
            <a:endParaRPr lang="ru-RU" sz="1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720943" cy="1142385"/>
          </a:xfrm>
        </p:spPr>
        <p:txBody>
          <a:bodyPr rtlCol="0"/>
          <a:lstStyle/>
          <a:p>
            <a:r>
              <a:rPr lang="ru-RU" dirty="0"/>
              <a:t>Общая схема </a:t>
            </a:r>
            <a:r>
              <a:rPr lang="ru-RU" dirty="0">
                <a:solidFill>
                  <a:srgbClr val="A43F27"/>
                </a:solidFill>
              </a:rPr>
              <a:t>метода</a:t>
            </a:r>
            <a:r>
              <a:rPr lang="ru-RU" dirty="0"/>
              <a:t> компрессии изображение на основе ДВП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r>
              <a:rPr lang="ru-RU" dirty="0"/>
              <a:t> из 13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23406" y="2042150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Исходное изображение</a:t>
            </a:r>
          </a:p>
        </p:txBody>
      </p:sp>
      <p:cxnSp>
        <p:nvCxnSpPr>
          <p:cNvPr id="10" name="Прямая со стрелкой 9"/>
          <p:cNvCxnSpPr>
            <a:stCxn id="8" idx="3"/>
            <a:endCxn id="11" idx="1"/>
          </p:cNvCxnSpPr>
          <p:nvPr/>
        </p:nvCxnSpPr>
        <p:spPr>
          <a:xfrm>
            <a:off x="3002924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533057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ДВП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40333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с мертвой зоной</a:t>
            </a:r>
          </a:p>
        </p:txBody>
      </p:sp>
      <p:cxnSp>
        <p:nvCxnSpPr>
          <p:cNvPr id="19" name="Прямая со стрелкой 18"/>
          <p:cNvCxnSpPr>
            <a:stCxn id="11" idx="3"/>
            <a:endCxn id="15" idx="1"/>
          </p:cNvCxnSpPr>
          <p:nvPr/>
        </p:nvCxnSpPr>
        <p:spPr>
          <a:xfrm>
            <a:off x="5710200" y="2501535"/>
            <a:ext cx="53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947609" y="204215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cxnSp>
        <p:nvCxnSpPr>
          <p:cNvPr id="6" name="Прямая со стрелкой 5"/>
          <p:cNvCxnSpPr>
            <a:stCxn id="15" idx="3"/>
            <a:endCxn id="25" idx="1"/>
          </p:cNvCxnSpPr>
          <p:nvPr/>
        </p:nvCxnSpPr>
        <p:spPr>
          <a:xfrm flipV="1">
            <a:off x="8417476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196027" y="3356825"/>
            <a:ext cx="1850571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Сжатые данные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7609" y="467150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40333" y="4671504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с мертвой зоной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33057" y="4671500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ДВП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23406" y="4671496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Исходное изображение</a:t>
            </a:r>
          </a:p>
        </p:txBody>
      </p:sp>
      <p:cxnSp>
        <p:nvCxnSpPr>
          <p:cNvPr id="36" name="Прямая со стрелкой 35"/>
          <p:cNvCxnSpPr>
            <a:stCxn id="25" idx="2"/>
            <a:endCxn id="13" idx="0"/>
          </p:cNvCxnSpPr>
          <p:nvPr/>
        </p:nvCxnSpPr>
        <p:spPr>
          <a:xfrm>
            <a:off x="10121313" y="2960913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24" idx="0"/>
          </p:cNvCxnSpPr>
          <p:nvPr/>
        </p:nvCxnSpPr>
        <p:spPr>
          <a:xfrm>
            <a:off x="10121313" y="4275588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4" idx="1"/>
            <a:endCxn id="27" idx="3"/>
          </p:cNvCxnSpPr>
          <p:nvPr/>
        </p:nvCxnSpPr>
        <p:spPr>
          <a:xfrm flipH="1">
            <a:off x="8417476" y="5130882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7" idx="1"/>
            <a:endCxn id="30" idx="3"/>
          </p:cNvCxnSpPr>
          <p:nvPr/>
        </p:nvCxnSpPr>
        <p:spPr>
          <a:xfrm flipH="1" flipV="1">
            <a:off x="5710200" y="5130880"/>
            <a:ext cx="5301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0" idx="1"/>
            <a:endCxn id="33" idx="3"/>
          </p:cNvCxnSpPr>
          <p:nvPr/>
        </p:nvCxnSpPr>
        <p:spPr>
          <a:xfrm flipH="1" flipV="1">
            <a:off x="3002924" y="5130878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Вейвлет</a:t>
            </a:r>
            <a:r>
              <a:rPr lang="ru-RU" dirty="0"/>
              <a:t>-преобразование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верхний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отражает вертикальные черты изображения (HL)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нижний – диагональные (HH)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Нижний левый – горизонтальные (LH).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r>
              <a:rPr lang="ru-RU" dirty="0"/>
              <a:t> из 13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>
          <a:xfrm>
            <a:off x="7136806" y="1646238"/>
            <a:ext cx="4335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Квантование «с мертвой зоной»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r>
              <a:rPr lang="ru-RU" dirty="0"/>
              <a:t> из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означает взятие целой части числа.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Деквантование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происходит 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6139543" y="2063068"/>
            <a:ext cx="601814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Контекстное арифметическое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616234" cy="3809999"/>
          </a:xfrm>
        </p:spPr>
        <p:txBody>
          <a:bodyPr rtlCol="0">
            <a:noAutofit/>
          </a:bodyPr>
          <a:lstStyle/>
          <a:p>
            <a:r>
              <a:rPr lang="ru-RU" sz="1800">
                <a:latin typeface="Cambria Math" panose="02040503050406030204" pitchFamily="18" charset="0"/>
                <a:ea typeface="Cambria Math" panose="02040503050406030204" pitchFamily="18" charset="0"/>
              </a:rPr>
              <a:t>Арифметическим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кодированием называется отображение слов алфавита на интервал в диапазоне чисел [0, 1) в соответствии с частотой их появления.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саббэндов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используется 4 модели (гистограммы распределения), выбор которых осуществляется по соседним элементам, как показано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7</a:t>
            </a:fld>
            <a:r>
              <a:rPr lang="ru-RU" dirty="0"/>
              <a:t> из 13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2E9B25-D421-4E73-AFF0-D59088DA3B5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" r="35819"/>
          <a:stretch/>
        </p:blipFill>
        <p:spPr bwMode="auto">
          <a:xfrm>
            <a:off x="6762302" y="1800225"/>
            <a:ext cx="4362450" cy="3990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70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8</a:t>
            </a:fld>
            <a:r>
              <a:rPr lang="ru-RU" dirty="0"/>
              <a:t> из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  <a:blipFill>
                <a:blip r:embed="rId3"/>
                <a:stretch>
                  <a:fillRect l="-1625" t="-126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88193" y="1722311"/>
                <a:ext cx="6096000" cy="31302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Квадратичная регрессия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Задача квадратичной 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𝐛𝐗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 dirty="0"/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3" y="1722311"/>
                <a:ext cx="6096000" cy="3130281"/>
              </a:xfrm>
              <a:prstGeom prst="rect">
                <a:avLst/>
              </a:prstGeom>
              <a:blipFill>
                <a:blip r:embed="rId4"/>
                <a:stretch>
                  <a:fillRect l="-800" t="-1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r>
              <a:rPr lang="ru-RU" dirty="0"/>
              <a:t> из 13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5399" y="1646238"/>
            <a:ext cx="427808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Каждое дерево в случайном лесу возвращает прогноз и прогноз с наибольшим количеством голосов становится прогнозом леса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380703-5A68-4020-B3A1-986185AEEDB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517" r="6239" b="-517"/>
          <a:stretch/>
        </p:blipFill>
        <p:spPr bwMode="auto">
          <a:xfrm>
            <a:off x="6205855" y="1597026"/>
            <a:ext cx="5557520" cy="3076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496</TotalTime>
  <Words>714</Words>
  <Application>Microsoft Office PowerPoint</Application>
  <PresentationFormat>Широкоэкранный</PresentationFormat>
  <Paragraphs>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Times New Roman</vt:lpstr>
      <vt:lpstr>Ромбовидная сетка, 16 х 9</vt:lpstr>
      <vt:lpstr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vt:lpstr>
      <vt:lpstr>Актуальность выбранной темы</vt:lpstr>
      <vt:lpstr>Цели и задачи</vt:lpstr>
      <vt:lpstr>Общая схема метода компрессии изображение на основе ДВП</vt:lpstr>
      <vt:lpstr>Вейвлет-преобразование</vt:lpstr>
      <vt:lpstr>Квантование «с мертвой зоной»</vt:lpstr>
      <vt:lpstr>Контекстное арифметическое кодирование</vt:lpstr>
      <vt:lpstr>Машинное обучение</vt:lpstr>
      <vt:lpstr>Машинное обучение</vt:lpstr>
      <vt:lpstr>Оценка качества работы алгоритмов</vt:lpstr>
      <vt:lpstr>Результаты экспериментов</vt:lpstr>
      <vt:lpstr>Результаты экспериментов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dc:title>
  <dc:creator>с</dc:creator>
  <cp:lastModifiedBy>Reshetnikov Egor</cp:lastModifiedBy>
  <cp:revision>72</cp:revision>
  <dcterms:created xsi:type="dcterms:W3CDTF">2022-05-29T13:13:46Z</dcterms:created>
  <dcterms:modified xsi:type="dcterms:W3CDTF">2022-06-18T19:27:09Z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