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71" r:id="rId4"/>
    <p:sldId id="262" r:id="rId5"/>
    <p:sldId id="263" r:id="rId6"/>
    <p:sldId id="264" r:id="rId7"/>
    <p:sldId id="272" r:id="rId8"/>
    <p:sldId id="267" r:id="rId9"/>
    <p:sldId id="273" r:id="rId10"/>
    <p:sldId id="274" r:id="rId11"/>
    <p:sldId id="277" r:id="rId12"/>
    <p:sldId id="275" r:id="rId13"/>
    <p:sldId id="276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01.06.2022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01.06.2022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8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010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8545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86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6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4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09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54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42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653142"/>
            <a:ext cx="9604310" cy="3640183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высшего образования «Национальный исследовательский университет</a:t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«Московский институт электронной техники</a:t>
            </a:r>
            <a:r>
              <a:rPr lang="ru-RU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»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Кафедра высшей математики №1 </a:t>
            </a:r>
            <a: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b="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Выпускная квалификационная работа на тему: 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«Компрессия изображений на основе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-преобразований»</a:t>
            </a:r>
            <a: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19352"/>
            <a:ext cx="9604310" cy="855025"/>
          </a:xfrm>
        </p:spPr>
        <p:txBody>
          <a:bodyPr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Выполнил студент группы ПМ-41: Решетников Егор Алексеевич</a:t>
            </a:r>
            <a:endParaRPr lang="en-US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Научный руководитель: д.ф.-м.н., профессор </a:t>
            </a:r>
            <a:r>
              <a:rPr lang="ru-RU" sz="18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Умняшкин</a:t>
            </a:r>
            <a:r>
              <a:rPr lang="ru-RU" sz="1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Сергей Владимирович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Оценка качества работы алгоритмов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10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 качестве метрики качества результатов работы методов будем рассматривать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(пиковое отношение сигнал/шум).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𝑃𝑆𝑁𝑅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𝑙𝑔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ru-RU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дБ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ε</a:t>
                </a:r>
                <a:r>
                  <a:rPr lang="en-US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)|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(здесь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размеры изображения),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максимально значение, принимаемое пикселем изображения.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PSNR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измеряются в дБ.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оси абсцисс будем откладывать значения коэффициента сжатия, выраженного величиной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𝑏𝑝𝑝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bits per pixel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), которая представляет собой количество бит, используемых для хранения одного пикселя.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9" y="1646238"/>
                <a:ext cx="9207137" cy="4011419"/>
              </a:xfrm>
              <a:prstGeom prst="rect">
                <a:avLst/>
              </a:prstGeom>
              <a:blipFill>
                <a:blip r:embed="rId3"/>
                <a:stretch>
                  <a:fillRect l="-529" b="-13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11</a:t>
            </a:fld>
            <a:r>
              <a:rPr lang="ru-RU" dirty="0" smtClean="0"/>
              <a:t> из 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92" y="1646238"/>
            <a:ext cx="5231908" cy="41640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910" y="1646238"/>
            <a:ext cx="5115283" cy="41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Результаты экспериментов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12</a:t>
            </a:fld>
            <a:r>
              <a:rPr lang="ru-RU" dirty="0" smtClean="0"/>
              <a:t> из 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23" y="1646238"/>
            <a:ext cx="5229354" cy="42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0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13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5959" y="1646238"/>
            <a:ext cx="10288793" cy="3520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рамках работы был проведен анализ эффективности метода сжатия полутоновых изображений с использованием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-преобразований, а также показано, что их использование в арифметическом кодировании позволяют добиться эффективного сжатия изображения.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Был проведен обзор существующего метода компрессии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и анализ сравнения качества его работы с предлагаемым алгоритмом.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Проанализированы результаты экспериментов, показывающие, что модификация метода арифметического кодирования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-спектра приводит к алгоритму, характеристики сжатия которого значительно превосходят характеристики сжатия алгоритма стандарта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JPEG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4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В современном мире интернет-технологии всё глубже проникают в нашу жизнь, возрастает значимость проблем хранения и передачи информации. Требования к хранению данных только растут, появляются новые форматы высокой четкости изображений и видео, а развитие пропускной способности каналов связи не всегда соответствуют требованиям к скорости передачи информации. В частности, одной из наиболее актуальных тем исследований является эффективное представление изображений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2</a:t>
            </a:fld>
            <a:r>
              <a:rPr lang="ru-RU" dirty="0" smtClean="0"/>
              <a:t> из 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Целью работы является исследование и анализ методов сжатий изображений с использованием дискретных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 (ДВП).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Задачи: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проанализировать уже существующие методы компрессии изображений, использующих </a:t>
            </a:r>
            <a:r>
              <a:rPr lang="ru-RU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проверить эффективность методов сжатия изображений с использованием контекстного кодирования*;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повысить эффективность контекстного кодирования коэффициентов ДВП за счет использования технологий машинного обучения;</a:t>
            </a:r>
          </a:p>
          <a:p>
            <a:pPr lvl="1"/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реализовать описанные алгоритмы и разработать программу для их тестирования.</a:t>
            </a:r>
          </a:p>
          <a:p>
            <a:pPr lvl="1"/>
            <a:endParaRPr lang="ru-RU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3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6720" y="6126163"/>
            <a:ext cx="10580914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 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А. В. Григорьев «Компрессия изображений на основе пакетных </a:t>
            </a:r>
            <a:r>
              <a:rPr lang="ru-RU" sz="14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вейвлет</a:t>
            </a:r>
            <a:r>
              <a:rPr lang="ru-RU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-преобразований». (Бакалаврская работа). МИЭТ. 2016г. 53 с.</a:t>
            </a:r>
            <a:endParaRPr lang="ru-RU" sz="1400" i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720943" cy="1142385"/>
          </a:xfrm>
        </p:spPr>
        <p:txBody>
          <a:bodyPr rtlCol="0"/>
          <a:lstStyle/>
          <a:p>
            <a:r>
              <a:rPr lang="ru-RU" dirty="0"/>
              <a:t>Общая схема </a:t>
            </a:r>
            <a:r>
              <a:rPr lang="ru-RU" dirty="0">
                <a:solidFill>
                  <a:srgbClr val="A43F27"/>
                </a:solidFill>
              </a:rPr>
              <a:t>метода</a:t>
            </a:r>
            <a:r>
              <a:rPr lang="ru-RU" dirty="0"/>
              <a:t> компрессии изображение на основе ДВП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4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3406" y="2042150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11" idx="1"/>
          </p:cNvCxnSpPr>
          <p:nvPr/>
        </p:nvCxnSpPr>
        <p:spPr>
          <a:xfrm>
            <a:off x="3002924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3533057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40333" y="2042155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1" idx="3"/>
            <a:endCxn id="15" idx="1"/>
          </p:cNvCxnSpPr>
          <p:nvPr/>
        </p:nvCxnSpPr>
        <p:spPr>
          <a:xfrm>
            <a:off x="5710200" y="2501535"/>
            <a:ext cx="53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8947609" y="204215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cxnSp>
        <p:nvCxnSpPr>
          <p:cNvPr id="6" name="Прямая со стрелкой 5"/>
          <p:cNvCxnSpPr>
            <a:stCxn id="15" idx="3"/>
            <a:endCxn id="25" idx="1"/>
          </p:cNvCxnSpPr>
          <p:nvPr/>
        </p:nvCxnSpPr>
        <p:spPr>
          <a:xfrm flipV="1">
            <a:off x="8417476" y="2501532"/>
            <a:ext cx="5301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9196027" y="3356825"/>
            <a:ext cx="1850571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Сжатые данные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8947609" y="4671500"/>
            <a:ext cx="2347408" cy="91876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контекстное арифметическое кодирование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240333" y="4671504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квантование </a:t>
            </a:r>
            <a:r>
              <a:rPr lang="ru-RU" sz="1600" dirty="0" smtClean="0">
                <a:solidFill>
                  <a:schemeClr val="tx1"/>
                </a:solidFill>
              </a:rPr>
              <a:t>с </a:t>
            </a:r>
            <a:r>
              <a:rPr lang="ru-RU" sz="1600" dirty="0">
                <a:solidFill>
                  <a:schemeClr val="tx1"/>
                </a:solidFill>
              </a:rPr>
              <a:t>мертвой </a:t>
            </a:r>
            <a:r>
              <a:rPr lang="ru-RU" sz="1600" dirty="0" smtClean="0">
                <a:solidFill>
                  <a:schemeClr val="tx1"/>
                </a:solidFill>
              </a:rPr>
              <a:t>зоной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533057" y="4671500"/>
            <a:ext cx="2177143" cy="9187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четырехуровневое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ДВП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1123406" y="4671496"/>
            <a:ext cx="1879518" cy="918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Исходное изображение</a:t>
            </a:r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36" name="Прямая со стрелкой 35"/>
          <p:cNvCxnSpPr>
            <a:stCxn id="25" idx="2"/>
            <a:endCxn id="13" idx="0"/>
          </p:cNvCxnSpPr>
          <p:nvPr/>
        </p:nvCxnSpPr>
        <p:spPr>
          <a:xfrm>
            <a:off x="10121313" y="2960913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3" idx="2"/>
            <a:endCxn id="24" idx="0"/>
          </p:cNvCxnSpPr>
          <p:nvPr/>
        </p:nvCxnSpPr>
        <p:spPr>
          <a:xfrm>
            <a:off x="10121313" y="4275588"/>
            <a:ext cx="0" cy="395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24" idx="1"/>
            <a:endCxn id="27" idx="3"/>
          </p:cNvCxnSpPr>
          <p:nvPr/>
        </p:nvCxnSpPr>
        <p:spPr>
          <a:xfrm flipH="1">
            <a:off x="8417476" y="5130882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7" idx="1"/>
            <a:endCxn id="30" idx="3"/>
          </p:cNvCxnSpPr>
          <p:nvPr/>
        </p:nvCxnSpPr>
        <p:spPr>
          <a:xfrm flipH="1" flipV="1">
            <a:off x="5710200" y="5130880"/>
            <a:ext cx="530133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0" idx="1"/>
            <a:endCxn id="33" idx="3"/>
          </p:cNvCxnSpPr>
          <p:nvPr/>
        </p:nvCxnSpPr>
        <p:spPr>
          <a:xfrm flipH="1" flipV="1">
            <a:off x="3002924" y="5130878"/>
            <a:ext cx="53013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err="1"/>
              <a:t>Вейвлет</a:t>
            </a:r>
            <a:r>
              <a:rPr lang="ru-RU" dirty="0"/>
              <a:t>-преобразование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Правый верхний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отражает вертикальные черты изображения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HL)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равый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нижний – диагональные (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HH)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sz="18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Н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ижний 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левый – горизонтальные (LH</a:t>
            </a:r>
            <a:r>
              <a:rPr lang="ru-RU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ru-RU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5</a:t>
            </a:fld>
            <a:r>
              <a:rPr lang="ru-RU" dirty="0" smtClean="0"/>
              <a:t> из 16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13"/>
          <a:stretch/>
        </p:blipFill>
        <p:spPr>
          <a:xfrm>
            <a:off x="7136806" y="1646238"/>
            <a:ext cx="4335800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Квантование «с мертвой зоной»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6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Проквантованный  сигнал получается из исходного сигнала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–шаг квантования, а оператор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[]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означает взятие целой части числа</a:t>
                </a:r>
                <a:r>
                  <a:rPr lang="ru-RU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Деквантование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происходит по формуле: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ru-RU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ru-RU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при </m:t>
                              </m:r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ru-RU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46238"/>
                <a:ext cx="4931229" cy="4554195"/>
              </a:xfrm>
              <a:prstGeom prst="rect">
                <a:avLst/>
              </a:prstGeom>
              <a:blipFill>
                <a:blip r:embed="rId3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6"/>
          <a:stretch/>
        </p:blipFill>
        <p:spPr>
          <a:xfrm>
            <a:off x="6139543" y="2063068"/>
            <a:ext cx="6018146" cy="38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Контекстное арифметическое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981201"/>
            <a:ext cx="3616234" cy="3809999"/>
          </a:xfrm>
        </p:spPr>
        <p:txBody>
          <a:bodyPr rtlCol="0">
            <a:noAutofit/>
          </a:bodyPr>
          <a:lstStyle/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Арифметическое кодированием называется отображение слов алфавита на интервал в диапазоне чисел [0, 1) в соответствии с частотой их появления.</a:t>
            </a:r>
          </a:p>
          <a:p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Для </a:t>
            </a:r>
            <a:r>
              <a:rPr lang="ru-RU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саббэндов</a:t>
            </a:r>
            <a:r>
              <a:rPr lang="ru-RU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используется 4 модели (гистограммы распределения), выбор которых осуществляется по соседним элементам, как показано на рисунке.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7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3474" y="6273588"/>
            <a:ext cx="11000719" cy="4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33"/>
          <a:stretch/>
        </p:blipFill>
        <p:spPr>
          <a:xfrm>
            <a:off x="6696891" y="1721107"/>
            <a:ext cx="4095578" cy="40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5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8</a:t>
            </a:fld>
            <a:r>
              <a:rPr lang="ru-RU" dirty="0" smtClean="0"/>
              <a:t> из 16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Полученная выборка состоит из элементов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вида: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и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где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соседние элементы кодируемого символа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номер наиболее оптимальной модели гистограммы распределения для кодируемого символа.</a:t>
                </a: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22311"/>
                <a:ext cx="3381104" cy="4848122"/>
              </a:xfrm>
              <a:prstGeom prst="rect">
                <a:avLst/>
              </a:prstGeom>
              <a:blipFill>
                <a:blip r:embed="rId3"/>
                <a:stretch>
                  <a:fillRect l="-1625" t="-126" r="-23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ru-RU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Квадратичная регрессия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Пусть задана обучающая выборка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при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Задача квадратичной регрессии состоит в нахождении линейной функции, которая лучше всего приближает значение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ru-RU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93" y="1722311"/>
                <a:ext cx="6096000" cy="4491294"/>
              </a:xfrm>
              <a:prstGeom prst="rect">
                <a:avLst/>
              </a:prstGeom>
              <a:blipFill>
                <a:blip r:embed="rId4"/>
                <a:stretch>
                  <a:fillRect l="-800" t="-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ru-RU" smtClean="0"/>
              <a:t>9</a:t>
            </a:fld>
            <a:r>
              <a:rPr lang="ru-RU" dirty="0" smtClean="0"/>
              <a:t> из 16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95399" y="1646238"/>
            <a:ext cx="4278087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Случайный лес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Каждое дерево в случайном лесу возвращает прогноз и прогноз с наибольшим количеством голосов становится прогнозом леса</a:t>
            </a:r>
            <a:endParaRPr lang="ru-RU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алгоритм / Решающее дерево / Математик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7"/>
          <a:stretch/>
        </p:blipFill>
        <p:spPr bwMode="auto">
          <a:xfrm>
            <a:off x="6664100" y="1608019"/>
            <a:ext cx="4232500" cy="372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162</TotalTime>
  <Words>992</Words>
  <Application>Microsoft Office PowerPoint</Application>
  <PresentationFormat>Широкоэкранный</PresentationFormat>
  <Paragraphs>89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Times New Roman</vt:lpstr>
      <vt:lpstr>Ромбовидная сетка, 16 х 9</vt:lpstr>
      <vt:lpstr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vt:lpstr>
      <vt:lpstr>Актуальность выбранной темы</vt:lpstr>
      <vt:lpstr>Цели и задачи</vt:lpstr>
      <vt:lpstr>Общая схема метода компрессии изображение на основе ДВП</vt:lpstr>
      <vt:lpstr>Вейвлет-преобразование</vt:lpstr>
      <vt:lpstr>Квантование «с мертвой зоной»</vt:lpstr>
      <vt:lpstr>Контекстное арифметическое кодирование</vt:lpstr>
      <vt:lpstr>Машинное обучение</vt:lpstr>
      <vt:lpstr>Машинное обучение</vt:lpstr>
      <vt:lpstr>Оценка качества работы алгоритмов</vt:lpstr>
      <vt:lpstr>Результаты экспериментов</vt:lpstr>
      <vt:lpstr>Результаты экспериментов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автономное образовательное учреждение высшего образования «Национальный исследовательский университет «Московский институт электронной техники» Кафедра высшей математики №1   Выпускная квалификационная работа на тему:  «Компрессия изображений на основе вейвлет-преобразований»  </dc:title>
  <dc:creator>с</dc:creator>
  <cp:lastModifiedBy>с</cp:lastModifiedBy>
  <cp:revision>54</cp:revision>
  <dcterms:created xsi:type="dcterms:W3CDTF">2022-05-29T13:13:46Z</dcterms:created>
  <dcterms:modified xsi:type="dcterms:W3CDTF">2022-06-01T17:55:37Z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