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48"/>
  </p:notesMasterIdLst>
  <p:sldIdLst>
    <p:sldId id="492" r:id="rId2"/>
    <p:sldId id="494" r:id="rId3"/>
    <p:sldId id="495" r:id="rId4"/>
    <p:sldId id="496" r:id="rId5"/>
    <p:sldId id="497" r:id="rId6"/>
    <p:sldId id="498" r:id="rId7"/>
    <p:sldId id="500" r:id="rId8"/>
    <p:sldId id="501" r:id="rId9"/>
    <p:sldId id="502" r:id="rId10"/>
    <p:sldId id="503" r:id="rId11"/>
    <p:sldId id="504" r:id="rId12"/>
    <p:sldId id="505" r:id="rId13"/>
    <p:sldId id="543" r:id="rId14"/>
    <p:sldId id="544" r:id="rId15"/>
    <p:sldId id="506" r:id="rId16"/>
    <p:sldId id="507" r:id="rId17"/>
    <p:sldId id="545" r:id="rId18"/>
    <p:sldId id="509" r:id="rId19"/>
    <p:sldId id="510" r:id="rId20"/>
    <p:sldId id="511" r:id="rId21"/>
    <p:sldId id="546" r:id="rId22"/>
    <p:sldId id="513" r:id="rId23"/>
    <p:sldId id="514" r:id="rId24"/>
    <p:sldId id="516" r:id="rId25"/>
    <p:sldId id="517" r:id="rId26"/>
    <p:sldId id="519" r:id="rId27"/>
    <p:sldId id="520" r:id="rId28"/>
    <p:sldId id="521" r:id="rId29"/>
    <p:sldId id="522" r:id="rId30"/>
    <p:sldId id="523" r:id="rId31"/>
    <p:sldId id="524" r:id="rId32"/>
    <p:sldId id="525" r:id="rId33"/>
    <p:sldId id="526" r:id="rId34"/>
    <p:sldId id="527" r:id="rId35"/>
    <p:sldId id="528" r:id="rId36"/>
    <p:sldId id="529" r:id="rId37"/>
    <p:sldId id="530" r:id="rId38"/>
    <p:sldId id="531" r:id="rId39"/>
    <p:sldId id="532" r:id="rId40"/>
    <p:sldId id="533" r:id="rId41"/>
    <p:sldId id="534" r:id="rId42"/>
    <p:sldId id="535" r:id="rId43"/>
    <p:sldId id="536" r:id="rId44"/>
    <p:sldId id="537" r:id="rId45"/>
    <p:sldId id="538" r:id="rId46"/>
    <p:sldId id="547" r:id="rId4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33CC33"/>
    <a:srgbClr val="00FFFF"/>
    <a:srgbClr val="FF99FF"/>
    <a:srgbClr val="003399"/>
    <a:srgbClr val="66FF33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>
      <p:cViewPr varScale="1">
        <p:scale>
          <a:sx n="116" d="100"/>
          <a:sy n="116" d="100"/>
        </p:scale>
        <p:origin x="14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5C352E2E-7924-49FC-B2B6-189D70A4F24F}" type="datetimeFigureOut">
              <a:rPr lang="zh-CN" altLang="en-US"/>
              <a:pPr>
                <a:defRPr/>
              </a:pPr>
              <a:t>2021/6/22</a:t>
            </a:fld>
            <a:endParaRPr lang="en-US" altLang="zh-CN"/>
          </a:p>
        </p:txBody>
      </p:sp>
      <p:sp>
        <p:nvSpPr>
          <p:cNvPr id="92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B21CE47-EB6E-45E3-8018-19D45F8C21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7270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1CE47-EB6E-45E3-8018-19D45F8C216A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8908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736DEC-CD6E-4E5E-9800-3809B505D3F0}" type="slidenum">
              <a:rPr lang="en-US" altLang="zh-CN" sz="1200">
                <a:latin typeface="Garamond" panose="02020404030301010803" pitchFamily="18" charset="0"/>
              </a:rPr>
              <a:pPr/>
              <a:t>24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03731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D820AF6-2B07-44A2-8165-52E5509F669E}" type="datetime1">
              <a:rPr lang="zh-CN" altLang="en-US" smtClean="0"/>
              <a:t>2021/6/22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80BF31-6969-4679-AEDD-675475D729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904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6B6BB-C3BE-4807-94D3-CD22AA19CAD1}" type="datetime1">
              <a:rPr lang="zh-CN" altLang="en-US" smtClean="0"/>
              <a:t>2021/6/22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7B52C-E413-4FBF-9934-7A90839F08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869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C5A46-181A-47C1-9084-CE3AE98D37AD}" type="datetime1">
              <a:rPr lang="zh-CN" altLang="en-US" smtClean="0"/>
              <a:t>2021/6/22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E6215-C758-4981-8506-12FD43EE7D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417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F8DEF-5643-4A09-A7DC-E272C6EED8E0}" type="datetime1">
              <a:rPr lang="zh-CN" altLang="en-US" smtClean="0"/>
              <a:t>2021/6/22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CCE32-B354-4363-B592-FC2B88849A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258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79526D2-896B-46DA-913F-8AACD0FFB26A}" type="datetime1">
              <a:rPr lang="zh-CN" altLang="en-US" smtClean="0"/>
              <a:t>2021/6/22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7E610A-00EB-4185-BF87-01FD08CF2D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9843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2E9A4DF-2238-4DBC-B886-99B52EF7B938}" type="datetime1">
              <a:rPr lang="zh-CN" altLang="en-US" smtClean="0"/>
              <a:t>2021/6/22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5CE9D1-7CF3-4853-92CE-5B97A50E50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89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897BBF7-E6B4-4ADA-9BB9-9751C0BC0447}" type="datetime1">
              <a:rPr lang="zh-CN" altLang="en-US" smtClean="0"/>
              <a:t>2021/6/22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C94D79-6E59-4B38-B1B9-62DF4E435A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2957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2C663A0-1A39-461B-B196-F08B1C1EBF2B}" type="datetime1">
              <a:rPr lang="zh-CN" altLang="en-US" smtClean="0"/>
              <a:t>2021/6/22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EC5D64-06C0-485B-8CA7-381F4A2D38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8539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4978F-8266-4352-93BE-197BABA2C070}" type="datetime1">
              <a:rPr lang="zh-CN" altLang="en-US" smtClean="0"/>
              <a:t>2021/6/22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84A4AB-ED2B-4311-95F3-636A44381D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77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7BB784A-C937-4A86-8552-E01E4A5494F3}" type="datetime1">
              <a:rPr lang="zh-CN" altLang="en-US" smtClean="0"/>
              <a:t>2021/6/22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40A9E-251A-49F1-9946-B87CB27634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0221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" name="Chevron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121E8C5-48E8-4A2C-9AB1-BD8674C9C275}" type="datetime1">
              <a:rPr lang="zh-CN" altLang="en-US" smtClean="0"/>
              <a:t>2021/6/22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E4B63C-690B-4BAD-9282-2BBC1907B4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8394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C245055-CD18-4F13-BFC2-6DD47E0D7429}" type="datetime1">
              <a:rPr lang="zh-CN" altLang="en-US" smtClean="0"/>
              <a:t>2021/6/22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4BAD579C-C2B2-4F69-9575-A9CC307629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2" r:id="rId2"/>
    <p:sldLayoutId id="2147483697" r:id="rId3"/>
    <p:sldLayoutId id="2147483698" r:id="rId4"/>
    <p:sldLayoutId id="2147483699" r:id="rId5"/>
    <p:sldLayoutId id="2147483700" r:id="rId6"/>
    <p:sldLayoutId id="2147483693" r:id="rId7"/>
    <p:sldLayoutId id="2147483701" r:id="rId8"/>
    <p:sldLayoutId id="2147483702" r:id="rId9"/>
    <p:sldLayoutId id="2147483694" r:id="rId10"/>
    <p:sldLayoutId id="2147483695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8062664" cy="1829761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计算机系统 </a:t>
            </a:r>
            <a:r>
              <a:rPr lang="en-US" altLang="zh-CN" dirty="0" smtClean="0"/>
              <a:t>I </a:t>
            </a:r>
            <a:endParaRPr lang="zh-CN" altLang="en-US" dirty="0"/>
          </a:p>
        </p:txBody>
      </p:sp>
      <p:sp>
        <p:nvSpPr>
          <p:cNvPr id="10243" name="Subtitle 7"/>
          <p:cNvSpPr>
            <a:spLocks noGrp="1"/>
          </p:cNvSpPr>
          <p:nvPr>
            <p:ph type="subTitle" idx="1"/>
          </p:nvPr>
        </p:nvSpPr>
        <p:spPr>
          <a:xfrm>
            <a:off x="976064" y="3611563"/>
            <a:ext cx="7772400" cy="1200150"/>
          </a:xfrm>
        </p:spPr>
        <p:txBody>
          <a:bodyPr/>
          <a:lstStyle/>
          <a:p>
            <a:pPr marR="0"/>
            <a:endParaRPr lang="en-US" altLang="zh-CN" dirty="0" smtClean="0"/>
          </a:p>
          <a:p>
            <a:pPr marR="0"/>
            <a:r>
              <a:rPr lang="zh-CN" altLang="en-US" dirty="0" smtClean="0"/>
              <a:t>第</a:t>
            </a:r>
            <a:r>
              <a:rPr lang="zh-CN" altLang="en-US" dirty="0"/>
              <a:t>十</a:t>
            </a:r>
            <a:r>
              <a:rPr lang="zh-CN" altLang="en-US" dirty="0" smtClean="0"/>
              <a:t>章：栈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当栈已经满了或者空了的考虑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当执行</a:t>
            </a:r>
            <a:r>
              <a:rPr lang="en-US" altLang="zh-CN" dirty="0" smtClean="0">
                <a:ea typeface="宋体" panose="02010600030101010101" pitchFamily="2" charset="-122"/>
              </a:rPr>
              <a:t>PUSH</a:t>
            </a:r>
            <a:r>
              <a:rPr lang="zh-CN" altLang="en-US" dirty="0" smtClean="0">
                <a:ea typeface="宋体" panose="02010600030101010101" pitchFamily="2" charset="-122"/>
              </a:rPr>
              <a:t>操作，应该先检查栈是否满了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当执行</a:t>
            </a:r>
            <a:r>
              <a:rPr lang="en-US" altLang="zh-CN" dirty="0" smtClean="0">
                <a:ea typeface="宋体" panose="02010600030101010101" pitchFamily="2" charset="-122"/>
              </a:rPr>
              <a:t>POP</a:t>
            </a:r>
            <a:r>
              <a:rPr lang="zh-CN" altLang="en-US" dirty="0" smtClean="0">
                <a:ea typeface="宋体" panose="02010600030101010101" pitchFamily="2" charset="-122"/>
              </a:rPr>
              <a:t>操作，应该先检查栈是否为空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使用</a:t>
            </a:r>
            <a:r>
              <a:rPr lang="en-US" altLang="zh-CN" dirty="0" smtClean="0">
                <a:ea typeface="宋体" panose="02010600030101010101" pitchFamily="2" charset="-122"/>
              </a:rPr>
              <a:t>R5</a:t>
            </a:r>
            <a:r>
              <a:rPr lang="zh-CN" altLang="en-US" dirty="0" smtClean="0">
                <a:ea typeface="宋体" panose="02010600030101010101" pitchFamily="2" charset="-122"/>
              </a:rPr>
              <a:t>返回状态信息，</a:t>
            </a:r>
            <a:r>
              <a:rPr lang="en-US" altLang="zh-CN" dirty="0" smtClean="0">
                <a:ea typeface="宋体" panose="02010600030101010101" pitchFamily="2" charset="-122"/>
              </a:rPr>
              <a:t> (0-</a:t>
            </a:r>
            <a:r>
              <a:rPr lang="zh-CN" altLang="en-US" dirty="0" smtClean="0">
                <a:ea typeface="宋体" panose="02010600030101010101" pitchFamily="2" charset="-122"/>
              </a:rPr>
              <a:t>成功</a:t>
            </a:r>
            <a:r>
              <a:rPr lang="en-US" altLang="zh-CN" dirty="0" smtClean="0">
                <a:ea typeface="宋体" panose="02010600030101010101" pitchFamily="2" charset="-122"/>
              </a:rPr>
              <a:t>, 1-</a:t>
            </a:r>
            <a:r>
              <a:rPr lang="zh-CN" altLang="en-US" dirty="0" smtClean="0">
                <a:ea typeface="宋体" panose="02010600030101010101" pitchFamily="2" charset="-122"/>
              </a:rPr>
              <a:t>溢出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完善</a:t>
            </a:r>
            <a:r>
              <a:rPr lang="en-US" altLang="zh-CN" dirty="0" smtClean="0">
                <a:ea typeface="宋体" panose="02010600030101010101" pitchFamily="2" charset="-122"/>
              </a:rPr>
              <a:t>Push </a:t>
            </a:r>
            <a:r>
              <a:rPr lang="zh-CN" altLang="en-US" dirty="0" smtClean="0">
                <a:ea typeface="宋体" panose="02010600030101010101" pitchFamily="2" charset="-122"/>
              </a:rPr>
              <a:t>和 </a:t>
            </a:r>
            <a:r>
              <a:rPr lang="en-US" altLang="zh-CN" dirty="0" smtClean="0">
                <a:ea typeface="宋体" panose="02010600030101010101" pitchFamily="2" charset="-122"/>
              </a:rPr>
              <a:t>Pop</a:t>
            </a:r>
            <a:r>
              <a:rPr lang="zh-CN" altLang="en-US" dirty="0" smtClean="0">
                <a:ea typeface="宋体" panose="02010600030101010101" pitchFamily="2" charset="-122"/>
              </a:rPr>
              <a:t>操作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14341" name="Picture 6" descr="C:\CourseNotes\CS 61\PattPatel_slides\2e_images\Chapt10\fig10_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468" y="3212976"/>
            <a:ext cx="3582988" cy="330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784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如果弹出过多的元素，会出现下溢出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在执行弹出操作前检查是否下溢出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将状态记录在寄存器</a:t>
            </a:r>
            <a:r>
              <a:rPr lang="en-US" altLang="zh-CN" dirty="0" smtClean="0">
                <a:ea typeface="宋体" panose="02010600030101010101" pitchFamily="2" charset="-122"/>
              </a:rPr>
              <a:t>R5 (0-</a:t>
            </a:r>
            <a:r>
              <a:rPr lang="zh-CN" altLang="en-US" dirty="0" smtClean="0">
                <a:ea typeface="宋体" panose="02010600030101010101" pitchFamily="2" charset="-122"/>
              </a:rPr>
              <a:t>成功</a:t>
            </a:r>
            <a:r>
              <a:rPr lang="en-US" altLang="zh-CN" dirty="0" smtClean="0">
                <a:ea typeface="宋体" panose="02010600030101010101" pitchFamily="2" charset="-122"/>
              </a:rPr>
              <a:t>, 1-</a:t>
            </a:r>
            <a:r>
              <a:rPr lang="zh-CN" altLang="en-US" dirty="0" smtClean="0">
                <a:ea typeface="宋体" panose="02010600030101010101" pitchFamily="2" charset="-122"/>
              </a:rPr>
              <a:t>溢出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endParaRPr lang="en-US" altLang="zh-CN" sz="2000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109537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POP   LD  R1, EMPTY  </a:t>
            </a:r>
            <a:r>
              <a:rPr lang="en-US" altLang="zh-CN" sz="180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EMPTY = -x4000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ADD R2, R6, R1 </a:t>
            </a:r>
            <a:r>
              <a:rPr lang="en-US" altLang="zh-CN" sz="180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Compare stack pointer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1800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BRz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FAIL       </a:t>
            </a:r>
            <a:r>
              <a:rPr lang="en-US" altLang="zh-CN" sz="180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with x3FFF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LDR R0, R6, #0</a:t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ADD R6, R6, #1</a:t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AND R5, R5, #0 </a:t>
            </a:r>
            <a:r>
              <a:rPr lang="en-US" altLang="zh-CN" sz="180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SUCCESS: R5 = 0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RET</a:t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FAIL  AND R5, R5, #0 </a:t>
            </a:r>
            <a:r>
              <a:rPr lang="en-US" altLang="zh-CN" sz="180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FAIL: R5 = 1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ADD R5, R5, #1</a:t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RET</a:t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EMPTY .FILL xC000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支持下溢出检测的</a:t>
            </a:r>
            <a:r>
              <a:rPr lang="en-US" altLang="zh-CN" dirty="0">
                <a:ea typeface="宋体" panose="02010600030101010101" pitchFamily="2" charset="-122"/>
              </a:rPr>
              <a:t>POP</a:t>
            </a:r>
            <a:r>
              <a:rPr lang="zh-CN" altLang="en-US" dirty="0" smtClean="0">
                <a:ea typeface="宋体" panose="02010600030101010101" pitchFamily="2" charset="-122"/>
              </a:rPr>
              <a:t>操作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3180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如果压入过多的元素，会出现上溢出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在执行压入操作前检查是否上溢出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将状态记录在寄存器</a:t>
            </a:r>
            <a:r>
              <a:rPr lang="en-US" altLang="zh-CN" dirty="0" smtClean="0">
                <a:ea typeface="宋体" panose="02010600030101010101" pitchFamily="2" charset="-122"/>
              </a:rPr>
              <a:t>R5 (0-</a:t>
            </a:r>
            <a:r>
              <a:rPr lang="zh-CN" altLang="en-US" dirty="0" smtClean="0">
                <a:ea typeface="宋体" panose="02010600030101010101" pitchFamily="2" charset="-122"/>
              </a:rPr>
              <a:t>成功</a:t>
            </a:r>
            <a:r>
              <a:rPr lang="en-US" altLang="zh-CN" dirty="0" smtClean="0">
                <a:ea typeface="宋体" panose="02010600030101010101" pitchFamily="2" charset="-122"/>
              </a:rPr>
              <a:t>, 1-</a:t>
            </a:r>
            <a:r>
              <a:rPr lang="zh-CN" altLang="en-US" dirty="0" smtClean="0">
                <a:ea typeface="宋体" panose="02010600030101010101" pitchFamily="2" charset="-122"/>
              </a:rPr>
              <a:t>溢出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endParaRPr lang="en-US" altLang="zh-CN" sz="2000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109537" indent="0">
              <a:buNone/>
            </a:pP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PUSH  LD  R1, MAX    </a:t>
            </a:r>
            <a:r>
              <a:rPr lang="en-US" altLang="zh-CN" sz="180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MAX = -x3FFB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ADD R2, R6, R1 </a:t>
            </a:r>
            <a:r>
              <a:rPr lang="en-US" altLang="zh-CN" sz="180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Compare stack pointer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</a:t>
            </a:r>
            <a:r>
              <a:rPr lang="en-US" altLang="zh-CN" sz="1800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BRz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FAIL       </a:t>
            </a:r>
            <a:r>
              <a:rPr lang="en-US" altLang="zh-CN" sz="180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with x3FFF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ADD R6, R6, #-1</a:t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STR R0, R6, #0</a:t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AND R5, R5, #0 </a:t>
            </a:r>
            <a:r>
              <a:rPr lang="en-US" altLang="zh-CN" sz="180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SUCCESS: R5 = 0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RET</a:t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FAIL  AND R5, R5, #0 </a:t>
            </a:r>
            <a:r>
              <a:rPr lang="en-US" altLang="zh-CN" sz="180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FAIL: R5 = 1</a:t>
            </a: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ADD R5, R5, #1</a:t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RET</a:t>
            </a:r>
            <a:b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MAX   .FILL xC005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支持上溢出检测的</a:t>
            </a:r>
            <a:r>
              <a:rPr lang="en-US" altLang="zh-CN" dirty="0" smtClean="0">
                <a:ea typeface="宋体" panose="02010600030101010101" pitchFamily="2" charset="-122"/>
              </a:rPr>
              <a:t>Push</a:t>
            </a:r>
            <a:r>
              <a:rPr lang="zh-CN" altLang="en-US" dirty="0" smtClean="0">
                <a:ea typeface="宋体" panose="02010600030101010101" pitchFamily="2" charset="-122"/>
              </a:rPr>
              <a:t>操作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24128" y="5730101"/>
            <a:ext cx="2823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Stack size: x3FFF to x3FFB</a:t>
            </a:r>
          </a:p>
        </p:txBody>
      </p:sp>
    </p:spTree>
    <p:extLst>
      <p:ext uri="{BB962C8B-B14F-4D97-AF65-F5344CB8AC3E}">
        <p14:creationId xmlns:p14="http://schemas.microsoft.com/office/powerpoint/2010/main" val="2666558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PUSH &amp; POP in LC-3  (1)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179512" y="1340768"/>
            <a:ext cx="8832850" cy="54006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Font typeface="Gungsuh" panose="02030600000101010101" pitchFamily="18" charset="-127"/>
              <a:buChar char="-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1800" baseline="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POP	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ST R2,Sv2		; save, needed by POP</a:t>
            </a:r>
          </a:p>
          <a:p>
            <a:pPr>
              <a:buFontTx/>
              <a:buNone/>
            </a:pPr>
            <a:r>
              <a:rPr lang="en-US" altLang="zh-CN" sz="1800" baseline="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	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ST R1,Sv1		; save, needed by POP   </a:t>
            </a:r>
          </a:p>
          <a:p>
            <a:pPr>
              <a:buFontTx/>
              <a:buNone/>
            </a:pP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	LD  R1, EMPTY 	; EMPTY contains –x3FFF 	</a:t>
            </a:r>
            <a:b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      	ADD R2, R6, R1 	</a:t>
            </a:r>
            <a:r>
              <a:rPr lang="en-US" altLang="zh-CN" sz="1800" baseline="0" dirty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Compare stack pointer with x3FFF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      	</a:t>
            </a:r>
            <a:r>
              <a:rPr lang="en-US" altLang="zh-CN" sz="1800" baseline="0" dirty="0" err="1">
                <a:latin typeface="Courier New" panose="02070309020205020404" pitchFamily="49" charset="0"/>
                <a:ea typeface="宋体" panose="02010600030101010101" pitchFamily="2" charset="-122"/>
              </a:rPr>
              <a:t>BRz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aseline="0" dirty="0" err="1">
                <a:latin typeface="Courier New" panose="02070309020205020404" pitchFamily="49" charset="0"/>
                <a:ea typeface="宋体" panose="02010600030101010101" pitchFamily="2" charset="-122"/>
              </a:rPr>
              <a:t>Fail_exit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		; Branch if stack empty</a:t>
            </a:r>
            <a:b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      	</a:t>
            </a:r>
            <a:r>
              <a:rPr lang="en-US" altLang="zh-CN" sz="1800" baseline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LDR R0, R6, #0      ; The actual ‘pop’</a:t>
            </a:r>
            <a:br>
              <a:rPr lang="en-US" altLang="zh-CN" sz="1800" baseline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baseline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	ADD R6, R6, </a:t>
            </a:r>
            <a:r>
              <a:rPr lang="en-US" altLang="zh-CN" sz="1800" baseline="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#1 </a:t>
            </a:r>
            <a:r>
              <a:rPr lang="en-US" altLang="zh-CN" sz="1800" baseline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; Adjust stack pointer</a:t>
            </a:r>
            <a:br>
              <a:rPr lang="en-US" altLang="zh-CN" sz="1800" baseline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      	</a:t>
            </a:r>
            <a:r>
              <a:rPr lang="en-US" altLang="zh-CN" sz="1800" baseline="0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BRnzp</a:t>
            </a:r>
            <a:r>
              <a:rPr lang="en-US" altLang="zh-CN" sz="1800" baseline="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aseline="0" dirty="0" err="1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Success_exit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EMPTY 	.FILL </a:t>
            </a:r>
            <a:r>
              <a:rPr lang="en-US" altLang="zh-CN" sz="1800" baseline="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xC000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1800" baseline="0" dirty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EMPTY = -</a:t>
            </a:r>
            <a:r>
              <a:rPr lang="en-US" altLang="zh-CN" sz="1800" baseline="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x4000</a:t>
            </a:r>
            <a:endParaRPr lang="en-US" altLang="zh-CN" sz="1800" baseline="0" dirty="0">
              <a:solidFill>
                <a:srgbClr val="0099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1800" baseline="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PUSH	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ST R2,Sv2		; save, needed by PUSH</a:t>
            </a:r>
          </a:p>
          <a:p>
            <a:pPr>
              <a:buFontTx/>
              <a:buNone/>
            </a:pPr>
            <a:r>
              <a:rPr lang="en-US" altLang="zh-CN" sz="1800" baseline="0" dirty="0">
                <a:solidFill>
                  <a:srgbClr val="C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	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ST R1,Sv1		; save, needed by PUSH</a:t>
            </a:r>
          </a:p>
          <a:p>
            <a:pPr>
              <a:buFontTx/>
              <a:buNone/>
            </a:pP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	LD  R1, </a:t>
            </a:r>
            <a:r>
              <a:rPr lang="en-US" altLang="zh-CN" sz="1800" baseline="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MAX    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b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      	ADD R2, R6, R1 	</a:t>
            </a:r>
            <a:r>
              <a:rPr lang="en-US" altLang="zh-CN" sz="1800" baseline="0" dirty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Compare stack pointer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      	</a:t>
            </a:r>
            <a:r>
              <a:rPr lang="en-US" altLang="zh-CN" sz="1800" baseline="0" dirty="0" err="1">
                <a:latin typeface="Courier New" panose="02070309020205020404" pitchFamily="49" charset="0"/>
                <a:ea typeface="宋体" panose="02010600030101010101" pitchFamily="2" charset="-122"/>
              </a:rPr>
              <a:t>BRz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aseline="0" dirty="0" err="1">
                <a:latin typeface="Courier New" panose="02070309020205020404" pitchFamily="49" charset="0"/>
                <a:ea typeface="宋体" panose="02010600030101010101" pitchFamily="2" charset="-122"/>
              </a:rPr>
              <a:t>Fail_exit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       	</a:t>
            </a:r>
            <a:r>
              <a:rPr lang="en-US" altLang="zh-CN" sz="1800" baseline="0" dirty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with x4004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      	</a:t>
            </a:r>
            <a:r>
              <a:rPr lang="en-US" altLang="zh-CN" sz="1800" baseline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ADD R6, R6, </a:t>
            </a:r>
            <a:r>
              <a:rPr lang="en-US" altLang="zh-CN" sz="1800" baseline="0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#-1</a:t>
            </a:r>
            <a:r>
              <a:rPr lang="en-US" altLang="zh-CN" sz="1800" baseline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; Adjust stack pointer	</a:t>
            </a:r>
          </a:p>
          <a:p>
            <a:pPr>
              <a:buFontTx/>
              <a:buNone/>
            </a:pPr>
            <a:r>
              <a:rPr lang="en-US" altLang="zh-CN" sz="1800" baseline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	STR R0, R6, #0  	; The actual ‘push’</a:t>
            </a:r>
            <a:br>
              <a:rPr lang="en-US" altLang="zh-CN" sz="1800" baseline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800" baseline="0" dirty="0" err="1" smtClean="0">
                <a:latin typeface="Courier New" panose="02070309020205020404" pitchFamily="49" charset="0"/>
                <a:ea typeface="宋体" panose="02010600030101010101" pitchFamily="2" charset="-122"/>
              </a:rPr>
              <a:t>BRnzp</a:t>
            </a:r>
            <a:r>
              <a:rPr lang="en-US" altLang="zh-CN" sz="1800" baseline="0" dirty="0" smtClean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aseline="0" dirty="0" err="1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Success_exit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baseline="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MAX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	.FILL </a:t>
            </a:r>
            <a:r>
              <a:rPr lang="en-US" altLang="zh-CN" sz="1800" baseline="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xC005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1800" baseline="0" dirty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	; </a:t>
            </a:r>
            <a:r>
              <a:rPr lang="en-US" altLang="zh-CN" sz="1800" baseline="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MAX= </a:t>
            </a:r>
            <a:r>
              <a:rPr lang="en-US" altLang="zh-CN" sz="1800" baseline="0" dirty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</a:t>
            </a:r>
            <a:r>
              <a:rPr lang="en-US" altLang="zh-CN" sz="1800" baseline="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x3FFB</a:t>
            </a:r>
            <a:endParaRPr lang="en-US" altLang="zh-CN" sz="1800" baseline="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520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PUSH &amp; POP in LC-3 (2)</a:t>
            </a:r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448816" y="1412776"/>
            <a:ext cx="8587680" cy="45259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tabLst>
                <a:tab pos="1485900" algn="l"/>
                <a:tab pos="4113213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568325" indent="-169863">
              <a:spcBef>
                <a:spcPct val="20000"/>
              </a:spcBef>
              <a:buFont typeface="Wingdings" panose="05000000000000000000" pitchFamily="2" charset="2"/>
              <a:buChar char="l"/>
              <a:tabLst>
                <a:tab pos="1485900" algn="l"/>
                <a:tab pos="4113213" algn="l"/>
              </a:tabLs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854075" indent="-171450">
              <a:spcBef>
                <a:spcPct val="20000"/>
              </a:spcBef>
              <a:buFont typeface="Gungsuh" panose="02030600000101010101" pitchFamily="18" charset="-127"/>
              <a:buChar char="-"/>
              <a:tabLst>
                <a:tab pos="1485900" algn="l"/>
                <a:tab pos="411321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69863">
              <a:spcBef>
                <a:spcPct val="20000"/>
              </a:spcBef>
              <a:buChar char="•"/>
              <a:tabLst>
                <a:tab pos="1485900" algn="l"/>
                <a:tab pos="4113213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1435100" indent="-120650">
              <a:spcBef>
                <a:spcPct val="20000"/>
              </a:spcBef>
              <a:buChar char="»"/>
              <a:tabLst>
                <a:tab pos="1485900" algn="l"/>
                <a:tab pos="4113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92300" indent="-120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85900" algn="l"/>
                <a:tab pos="4113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349500" indent="-120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85900" algn="l"/>
                <a:tab pos="4113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806700" indent="-120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85900" algn="l"/>
                <a:tab pos="4113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263900" indent="-1206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485900" algn="l"/>
                <a:tab pos="41132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Sv1	    .FILL x0000</a:t>
            </a:r>
          </a:p>
          <a:p>
            <a:pPr eaLnBrk="1" hangingPunct="1"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Sv2	    .FILL x0000</a:t>
            </a:r>
          </a:p>
          <a:p>
            <a:pPr eaLnBrk="1" hangingPunct="1"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zh-CN" sz="1800" baseline="0" dirty="0" err="1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Success_exit</a:t>
            </a:r>
            <a:r>
              <a:rPr lang="en-US" altLang="zh-CN" sz="1800" baseline="0" dirty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  LD  R1, Sv1 	;Restore </a:t>
            </a:r>
            <a:r>
              <a:rPr lang="en-US" altLang="zh-CN" sz="1800" baseline="0" dirty="0" err="1">
                <a:latin typeface="Courier New" panose="02070309020205020404" pitchFamily="49" charset="0"/>
                <a:ea typeface="宋体" panose="02010600030101010101" pitchFamily="2" charset="-122"/>
              </a:rPr>
              <a:t>reg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 values</a:t>
            </a:r>
          </a:p>
          <a:p>
            <a:pPr eaLnBrk="1" hangingPunct="1"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	    LD  R2, Sv2 	;</a:t>
            </a:r>
          </a:p>
          <a:p>
            <a:pPr eaLnBrk="1" hangingPunct="1"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	    AND R5, R5, #0 	</a:t>
            </a:r>
            <a:r>
              <a:rPr lang="en-US" altLang="zh-CN" sz="1800" baseline="0" dirty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Success: return R5 = 0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	    RET</a:t>
            </a:r>
          </a:p>
          <a:p>
            <a:pPr eaLnBrk="1" hangingPunct="1"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eaLnBrk="1" hangingPunct="1"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zh-CN" sz="1800" baseline="0" dirty="0" err="1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Fail_exit</a:t>
            </a:r>
            <a:r>
              <a:rPr lang="en-US" altLang="zh-CN" sz="1800" baseline="0" dirty="0">
                <a:solidFill>
                  <a:srgbClr val="CC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   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 LD  R1, Sv1	;Restore </a:t>
            </a:r>
            <a:r>
              <a:rPr lang="en-US" altLang="zh-CN" sz="1800" baseline="0" dirty="0" err="1">
                <a:latin typeface="Courier New" panose="02070309020205020404" pitchFamily="49" charset="0"/>
                <a:ea typeface="宋体" panose="02010600030101010101" pitchFamily="2" charset="-122"/>
              </a:rPr>
              <a:t>reg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 values</a:t>
            </a:r>
          </a:p>
          <a:p>
            <a:pPr eaLnBrk="1" hangingPunct="1"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	    LD  R2, Sv2</a:t>
            </a:r>
          </a:p>
          <a:p>
            <a:pPr eaLnBrk="1" hangingPunct="1"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	    AND R5, R5, #0</a:t>
            </a:r>
          </a:p>
          <a:p>
            <a:pPr eaLnBrk="1" hangingPunct="1"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	    ADD R5, R5, #1	</a:t>
            </a:r>
            <a:r>
              <a:rPr lang="en-US" altLang="zh-CN" sz="1800" baseline="0" dirty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Overflow: return R5 = 1</a:t>
            </a: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baseline="0" dirty="0">
                <a:latin typeface="Courier New" panose="02070309020205020404" pitchFamily="49" charset="0"/>
                <a:ea typeface="宋体" panose="02010600030101010101" pitchFamily="2" charset="-122"/>
              </a:rPr>
              <a:t>	    RET</a:t>
            </a:r>
          </a:p>
        </p:txBody>
      </p:sp>
    </p:spTree>
    <p:extLst>
      <p:ext uri="{BB962C8B-B14F-4D97-AF65-F5344CB8AC3E}">
        <p14:creationId xmlns:p14="http://schemas.microsoft.com/office/powerpoint/2010/main" val="295924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调整</a:t>
            </a:r>
            <a:r>
              <a:rPr lang="en-US" altLang="zh-CN" dirty="0" smtClean="0">
                <a:ea typeface="宋体" panose="02010600030101010101" pitchFamily="2" charset="-122"/>
              </a:rPr>
              <a:t>EMPTY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</a:rPr>
              <a:t>MAX</a:t>
            </a:r>
            <a:r>
              <a:rPr lang="zh-CN" altLang="en-US" dirty="0" smtClean="0">
                <a:ea typeface="宋体" panose="02010600030101010101" pitchFamily="2" charset="-122"/>
              </a:rPr>
              <a:t>的值来调整栈的大小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寄存器</a:t>
            </a:r>
            <a:r>
              <a:rPr lang="en-US" altLang="zh-CN" dirty="0" smtClean="0">
                <a:ea typeface="宋体" panose="02010600030101010101" pitchFamily="2" charset="-122"/>
              </a:rPr>
              <a:t>R1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</a:rPr>
              <a:t>R2</a:t>
            </a:r>
            <a:r>
              <a:rPr lang="zh-CN" altLang="en-US" dirty="0" smtClean="0">
                <a:ea typeface="宋体" panose="02010600030101010101" pitchFamily="2" charset="-122"/>
              </a:rPr>
              <a:t>在使用前保存其内容，使用结束后恢复原值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R5</a:t>
            </a:r>
            <a:r>
              <a:rPr lang="zh-CN" altLang="en-US" dirty="0" smtClean="0">
                <a:ea typeface="宋体" panose="02010600030101010101" pitchFamily="2" charset="-122"/>
              </a:rPr>
              <a:t>由调用程序负责保存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参数 </a:t>
            </a:r>
            <a:r>
              <a:rPr lang="en-US" altLang="zh-CN" dirty="0" smtClean="0">
                <a:ea typeface="宋体" panose="02010600030101010101" pitchFamily="2" charset="-122"/>
              </a:rPr>
              <a:t>R0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</a:rPr>
              <a:t>R6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</a:rPr>
              <a:t>R5 </a:t>
            </a:r>
            <a:r>
              <a:rPr lang="zh-CN" altLang="en-US" dirty="0" smtClean="0">
                <a:ea typeface="宋体" panose="02010600030101010101" pitchFamily="2" charset="-122"/>
              </a:rPr>
              <a:t>需要明确作用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2144738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回顾：中断在第</a:t>
            </a:r>
            <a:r>
              <a:rPr lang="en-US" altLang="zh-CN" dirty="0" smtClean="0">
                <a:ea typeface="宋体" panose="02010600030101010101" pitchFamily="2" charset="-122"/>
              </a:rPr>
              <a:t>8</a:t>
            </a:r>
            <a:r>
              <a:rPr lang="zh-CN" altLang="en-US" dirty="0" smtClean="0">
                <a:ea typeface="宋体" panose="02010600030101010101" pitchFamily="2" charset="-122"/>
              </a:rPr>
              <a:t>章介绍过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852488" lvl="1" indent="-514350">
              <a:buClr>
                <a:srgbClr val="0000FF"/>
              </a:buClr>
              <a:buFontTx/>
              <a:buAutoNum type="arabicPeriod"/>
            </a:pPr>
            <a:r>
              <a:rPr lang="zh-CN" altLang="en-US" sz="2400" dirty="0" smtClean="0">
                <a:ea typeface="宋体" panose="02010600030101010101" pitchFamily="2" charset="-122"/>
              </a:rPr>
              <a:t>中断服务程序的启动</a:t>
            </a:r>
            <a:r>
              <a:rPr lang="zh-CN" altLang="en-US" sz="2400" dirty="0">
                <a:ea typeface="宋体" panose="02010600030101010101" pitchFamily="2" charset="-122"/>
              </a:rPr>
              <a:t>：</a:t>
            </a:r>
            <a:r>
              <a:rPr lang="zh-CN" altLang="en-US" sz="2400" dirty="0" smtClean="0">
                <a:ea typeface="宋体" panose="02010600030101010101" pitchFamily="2" charset="-122"/>
              </a:rPr>
              <a:t>有来自设备的中断信号服务请求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852488" lvl="1" indent="-514350">
              <a:buClr>
                <a:srgbClr val="0000FF"/>
              </a:buClr>
              <a:buFontTx/>
              <a:buAutoNum type="arabicPeriod"/>
            </a:pPr>
            <a:r>
              <a:rPr lang="zh-CN" altLang="en-US" sz="2400" dirty="0" smtClean="0">
                <a:ea typeface="宋体" panose="02010600030101010101" pitchFamily="2" charset="-122"/>
              </a:rPr>
              <a:t>中断服务程序的执行</a:t>
            </a:r>
            <a:r>
              <a:rPr lang="zh-CN" altLang="en-US" sz="2400" dirty="0">
                <a:ea typeface="宋体" panose="02010600030101010101" pitchFamily="2" charset="-122"/>
              </a:rPr>
              <a:t>：</a:t>
            </a:r>
            <a:r>
              <a:rPr lang="zh-CN" altLang="en-US" sz="2400" dirty="0" smtClean="0">
                <a:ea typeface="宋体" panose="02010600030101010101" pitchFamily="2" charset="-122"/>
              </a:rPr>
              <a:t>处理器保存相关状态信息，启动中断处理程序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marL="852488" lvl="1" indent="-514350">
              <a:buClr>
                <a:srgbClr val="0000FF"/>
              </a:buClr>
              <a:buFontTx/>
              <a:buAutoNum type="arabicPeriod"/>
            </a:pPr>
            <a:r>
              <a:rPr lang="zh-CN" altLang="en-US" sz="2400" dirty="0" smtClean="0">
                <a:ea typeface="宋体" panose="02010600030101010101" pitchFamily="2" charset="-122"/>
              </a:rPr>
              <a:t>中断服务程序的返回</a:t>
            </a:r>
            <a:r>
              <a:rPr lang="zh-CN" altLang="en-US" sz="2400" dirty="0">
                <a:ea typeface="宋体" panose="02010600030101010101" pitchFamily="2" charset="-122"/>
              </a:rPr>
              <a:t>：</a:t>
            </a:r>
            <a:r>
              <a:rPr lang="zh-CN" altLang="en-US" sz="2400" dirty="0" smtClean="0">
                <a:ea typeface="宋体" panose="02010600030101010101" pitchFamily="2" charset="-122"/>
              </a:rPr>
              <a:t>中断处理程序结束，处理器恢复相关状态信息并重启暂停的程序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第</a:t>
            </a:r>
            <a:r>
              <a:rPr lang="en-US" altLang="zh-CN" dirty="0" smtClean="0">
                <a:ea typeface="宋体" panose="02010600030101010101" pitchFamily="2" charset="-122"/>
              </a:rPr>
              <a:t>8</a:t>
            </a:r>
            <a:r>
              <a:rPr lang="zh-CN" altLang="en-US" dirty="0" smtClean="0">
                <a:ea typeface="宋体" panose="02010600030101010101" pitchFamily="2" charset="-122"/>
              </a:rPr>
              <a:t>章没有解释（</a:t>
            </a: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）和（</a:t>
            </a:r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），由于这两步涉及栈，现在继续介绍（</a:t>
            </a: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）和（</a:t>
            </a:r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中断驱动</a:t>
            </a:r>
            <a:r>
              <a:rPr lang="en-US" altLang="zh-CN" dirty="0" smtClean="0">
                <a:ea typeface="宋体" panose="02010600030101010101" pitchFamily="2" charset="-122"/>
              </a:rPr>
              <a:t>I/O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83568" y="5589240"/>
            <a:ext cx="7391400" cy="666849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 baseline="-250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 baseline="-250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rgbClr val="CE0000"/>
                </a:solidFill>
                <a:latin typeface="+mn-lt"/>
                <a:ea typeface="宋体" panose="02010600030101010101" pitchFamily="2" charset="-122"/>
              </a:rPr>
              <a:t>Interrupt is an </a:t>
            </a:r>
            <a:r>
              <a:rPr lang="en-US" altLang="zh-CN" sz="2800" b="1" dirty="0">
                <a:solidFill>
                  <a:srgbClr val="CE0000"/>
                </a:solidFill>
                <a:latin typeface="+mn-lt"/>
                <a:ea typeface="宋体" panose="02010600030101010101" pitchFamily="2" charset="-122"/>
              </a:rPr>
              <a:t>unscripted subroutine call</a:t>
            </a:r>
            <a:r>
              <a:rPr lang="en-US" altLang="zh-CN" sz="2800" dirty="0">
                <a:solidFill>
                  <a:srgbClr val="CE0000"/>
                </a:solidFill>
                <a:latin typeface="+mn-lt"/>
                <a:ea typeface="宋体" panose="02010600030101010101" pitchFamily="2" charset="-122"/>
              </a:rPr>
              <a:t>,</a:t>
            </a:r>
            <a:br>
              <a:rPr lang="en-US" altLang="zh-CN" sz="2800" dirty="0">
                <a:solidFill>
                  <a:srgbClr val="CE0000"/>
                </a:solidFill>
                <a:latin typeface="+mn-lt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rgbClr val="CE0000"/>
                </a:solidFill>
                <a:latin typeface="+mn-lt"/>
                <a:ea typeface="宋体" panose="02010600030101010101" pitchFamily="2" charset="-122"/>
              </a:rPr>
              <a:t>triggered by an external event.</a:t>
            </a:r>
          </a:p>
        </p:txBody>
      </p:sp>
    </p:spTree>
    <p:extLst>
      <p:ext uri="{BB962C8B-B14F-4D97-AF65-F5344CB8AC3E}">
        <p14:creationId xmlns:p14="http://schemas.microsoft.com/office/powerpoint/2010/main" val="3818221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处理器</a:t>
            </a:r>
            <a:r>
              <a:rPr lang="zh-CN" altLang="en-US" dirty="0">
                <a:solidFill>
                  <a:srgbClr val="CE0000"/>
                </a:solidFill>
                <a:ea typeface="宋体" panose="02010600030101010101" pitchFamily="2" charset="-122"/>
              </a:rPr>
              <a:t>状态寄存器：</a:t>
            </a: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Processor Status Register</a:t>
            </a: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运行模式</a:t>
            </a:r>
            <a:r>
              <a:rPr lang="en-US" altLang="zh-CN" sz="2400" dirty="0">
                <a:ea typeface="宋体" panose="02010600030101010101" pitchFamily="2" charset="-122"/>
              </a:rPr>
              <a:t> [15], </a:t>
            </a:r>
            <a:r>
              <a:rPr lang="en-US" altLang="zh-CN" sz="2400" dirty="0" smtClean="0">
                <a:ea typeface="宋体" panose="02010600030101010101" pitchFamily="2" charset="-122"/>
              </a:rPr>
              <a:t>0 </a:t>
            </a:r>
            <a:r>
              <a:rPr lang="zh-CN" altLang="en-US" sz="2400" dirty="0" smtClean="0">
                <a:ea typeface="宋体" panose="02010600030101010101" pitchFamily="2" charset="-122"/>
              </a:rPr>
              <a:t>代表</a:t>
            </a:r>
            <a:r>
              <a:rPr lang="zh-CN" altLang="en-US" sz="2400" dirty="0">
                <a:ea typeface="宋体" panose="02010600030101010101" pitchFamily="2" charset="-122"/>
              </a:rPr>
              <a:t>特权模式（超级用户</a:t>
            </a:r>
            <a:r>
              <a:rPr lang="zh-CN" altLang="en-US" sz="2400" dirty="0" smtClean="0">
                <a:ea typeface="宋体" panose="02010600030101010101" pitchFamily="2" charset="-122"/>
              </a:rPr>
              <a:t>），</a:t>
            </a:r>
            <a:r>
              <a:rPr lang="en-US" altLang="zh-CN" sz="2400" dirty="0" smtClean="0">
                <a:ea typeface="宋体" panose="02010600030101010101" pitchFamily="2" charset="-122"/>
              </a:rPr>
              <a:t>1 </a:t>
            </a:r>
            <a:r>
              <a:rPr lang="zh-CN" altLang="en-US" sz="2400" dirty="0" smtClean="0">
                <a:ea typeface="宋体" panose="02010600030101010101" pitchFamily="2" charset="-122"/>
              </a:rPr>
              <a:t>代表</a:t>
            </a:r>
            <a:r>
              <a:rPr lang="zh-CN" altLang="en-US" sz="2400" dirty="0">
                <a:ea typeface="宋体" panose="02010600030101010101" pitchFamily="2" charset="-122"/>
              </a:rPr>
              <a:t>非特权模式（用户）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优先级别</a:t>
            </a:r>
            <a:r>
              <a:rPr lang="en-US" altLang="zh-CN" sz="2400" dirty="0">
                <a:ea typeface="宋体" panose="02010600030101010101" pitchFamily="2" charset="-122"/>
              </a:rPr>
              <a:t>[10:8], </a:t>
            </a:r>
            <a:r>
              <a:rPr lang="zh-CN" altLang="en-US" sz="2400" dirty="0">
                <a:ea typeface="宋体" panose="02010600030101010101" pitchFamily="2" charset="-122"/>
              </a:rPr>
              <a:t>状态码</a:t>
            </a:r>
            <a:r>
              <a:rPr lang="en-US" altLang="zh-CN" sz="2400" dirty="0">
                <a:ea typeface="宋体" panose="02010600030101010101" pitchFamily="2" charset="-122"/>
              </a:rPr>
              <a:t> [2:0]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程序计数器</a:t>
            </a:r>
            <a:r>
              <a:rPr lang="zh-CN" altLang="en-US" dirty="0">
                <a:solidFill>
                  <a:srgbClr val="CE0000"/>
                </a:solidFill>
                <a:ea typeface="宋体" panose="02010600030101010101" pitchFamily="2" charset="-122"/>
              </a:rPr>
              <a:t>：</a:t>
            </a: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Program Counter</a:t>
            </a:r>
            <a:r>
              <a:rPr lang="zh-CN" altLang="en-US" dirty="0">
                <a:solidFill>
                  <a:srgbClr val="CE0000"/>
                </a:solidFill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PC</a:t>
            </a:r>
            <a:r>
              <a:rPr lang="zh-CN" altLang="en-US" dirty="0">
                <a:solidFill>
                  <a:srgbClr val="CE0000"/>
                </a:solidFill>
                <a:ea typeface="宋体" panose="02010600030101010101" pitchFamily="2" charset="-122"/>
              </a:rPr>
              <a:t>）</a:t>
            </a:r>
            <a:endParaRPr lang="en-US" altLang="zh-CN" dirty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指向下一条执行指令的地址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CE0000"/>
                </a:solidFill>
                <a:ea typeface="宋体" panose="02010600030101010101" pitchFamily="2" charset="-122"/>
              </a:rPr>
              <a:t>寄存器：</a:t>
            </a: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Registers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寄存器中保存了未来得及存回内存的处理器运行的临时状态。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程序状态</a:t>
            </a:r>
            <a:endParaRPr lang="zh-CN" altLang="en-US" dirty="0"/>
          </a:p>
        </p:txBody>
      </p:sp>
      <p:pic>
        <p:nvPicPr>
          <p:cNvPr id="4" name="Picture 4" descr="C:\common\PattPatel slides\e2\ch10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04394"/>
            <a:ext cx="65262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4121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运行模式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 PSR[15] </a:t>
            </a:r>
            <a:r>
              <a:rPr lang="zh-CN" altLang="en-US" dirty="0" smtClean="0">
                <a:ea typeface="宋体" panose="02010600030101010101" pitchFamily="2" charset="-122"/>
              </a:rPr>
              <a:t>指示当前程序是否运行在超级用户</a:t>
            </a:r>
            <a:r>
              <a:rPr lang="en-US" altLang="zh-CN" dirty="0" smtClean="0">
                <a:ea typeface="宋体" panose="02010600030101010101" pitchFamily="2" charset="-122"/>
              </a:rPr>
              <a:t> Supervisor (0)</a:t>
            </a:r>
            <a:r>
              <a:rPr lang="zh-CN" altLang="en-US" dirty="0" smtClean="0">
                <a:ea typeface="宋体" panose="02010600030101010101" pitchFamily="2" charset="-122"/>
              </a:rPr>
              <a:t>状态还是普通用户</a:t>
            </a:r>
            <a:r>
              <a:rPr lang="en-US" altLang="zh-CN" dirty="0" smtClean="0">
                <a:ea typeface="宋体" panose="02010600030101010101" pitchFamily="2" charset="-122"/>
              </a:rPr>
              <a:t> User (1)</a:t>
            </a:r>
            <a:r>
              <a:rPr lang="zh-CN" altLang="en-US" dirty="0" smtClean="0">
                <a:ea typeface="宋体" panose="02010600030101010101" pitchFamily="2" charset="-122"/>
              </a:rPr>
              <a:t>模式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确保某些资源只允许被操作系统访问。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ea typeface="宋体" panose="02010600030101010101" pitchFamily="2" charset="-122"/>
              </a:rPr>
              <a:t>linux</a:t>
            </a:r>
            <a:r>
              <a:rPr lang="en-US" altLang="zh-CN" dirty="0" smtClean="0">
                <a:ea typeface="宋体" panose="02010600030101010101" pitchFamily="2" charset="-122"/>
              </a:rPr>
              <a:t>:         </a:t>
            </a:r>
            <a:r>
              <a:rPr lang="zh-CN" altLang="en-US" dirty="0" smtClean="0">
                <a:ea typeface="宋体" panose="02010600030101010101" pitchFamily="2" charset="-122"/>
              </a:rPr>
              <a:t>内核空间和用户空间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pPr lvl="1">
              <a:buFontTx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windows:   </a:t>
            </a:r>
            <a:r>
              <a:rPr lang="zh-CN" altLang="en-US" dirty="0" smtClean="0">
                <a:ea typeface="宋体" panose="02010600030101010101" pitchFamily="2" charset="-122"/>
              </a:rPr>
              <a:t>保护空间和非保护空间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3"/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优先级别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 PSR[10:8] </a:t>
            </a:r>
            <a:r>
              <a:rPr lang="zh-CN" altLang="en-US" dirty="0" smtClean="0">
                <a:ea typeface="宋体" panose="02010600030101010101" pitchFamily="2" charset="-122"/>
              </a:rPr>
              <a:t>保存当前程序的优先级别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/>
            <a:r>
              <a:rPr lang="en-US" altLang="zh-CN" dirty="0" smtClean="0">
                <a:ea typeface="宋体" panose="02010600030101010101" pitchFamily="2" charset="-122"/>
              </a:rPr>
              <a:t> 8</a:t>
            </a:r>
            <a:r>
              <a:rPr lang="zh-CN" altLang="en-US" dirty="0" smtClean="0">
                <a:ea typeface="宋体" panose="02010600030101010101" pitchFamily="2" charset="-122"/>
              </a:rPr>
              <a:t>个等级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ea typeface="宋体" panose="02010600030101010101" pitchFamily="2" charset="-122"/>
              </a:rPr>
              <a:t>从</a:t>
            </a:r>
            <a:r>
              <a:rPr lang="en-US" altLang="zh-CN" dirty="0" smtClean="0">
                <a:ea typeface="宋体" panose="02010600030101010101" pitchFamily="2" charset="-122"/>
              </a:rPr>
              <a:t> PL0 (</a:t>
            </a:r>
            <a:r>
              <a:rPr lang="zh-CN" altLang="en-US" dirty="0" smtClean="0">
                <a:ea typeface="宋体" panose="02010600030101010101" pitchFamily="2" charset="-122"/>
              </a:rPr>
              <a:t>最低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到</a:t>
            </a:r>
            <a:r>
              <a:rPr lang="en-US" altLang="zh-CN" dirty="0" smtClean="0">
                <a:ea typeface="宋体" panose="02010600030101010101" pitchFamily="2" charset="-122"/>
              </a:rPr>
              <a:t> PL7 (</a:t>
            </a:r>
            <a:r>
              <a:rPr lang="zh-CN" altLang="en-US" dirty="0" smtClean="0">
                <a:ea typeface="宋体" panose="02010600030101010101" pitchFamily="2" charset="-122"/>
              </a:rPr>
              <a:t>最高</a:t>
            </a:r>
            <a:r>
              <a:rPr lang="en-US" altLang="zh-CN" dirty="0" smtClean="0">
                <a:ea typeface="宋体" panose="02010600030101010101" pitchFamily="2" charset="-122"/>
              </a:rPr>
              <a:t>).</a:t>
            </a:r>
          </a:p>
          <a:p>
            <a:pPr>
              <a:lnSpc>
                <a:spcPct val="7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状态码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7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PSR[2:0] </a:t>
            </a:r>
            <a:r>
              <a:rPr lang="zh-CN" altLang="en-US" dirty="0" smtClean="0">
                <a:ea typeface="宋体" panose="02010600030101010101" pitchFamily="2" charset="-122"/>
              </a:rPr>
              <a:t>保存当前的  </a:t>
            </a:r>
            <a:r>
              <a:rPr lang="en-US" altLang="zh-CN" dirty="0" smtClean="0">
                <a:ea typeface="宋体" panose="02010600030101010101" pitchFamily="2" charset="-122"/>
              </a:rPr>
              <a:t> NZP condition codes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CE0000"/>
                </a:solidFill>
                <a:ea typeface="宋体" panose="02010600030101010101" pitchFamily="2" charset="-122"/>
              </a:rPr>
              <a:t>处理器状态寄存器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pic>
        <p:nvPicPr>
          <p:cNvPr id="20485" name="Picture 4" descr="C:\common\PattPatel slides\e2\ch10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17638"/>
            <a:ext cx="568801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6553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我们只需要保存  </a:t>
            </a:r>
            <a:r>
              <a:rPr lang="en-US" altLang="zh-CN" dirty="0" smtClean="0">
                <a:ea typeface="宋体" panose="02010600030101010101" pitchFamily="2" charset="-122"/>
              </a:rPr>
              <a:t>PC 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</a:rPr>
              <a:t> PSR</a:t>
            </a:r>
          </a:p>
          <a:p>
            <a:pPr lvl="1"/>
            <a:r>
              <a:rPr lang="zh-CN" altLang="en-US" sz="2400" dirty="0" smtClean="0">
                <a:ea typeface="宋体" panose="02010600030101010101" pitchFamily="2" charset="-122"/>
              </a:rPr>
              <a:t>寄存器状态由</a:t>
            </a:r>
            <a:r>
              <a:rPr lang="en-US" altLang="zh-CN" sz="2400" dirty="0" smtClean="0">
                <a:ea typeface="宋体" panose="02010600030101010101" pitchFamily="2" charset="-122"/>
              </a:rPr>
              <a:t> ISRs</a:t>
            </a:r>
            <a:r>
              <a:rPr lang="zh-CN" altLang="en-US" sz="2400" dirty="0" smtClean="0">
                <a:ea typeface="宋体" panose="02010600030101010101" pitchFamily="2" charset="-122"/>
              </a:rPr>
              <a:t>（中断服务程序）负责保存和恢复</a:t>
            </a:r>
            <a:r>
              <a:rPr lang="en-US" altLang="zh-CN" sz="2400" dirty="0" smtClean="0">
                <a:ea typeface="宋体" panose="02010600030101010101" pitchFamily="2" charset="-122"/>
              </a:rPr>
              <a:t> (“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callee</a:t>
            </a:r>
            <a:r>
              <a:rPr lang="en-US" altLang="zh-CN" sz="2400" dirty="0" smtClean="0">
                <a:ea typeface="宋体" panose="02010600030101010101" pitchFamily="2" charset="-122"/>
              </a:rPr>
              <a:t> save”)</a:t>
            </a:r>
          </a:p>
          <a:p>
            <a:pPr lvl="1"/>
            <a:r>
              <a:rPr lang="zh-CN" altLang="en-US" sz="2400" dirty="0" smtClean="0">
                <a:ea typeface="宋体" panose="02010600030101010101" pitchFamily="2" charset="-122"/>
              </a:rPr>
              <a:t>进入中断服务程序前保存</a:t>
            </a:r>
            <a:r>
              <a:rPr lang="en-US" altLang="zh-CN" sz="2400" dirty="0" smtClean="0">
                <a:ea typeface="宋体" panose="02010600030101010101" pitchFamily="2" charset="-122"/>
              </a:rPr>
              <a:t>PC </a:t>
            </a:r>
            <a:r>
              <a:rPr lang="zh-CN" altLang="en-US" sz="2400" dirty="0" smtClean="0">
                <a:ea typeface="宋体" panose="02010600030101010101" pitchFamily="2" charset="-122"/>
              </a:rPr>
              <a:t>和</a:t>
            </a:r>
            <a:r>
              <a:rPr lang="en-US" altLang="zh-CN" sz="2400" dirty="0" smtClean="0">
                <a:ea typeface="宋体" panose="02010600030101010101" pitchFamily="2" charset="-122"/>
              </a:rPr>
              <a:t> PSR </a:t>
            </a:r>
            <a:r>
              <a:rPr lang="zh-CN" altLang="en-US" sz="2400" dirty="0" smtClean="0">
                <a:ea typeface="宋体" panose="02010600030101010101" pitchFamily="2" charset="-122"/>
              </a:rPr>
              <a:t>，确保程序执行完中断服务程序后能正确返回断点的现场，继续执行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lvl="3"/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中断机制需要保存那些状态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882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685800" y="1136650"/>
            <a:ext cx="8001000" cy="63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755576" y="1456259"/>
            <a:ext cx="21602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solidFill>
                  <a:srgbClr val="CC0000"/>
                </a:solidFill>
                <a:ea typeface="宋体" panose="02010600030101010101" pitchFamily="2" charset="-122"/>
              </a:rPr>
              <a:t>Problem Specification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827088" y="2030934"/>
            <a:ext cx="2736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solidFill>
                  <a:srgbClr val="CC0000"/>
                </a:solidFill>
                <a:ea typeface="宋体" panose="02010600030101010101" pitchFamily="2" charset="-122"/>
              </a:rPr>
              <a:t>Algorithm Program</a:t>
            </a:r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250825" y="2708920"/>
            <a:ext cx="33603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ISA (Instruction Set Architecture)</a:t>
            </a:r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827585" y="3471093"/>
            <a:ext cx="1800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err="1">
                <a:solidFill>
                  <a:srgbClr val="33CC33"/>
                </a:solidFill>
                <a:ea typeface="宋体" panose="02010600030101010101" pitchFamily="2" charset="-122"/>
              </a:rPr>
              <a:t>microArchitecture</a:t>
            </a:r>
            <a:endParaRPr lang="en-US" altLang="zh-CN" sz="2400" dirty="0">
              <a:solidFill>
                <a:srgbClr val="33CC33"/>
              </a:solidFill>
              <a:ea typeface="宋体" panose="02010600030101010101" pitchFamily="2" charset="-122"/>
            </a:endParaRPr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1398960" y="4221088"/>
            <a:ext cx="1087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Logic</a:t>
            </a:r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076698" y="5097388"/>
            <a:ext cx="1770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solidFill>
                  <a:srgbClr val="CC0000"/>
                </a:solidFill>
                <a:ea typeface="宋体" panose="02010600030101010101" pitchFamily="2" charset="-122"/>
              </a:rPr>
              <a:t>Transistors</a:t>
            </a:r>
          </a:p>
        </p:txBody>
      </p:sp>
      <p:sp>
        <p:nvSpPr>
          <p:cNvPr id="5130" name="Text Box 9"/>
          <p:cNvSpPr txBox="1">
            <a:spLocks noChangeArrowheads="1"/>
          </p:cNvSpPr>
          <p:nvPr/>
        </p:nvSpPr>
        <p:spPr bwMode="auto">
          <a:xfrm>
            <a:off x="900137" y="5755158"/>
            <a:ext cx="18716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solidFill>
                  <a:srgbClr val="CC0000"/>
                </a:solidFill>
                <a:ea typeface="宋体" panose="02010600030101010101" pitchFamily="2" charset="-122"/>
              </a:rPr>
              <a:t>Physics/Chemistry</a:t>
            </a:r>
          </a:p>
        </p:txBody>
      </p:sp>
      <p:sp>
        <p:nvSpPr>
          <p:cNvPr id="381962" name="Text Box 10"/>
          <p:cNvSpPr txBox="1">
            <a:spLocks noChangeArrowheads="1"/>
          </p:cNvSpPr>
          <p:nvPr/>
        </p:nvSpPr>
        <p:spPr bwMode="auto">
          <a:xfrm>
            <a:off x="4427538" y="1406104"/>
            <a:ext cx="2868093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+mn-lt"/>
                <a:ea typeface="宋体" panose="02010600030101010101" pitchFamily="2" charset="-122"/>
              </a:rPr>
              <a:t>compute the fibonacci sequence</a:t>
            </a:r>
            <a:endParaRPr lang="en-US" altLang="zh-CN" sz="240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81963" name="Text Box 11"/>
          <p:cNvSpPr txBox="1">
            <a:spLocks noChangeArrowheads="1"/>
          </p:cNvSpPr>
          <p:nvPr/>
        </p:nvSpPr>
        <p:spPr bwMode="auto">
          <a:xfrm>
            <a:off x="4427538" y="1886793"/>
            <a:ext cx="3476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>
                <a:latin typeface="Courier"/>
                <a:ea typeface="宋体" panose="02010600030101010101" pitchFamily="2" charset="-122"/>
              </a:rPr>
              <a:t>for(</a:t>
            </a:r>
            <a:r>
              <a:rPr lang="en-US" altLang="zh-CN" sz="1800" b="1" dirty="0" err="1">
                <a:latin typeface="Courier"/>
                <a:ea typeface="宋体" panose="02010600030101010101" pitchFamily="2" charset="-122"/>
              </a:rPr>
              <a:t>i</a:t>
            </a:r>
            <a:r>
              <a:rPr lang="en-US" altLang="zh-CN" sz="1800" b="1" dirty="0">
                <a:latin typeface="Courier"/>
                <a:ea typeface="宋体" panose="02010600030101010101" pitchFamily="2" charset="-122"/>
              </a:rPr>
              <a:t>=2; </a:t>
            </a:r>
            <a:r>
              <a:rPr lang="en-US" altLang="zh-CN" sz="1800" b="1" dirty="0" err="1">
                <a:latin typeface="Courier"/>
                <a:ea typeface="宋体" panose="02010600030101010101" pitchFamily="2" charset="-122"/>
              </a:rPr>
              <a:t>i</a:t>
            </a:r>
            <a:r>
              <a:rPr lang="en-US" altLang="zh-CN" sz="1800" b="1" dirty="0">
                <a:latin typeface="Courier"/>
                <a:ea typeface="宋体" panose="02010600030101010101" pitchFamily="2" charset="-122"/>
              </a:rPr>
              <a:t>&lt;100; </a:t>
            </a:r>
            <a:r>
              <a:rPr lang="en-US" altLang="zh-CN" sz="1800" b="1" dirty="0" err="1">
                <a:latin typeface="Courier"/>
                <a:ea typeface="宋体" panose="02010600030101010101" pitchFamily="2" charset="-122"/>
              </a:rPr>
              <a:t>i</a:t>
            </a:r>
            <a:r>
              <a:rPr lang="en-US" altLang="zh-CN" sz="1800" b="1" dirty="0">
                <a:latin typeface="Courier"/>
                <a:ea typeface="宋体" panose="02010600030101010101" pitchFamily="2" charset="-122"/>
              </a:rPr>
              <a:t>++) {</a:t>
            </a:r>
          </a:p>
          <a:p>
            <a:r>
              <a:rPr lang="en-US" altLang="zh-CN" sz="1800" b="1" dirty="0">
                <a:latin typeface="Courier"/>
                <a:ea typeface="宋体" panose="02010600030101010101" pitchFamily="2" charset="-122"/>
              </a:rPr>
              <a:t>  a[</a:t>
            </a:r>
            <a:r>
              <a:rPr lang="en-US" altLang="zh-CN" sz="1800" b="1" dirty="0" err="1">
                <a:latin typeface="Courier"/>
                <a:ea typeface="宋体" panose="02010600030101010101" pitchFamily="2" charset="-122"/>
              </a:rPr>
              <a:t>i</a:t>
            </a:r>
            <a:r>
              <a:rPr lang="en-US" altLang="zh-CN" sz="1800" b="1" dirty="0">
                <a:latin typeface="Courier"/>
                <a:ea typeface="宋体" panose="02010600030101010101" pitchFamily="2" charset="-122"/>
              </a:rPr>
              <a:t>] = a[i-1]+a[i-2];}</a:t>
            </a:r>
          </a:p>
        </p:txBody>
      </p:sp>
      <p:sp>
        <p:nvSpPr>
          <p:cNvPr id="381964" name="Text Box 12"/>
          <p:cNvSpPr txBox="1">
            <a:spLocks noChangeArrowheads="1"/>
          </p:cNvSpPr>
          <p:nvPr/>
        </p:nvSpPr>
        <p:spPr bwMode="auto">
          <a:xfrm>
            <a:off x="5508625" y="2534493"/>
            <a:ext cx="23796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 dirty="0">
                <a:latin typeface="Courier"/>
                <a:ea typeface="宋体" panose="02010600030101010101" pitchFamily="2" charset="-122"/>
              </a:rPr>
              <a:t>load r1, a[</a:t>
            </a:r>
            <a:r>
              <a:rPr lang="en-US" altLang="zh-CN" sz="1800" b="1" dirty="0" err="1">
                <a:latin typeface="Courier"/>
                <a:ea typeface="宋体" panose="02010600030101010101" pitchFamily="2" charset="-122"/>
              </a:rPr>
              <a:t>i</a:t>
            </a:r>
            <a:r>
              <a:rPr lang="en-US" altLang="zh-CN" sz="1800" b="1" dirty="0">
                <a:latin typeface="Courier"/>
                <a:ea typeface="宋体" panose="02010600030101010101" pitchFamily="2" charset="-122"/>
              </a:rPr>
              <a:t>];</a:t>
            </a:r>
          </a:p>
          <a:p>
            <a:r>
              <a:rPr lang="en-US" altLang="zh-CN" sz="1800" b="1" dirty="0">
                <a:latin typeface="Courier"/>
                <a:ea typeface="宋体" panose="02010600030101010101" pitchFamily="2" charset="-122"/>
              </a:rPr>
              <a:t>add  r2, r2, r1;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914925" y="3068960"/>
            <a:ext cx="2465387" cy="1320800"/>
            <a:chOff x="3168" y="1770"/>
            <a:chExt cx="1680" cy="966"/>
          </a:xfrm>
        </p:grpSpPr>
        <p:sp>
          <p:nvSpPr>
            <p:cNvPr id="5198" name="Freeform 14"/>
            <p:cNvSpPr>
              <a:spLocks/>
            </p:cNvSpPr>
            <p:nvPr/>
          </p:nvSpPr>
          <p:spPr bwMode="auto">
            <a:xfrm>
              <a:off x="4425" y="1818"/>
              <a:ext cx="274" cy="819"/>
            </a:xfrm>
            <a:custGeom>
              <a:avLst/>
              <a:gdLst>
                <a:gd name="T0" fmla="*/ 0 w 193"/>
                <a:gd name="T1" fmla="*/ 0 h 577"/>
                <a:gd name="T2" fmla="*/ 0 w 193"/>
                <a:gd name="T3" fmla="*/ 779 h 577"/>
                <a:gd name="T4" fmla="*/ 389 w 193"/>
                <a:gd name="T5" fmla="*/ 1171 h 577"/>
                <a:gd name="T6" fmla="*/ 0 w 193"/>
                <a:gd name="T7" fmla="*/ 1560 h 577"/>
                <a:gd name="T8" fmla="*/ 0 w 193"/>
                <a:gd name="T9" fmla="*/ 2339 h 577"/>
                <a:gd name="T10" fmla="*/ 782 w 193"/>
                <a:gd name="T11" fmla="*/ 1560 h 577"/>
                <a:gd name="T12" fmla="*/ 782 w 193"/>
                <a:gd name="T13" fmla="*/ 779 h 577"/>
                <a:gd name="T14" fmla="*/ 0 w 193"/>
                <a:gd name="T15" fmla="*/ 0 h 57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3"/>
                <a:gd name="T25" fmla="*/ 0 h 577"/>
                <a:gd name="T26" fmla="*/ 193 w 193"/>
                <a:gd name="T27" fmla="*/ 577 h 57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3" h="577">
                  <a:moveTo>
                    <a:pt x="0" y="0"/>
                  </a:moveTo>
                  <a:lnTo>
                    <a:pt x="0" y="192"/>
                  </a:lnTo>
                  <a:lnTo>
                    <a:pt x="96" y="288"/>
                  </a:lnTo>
                  <a:lnTo>
                    <a:pt x="0" y="384"/>
                  </a:lnTo>
                  <a:lnTo>
                    <a:pt x="0" y="576"/>
                  </a:lnTo>
                  <a:lnTo>
                    <a:pt x="192" y="384"/>
                  </a:lnTo>
                  <a:lnTo>
                    <a:pt x="192" y="192"/>
                  </a:lnTo>
                  <a:lnTo>
                    <a:pt x="0" y="0"/>
                  </a:lnTo>
                </a:path>
              </a:pathLst>
            </a:custGeom>
            <a:solidFill>
              <a:srgbClr val="CCFFFF"/>
            </a:solidFill>
            <a:ln w="508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99" name="Group 15"/>
            <p:cNvGrpSpPr>
              <a:grpSpLocks/>
            </p:cNvGrpSpPr>
            <p:nvPr/>
          </p:nvGrpSpPr>
          <p:grpSpPr bwMode="auto">
            <a:xfrm>
              <a:off x="3360" y="1770"/>
              <a:ext cx="528" cy="822"/>
              <a:chOff x="2768" y="2576"/>
              <a:chExt cx="528" cy="822"/>
            </a:xfrm>
          </p:grpSpPr>
          <p:sp>
            <p:nvSpPr>
              <p:cNvPr id="5207" name="Rectangle 16"/>
              <p:cNvSpPr>
                <a:spLocks noChangeArrowheads="1"/>
              </p:cNvSpPr>
              <p:nvPr/>
            </p:nvSpPr>
            <p:spPr bwMode="auto">
              <a:xfrm>
                <a:off x="2768" y="2582"/>
                <a:ext cx="528" cy="816"/>
              </a:xfrm>
              <a:prstGeom prst="rect">
                <a:avLst/>
              </a:prstGeom>
              <a:solidFill>
                <a:srgbClr val="FFFF99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Ctr="1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zh-CN" altLang="zh-CN" sz="1600">
                  <a:ea typeface="宋体" panose="02010600030101010101" pitchFamily="2" charset="-122"/>
                </a:endParaRPr>
              </a:p>
            </p:txBody>
          </p:sp>
          <p:sp>
            <p:nvSpPr>
              <p:cNvPr id="5208" name="Text Box 17"/>
              <p:cNvSpPr txBox="1">
                <a:spLocks noChangeArrowheads="1"/>
              </p:cNvSpPr>
              <p:nvPr/>
            </p:nvSpPr>
            <p:spPr bwMode="auto">
              <a:xfrm rot="-5417139">
                <a:off x="2692" y="2806"/>
                <a:ext cx="68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 sz="1600" b="1">
                    <a:ea typeface="宋体" panose="02010600030101010101" pitchFamily="2" charset="-122"/>
                  </a:rPr>
                  <a:t>registers</a:t>
                </a:r>
                <a:endParaRPr lang="en-US" altLang="zh-CN" b="1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200" name="Line 18"/>
            <p:cNvSpPr>
              <a:spLocks noChangeShapeType="1"/>
            </p:cNvSpPr>
            <p:nvPr/>
          </p:nvSpPr>
          <p:spPr bwMode="auto">
            <a:xfrm>
              <a:off x="3888" y="1968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1" name="Line 19"/>
            <p:cNvSpPr>
              <a:spLocks noChangeShapeType="1"/>
            </p:cNvSpPr>
            <p:nvPr/>
          </p:nvSpPr>
          <p:spPr bwMode="auto">
            <a:xfrm>
              <a:off x="3888" y="2448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2" name="Line 20"/>
            <p:cNvSpPr>
              <a:spLocks noChangeShapeType="1"/>
            </p:cNvSpPr>
            <p:nvPr/>
          </p:nvSpPr>
          <p:spPr bwMode="auto">
            <a:xfrm>
              <a:off x="4704" y="220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3" name="Line 21"/>
            <p:cNvSpPr>
              <a:spLocks noChangeShapeType="1"/>
            </p:cNvSpPr>
            <p:nvPr/>
          </p:nvSpPr>
          <p:spPr bwMode="auto">
            <a:xfrm>
              <a:off x="4848" y="220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4" name="Line 22"/>
            <p:cNvSpPr>
              <a:spLocks noChangeShapeType="1"/>
            </p:cNvSpPr>
            <p:nvPr/>
          </p:nvSpPr>
          <p:spPr bwMode="auto">
            <a:xfrm flipH="1">
              <a:off x="3168" y="2736"/>
              <a:ext cx="1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5" name="Line 23"/>
            <p:cNvSpPr>
              <a:spLocks noChangeShapeType="1"/>
            </p:cNvSpPr>
            <p:nvPr/>
          </p:nvSpPr>
          <p:spPr bwMode="auto">
            <a:xfrm flipV="1">
              <a:off x="3168" y="2160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6" name="Line 24"/>
            <p:cNvSpPr>
              <a:spLocks noChangeShapeType="1"/>
            </p:cNvSpPr>
            <p:nvPr/>
          </p:nvSpPr>
          <p:spPr bwMode="auto">
            <a:xfrm>
              <a:off x="3168" y="216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3218282" y="4029573"/>
            <a:ext cx="1731963" cy="1308100"/>
            <a:chOff x="1292" y="3005"/>
            <a:chExt cx="1873" cy="1339"/>
          </a:xfrm>
        </p:grpSpPr>
        <p:grpSp>
          <p:nvGrpSpPr>
            <p:cNvPr id="5167" name="Group 26"/>
            <p:cNvGrpSpPr>
              <a:grpSpLocks/>
            </p:cNvGrpSpPr>
            <p:nvPr/>
          </p:nvGrpSpPr>
          <p:grpSpPr bwMode="auto">
            <a:xfrm>
              <a:off x="1704" y="3572"/>
              <a:ext cx="462" cy="297"/>
              <a:chOff x="855" y="2868"/>
              <a:chExt cx="462" cy="297"/>
            </a:xfrm>
          </p:grpSpPr>
          <p:sp>
            <p:nvSpPr>
              <p:cNvPr id="5194" name="AutoShape 27"/>
              <p:cNvSpPr>
                <a:spLocks noChangeArrowheads="1"/>
              </p:cNvSpPr>
              <p:nvPr/>
            </p:nvSpPr>
            <p:spPr bwMode="auto">
              <a:xfrm>
                <a:off x="933" y="2868"/>
                <a:ext cx="276" cy="297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195" name="Line 28"/>
              <p:cNvSpPr>
                <a:spLocks noChangeShapeType="1"/>
              </p:cNvSpPr>
              <p:nvPr/>
            </p:nvSpPr>
            <p:spPr bwMode="auto">
              <a:xfrm>
                <a:off x="1209" y="3017"/>
                <a:ext cx="1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6" name="Line 29"/>
              <p:cNvSpPr>
                <a:spLocks noChangeShapeType="1"/>
              </p:cNvSpPr>
              <p:nvPr/>
            </p:nvSpPr>
            <p:spPr bwMode="auto">
              <a:xfrm flipH="1">
                <a:off x="855" y="3084"/>
                <a:ext cx="7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7" name="Line 30"/>
              <p:cNvSpPr>
                <a:spLocks noChangeShapeType="1"/>
              </p:cNvSpPr>
              <p:nvPr/>
            </p:nvSpPr>
            <p:spPr bwMode="auto">
              <a:xfrm flipH="1">
                <a:off x="855" y="2940"/>
                <a:ext cx="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68" name="Group 31"/>
            <p:cNvGrpSpPr>
              <a:grpSpLocks/>
            </p:cNvGrpSpPr>
            <p:nvPr/>
          </p:nvGrpSpPr>
          <p:grpSpPr bwMode="auto">
            <a:xfrm>
              <a:off x="1642" y="3084"/>
              <a:ext cx="531" cy="297"/>
              <a:chOff x="2602" y="3764"/>
              <a:chExt cx="531" cy="297"/>
            </a:xfrm>
          </p:grpSpPr>
          <p:sp>
            <p:nvSpPr>
              <p:cNvPr id="5189" name="AutoShape 32"/>
              <p:cNvSpPr>
                <a:spLocks noChangeArrowheads="1"/>
              </p:cNvSpPr>
              <p:nvPr/>
            </p:nvSpPr>
            <p:spPr bwMode="auto">
              <a:xfrm>
                <a:off x="2749" y="3764"/>
                <a:ext cx="276" cy="297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190" name="Line 33"/>
              <p:cNvSpPr>
                <a:spLocks noChangeShapeType="1"/>
              </p:cNvSpPr>
              <p:nvPr/>
            </p:nvSpPr>
            <p:spPr bwMode="auto">
              <a:xfrm>
                <a:off x="3025" y="3913"/>
                <a:ext cx="1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1" name="Line 34"/>
              <p:cNvSpPr>
                <a:spLocks noChangeShapeType="1"/>
              </p:cNvSpPr>
              <p:nvPr/>
            </p:nvSpPr>
            <p:spPr bwMode="auto">
              <a:xfrm flipH="1">
                <a:off x="2605" y="3980"/>
                <a:ext cx="144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2" name="Line 35"/>
              <p:cNvSpPr>
                <a:spLocks noChangeShapeType="1"/>
              </p:cNvSpPr>
              <p:nvPr/>
            </p:nvSpPr>
            <p:spPr bwMode="auto">
              <a:xfrm flipH="1" flipV="1">
                <a:off x="2602" y="3833"/>
                <a:ext cx="150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3" name="Oval 36"/>
              <p:cNvSpPr>
                <a:spLocks noChangeArrowheads="1"/>
              </p:cNvSpPr>
              <p:nvPr/>
            </p:nvSpPr>
            <p:spPr bwMode="auto">
              <a:xfrm>
                <a:off x="2676" y="3945"/>
                <a:ext cx="72" cy="7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169" name="Group 37"/>
            <p:cNvGrpSpPr>
              <a:grpSpLocks/>
            </p:cNvGrpSpPr>
            <p:nvPr/>
          </p:nvGrpSpPr>
          <p:grpSpPr bwMode="auto">
            <a:xfrm>
              <a:off x="2352" y="3301"/>
              <a:ext cx="441" cy="310"/>
              <a:chOff x="864" y="3171"/>
              <a:chExt cx="441" cy="294"/>
            </a:xfrm>
          </p:grpSpPr>
          <p:sp>
            <p:nvSpPr>
              <p:cNvPr id="5185" name="AutoShape 38"/>
              <p:cNvSpPr>
                <a:spLocks noChangeArrowheads="1"/>
              </p:cNvSpPr>
              <p:nvPr/>
            </p:nvSpPr>
            <p:spPr bwMode="auto">
              <a:xfrm flipH="1" flipV="1">
                <a:off x="927" y="3171"/>
                <a:ext cx="267" cy="294"/>
              </a:xfrm>
              <a:prstGeom prst="moon">
                <a:avLst>
                  <a:gd name="adj" fmla="val 80208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186" name="Line 39"/>
              <p:cNvSpPr>
                <a:spLocks noChangeShapeType="1"/>
              </p:cNvSpPr>
              <p:nvPr/>
            </p:nvSpPr>
            <p:spPr bwMode="auto">
              <a:xfrm>
                <a:off x="1194" y="3321"/>
                <a:ext cx="11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7" name="Line 40"/>
              <p:cNvSpPr>
                <a:spLocks noChangeShapeType="1"/>
              </p:cNvSpPr>
              <p:nvPr/>
            </p:nvSpPr>
            <p:spPr bwMode="auto">
              <a:xfrm flipH="1">
                <a:off x="864" y="3405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8" name="Line 41"/>
              <p:cNvSpPr>
                <a:spLocks noChangeShapeType="1"/>
              </p:cNvSpPr>
              <p:nvPr/>
            </p:nvSpPr>
            <p:spPr bwMode="auto">
              <a:xfrm flipH="1">
                <a:off x="870" y="324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70" name="Text Box 42"/>
            <p:cNvSpPr txBox="1">
              <a:spLocks noChangeArrowheads="1"/>
            </p:cNvSpPr>
            <p:nvPr/>
          </p:nvSpPr>
          <p:spPr bwMode="auto">
            <a:xfrm>
              <a:off x="1292" y="3005"/>
              <a:ext cx="378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 b="1">
                  <a:latin typeface="Times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5171" name="Text Box 43"/>
            <p:cNvSpPr txBox="1">
              <a:spLocks noChangeArrowheads="1"/>
            </p:cNvSpPr>
            <p:nvPr/>
          </p:nvSpPr>
          <p:spPr bwMode="auto">
            <a:xfrm>
              <a:off x="1309" y="3519"/>
              <a:ext cx="364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 b="1">
                  <a:latin typeface="Times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5172" name="Text Box 44"/>
            <p:cNvSpPr txBox="1">
              <a:spLocks noChangeArrowheads="1"/>
            </p:cNvSpPr>
            <p:nvPr/>
          </p:nvSpPr>
          <p:spPr bwMode="auto">
            <a:xfrm>
              <a:off x="1544" y="3969"/>
              <a:ext cx="337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 b="1">
                  <a:latin typeface="Times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5173" name="Text Box 45"/>
            <p:cNvSpPr txBox="1">
              <a:spLocks noChangeArrowheads="1"/>
            </p:cNvSpPr>
            <p:nvPr/>
          </p:nvSpPr>
          <p:spPr bwMode="auto">
            <a:xfrm>
              <a:off x="2815" y="3350"/>
              <a:ext cx="350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 b="1">
                  <a:latin typeface="Times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5174" name="Line 46"/>
            <p:cNvSpPr>
              <a:spLocks noChangeShapeType="1"/>
            </p:cNvSpPr>
            <p:nvPr/>
          </p:nvSpPr>
          <p:spPr bwMode="auto">
            <a:xfrm>
              <a:off x="1644" y="3303"/>
              <a:ext cx="0" cy="6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5" name="Line 47"/>
            <p:cNvSpPr>
              <a:spLocks noChangeShapeType="1"/>
            </p:cNvSpPr>
            <p:nvPr/>
          </p:nvSpPr>
          <p:spPr bwMode="auto">
            <a:xfrm flipH="1">
              <a:off x="1644" y="3786"/>
              <a:ext cx="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6" name="Oval 48"/>
            <p:cNvSpPr>
              <a:spLocks noChangeArrowheads="1"/>
            </p:cNvSpPr>
            <p:nvPr/>
          </p:nvSpPr>
          <p:spPr bwMode="auto">
            <a:xfrm>
              <a:off x="1620" y="3757"/>
              <a:ext cx="47" cy="47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177" name="Line 49"/>
            <p:cNvSpPr>
              <a:spLocks noChangeShapeType="1"/>
            </p:cNvSpPr>
            <p:nvPr/>
          </p:nvSpPr>
          <p:spPr bwMode="auto">
            <a:xfrm flipH="1">
              <a:off x="1488" y="3645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8" name="Line 50"/>
            <p:cNvSpPr>
              <a:spLocks noChangeShapeType="1"/>
            </p:cNvSpPr>
            <p:nvPr/>
          </p:nvSpPr>
          <p:spPr bwMode="auto">
            <a:xfrm flipH="1">
              <a:off x="1473" y="3156"/>
              <a:ext cx="1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9" name="Line 51"/>
            <p:cNvSpPr>
              <a:spLocks noChangeShapeType="1"/>
            </p:cNvSpPr>
            <p:nvPr/>
          </p:nvSpPr>
          <p:spPr bwMode="auto">
            <a:xfrm>
              <a:off x="2148" y="3720"/>
              <a:ext cx="1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0" name="Line 52"/>
            <p:cNvSpPr>
              <a:spLocks noChangeShapeType="1"/>
            </p:cNvSpPr>
            <p:nvPr/>
          </p:nvSpPr>
          <p:spPr bwMode="auto">
            <a:xfrm flipV="1">
              <a:off x="2277" y="3549"/>
              <a:ext cx="0" cy="1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1" name="Line 53"/>
            <p:cNvSpPr>
              <a:spLocks noChangeShapeType="1"/>
            </p:cNvSpPr>
            <p:nvPr/>
          </p:nvSpPr>
          <p:spPr bwMode="auto">
            <a:xfrm>
              <a:off x="2277" y="3549"/>
              <a:ext cx="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2" name="Line 54"/>
            <p:cNvSpPr>
              <a:spLocks noChangeShapeType="1"/>
            </p:cNvSpPr>
            <p:nvPr/>
          </p:nvSpPr>
          <p:spPr bwMode="auto">
            <a:xfrm>
              <a:off x="2163" y="3231"/>
              <a:ext cx="1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3" name="Line 55"/>
            <p:cNvSpPr>
              <a:spLocks noChangeShapeType="1"/>
            </p:cNvSpPr>
            <p:nvPr/>
          </p:nvSpPr>
          <p:spPr bwMode="auto">
            <a:xfrm>
              <a:off x="2271" y="3231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4" name="Line 56"/>
            <p:cNvSpPr>
              <a:spLocks noChangeShapeType="1"/>
            </p:cNvSpPr>
            <p:nvPr/>
          </p:nvSpPr>
          <p:spPr bwMode="auto">
            <a:xfrm>
              <a:off x="2271" y="3375"/>
              <a:ext cx="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4597400" y="4869160"/>
            <a:ext cx="2855913" cy="1573213"/>
            <a:chOff x="2690" y="1148"/>
            <a:chExt cx="2306" cy="1131"/>
          </a:xfrm>
        </p:grpSpPr>
        <p:grpSp>
          <p:nvGrpSpPr>
            <p:cNvPr id="5138" name="Group 58"/>
            <p:cNvGrpSpPr>
              <a:grpSpLocks/>
            </p:cNvGrpSpPr>
            <p:nvPr/>
          </p:nvGrpSpPr>
          <p:grpSpPr bwMode="auto">
            <a:xfrm>
              <a:off x="2690" y="1148"/>
              <a:ext cx="783" cy="1131"/>
              <a:chOff x="2378" y="1132"/>
              <a:chExt cx="783" cy="1131"/>
            </a:xfrm>
          </p:grpSpPr>
          <p:grpSp>
            <p:nvGrpSpPr>
              <p:cNvPr id="5156" name="Group 59"/>
              <p:cNvGrpSpPr>
                <a:grpSpLocks/>
              </p:cNvGrpSpPr>
              <p:nvPr/>
            </p:nvGrpSpPr>
            <p:grpSpPr bwMode="auto">
              <a:xfrm>
                <a:off x="2787" y="1359"/>
                <a:ext cx="207" cy="591"/>
                <a:chOff x="2787" y="1359"/>
                <a:chExt cx="207" cy="591"/>
              </a:xfrm>
            </p:grpSpPr>
            <p:sp>
              <p:nvSpPr>
                <p:cNvPr id="5161" name="Line 60"/>
                <p:cNvSpPr>
                  <a:spLocks noChangeShapeType="1"/>
                </p:cNvSpPr>
                <p:nvPr/>
              </p:nvSpPr>
              <p:spPr bwMode="auto">
                <a:xfrm>
                  <a:off x="2787" y="1500"/>
                  <a:ext cx="0" cy="30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62" name="Line 61"/>
                <p:cNvSpPr>
                  <a:spLocks noChangeShapeType="1"/>
                </p:cNvSpPr>
                <p:nvPr/>
              </p:nvSpPr>
              <p:spPr bwMode="auto">
                <a:xfrm>
                  <a:off x="2865" y="1500"/>
                  <a:ext cx="0" cy="30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63" name="Line 62"/>
                <p:cNvSpPr>
                  <a:spLocks noChangeShapeType="1"/>
                </p:cNvSpPr>
                <p:nvPr/>
              </p:nvSpPr>
              <p:spPr bwMode="auto">
                <a:xfrm>
                  <a:off x="2865" y="1794"/>
                  <a:ext cx="12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64" name="Line 63"/>
                <p:cNvSpPr>
                  <a:spLocks noChangeShapeType="1"/>
                </p:cNvSpPr>
                <p:nvPr/>
              </p:nvSpPr>
              <p:spPr bwMode="auto">
                <a:xfrm>
                  <a:off x="2865" y="1509"/>
                  <a:ext cx="12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65" name="Line 64"/>
                <p:cNvSpPr>
                  <a:spLocks noChangeShapeType="1"/>
                </p:cNvSpPr>
                <p:nvPr/>
              </p:nvSpPr>
              <p:spPr bwMode="auto">
                <a:xfrm>
                  <a:off x="2985" y="1791"/>
                  <a:ext cx="0" cy="15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66" name="Line 65"/>
                <p:cNvSpPr>
                  <a:spLocks noChangeShapeType="1"/>
                </p:cNvSpPr>
                <p:nvPr/>
              </p:nvSpPr>
              <p:spPr bwMode="auto">
                <a:xfrm>
                  <a:off x="2985" y="1359"/>
                  <a:ext cx="0" cy="15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157" name="Line 66"/>
              <p:cNvSpPr>
                <a:spLocks noChangeShapeType="1"/>
              </p:cNvSpPr>
              <p:nvPr/>
            </p:nvSpPr>
            <p:spPr bwMode="auto">
              <a:xfrm flipH="1">
                <a:off x="2598" y="1656"/>
                <a:ext cx="18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8" name="Text Box 67"/>
              <p:cNvSpPr txBox="1">
                <a:spLocks noChangeArrowheads="1"/>
              </p:cNvSpPr>
              <p:nvPr/>
            </p:nvSpPr>
            <p:spPr bwMode="auto">
              <a:xfrm>
                <a:off x="2378" y="1528"/>
                <a:ext cx="297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>
                    <a:latin typeface="Times" panose="02020603050405020304" pitchFamily="18" charset="0"/>
                    <a:ea typeface="宋体" panose="02010600030101010101" pitchFamily="2" charset="-122"/>
                  </a:rPr>
                  <a:t>G</a:t>
                </a:r>
                <a:endParaRPr lang="en-US" altLang="zh-CN" sz="1800"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59" name="Text Box 68"/>
              <p:cNvSpPr txBox="1">
                <a:spLocks noChangeArrowheads="1"/>
              </p:cNvSpPr>
              <p:nvPr/>
            </p:nvSpPr>
            <p:spPr bwMode="auto">
              <a:xfrm>
                <a:off x="2864" y="1132"/>
                <a:ext cx="297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>
                    <a:latin typeface="Times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sz="1800"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60" name="Text Box 69"/>
              <p:cNvSpPr txBox="1">
                <a:spLocks noChangeArrowheads="1"/>
              </p:cNvSpPr>
              <p:nvPr/>
            </p:nvSpPr>
            <p:spPr bwMode="auto">
              <a:xfrm>
                <a:off x="2866" y="1978"/>
                <a:ext cx="263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zh-CN">
                    <a:latin typeface="Times" panose="02020603050405020304" pitchFamily="18" charset="0"/>
                    <a:ea typeface="宋体" panose="02010600030101010101" pitchFamily="2" charset="-122"/>
                  </a:rPr>
                  <a:t>S</a:t>
                </a:r>
                <a:endParaRPr lang="en-US" altLang="zh-CN" sz="1800"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139" name="Group 70"/>
            <p:cNvGrpSpPr>
              <a:grpSpLocks/>
            </p:cNvGrpSpPr>
            <p:nvPr/>
          </p:nvGrpSpPr>
          <p:grpSpPr bwMode="auto">
            <a:xfrm>
              <a:off x="4238" y="1625"/>
              <a:ext cx="339" cy="252"/>
              <a:chOff x="3198" y="1647"/>
              <a:chExt cx="339" cy="252"/>
            </a:xfrm>
          </p:grpSpPr>
          <p:sp>
            <p:nvSpPr>
              <p:cNvPr id="5150" name="Line 71"/>
              <p:cNvSpPr>
                <a:spLocks noChangeShapeType="1"/>
              </p:cNvSpPr>
              <p:nvPr/>
            </p:nvSpPr>
            <p:spPr bwMode="auto">
              <a:xfrm>
                <a:off x="3198" y="1656"/>
                <a:ext cx="29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1" name="Line 72"/>
              <p:cNvSpPr>
                <a:spLocks noChangeShapeType="1"/>
              </p:cNvSpPr>
              <p:nvPr/>
            </p:nvSpPr>
            <p:spPr bwMode="auto">
              <a:xfrm>
                <a:off x="3426" y="1731"/>
                <a:ext cx="11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2" name="Line 73"/>
              <p:cNvSpPr>
                <a:spLocks noChangeShapeType="1"/>
              </p:cNvSpPr>
              <p:nvPr/>
            </p:nvSpPr>
            <p:spPr bwMode="auto">
              <a:xfrm>
                <a:off x="3426" y="1770"/>
                <a:ext cx="11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3" name="AutoShape 74"/>
              <p:cNvSpPr>
                <a:spLocks noChangeArrowheads="1"/>
              </p:cNvSpPr>
              <p:nvPr/>
            </p:nvSpPr>
            <p:spPr bwMode="auto">
              <a:xfrm flipV="1">
                <a:off x="3456" y="1851"/>
                <a:ext cx="48" cy="48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154" name="Line 75"/>
              <p:cNvSpPr>
                <a:spLocks noChangeShapeType="1"/>
              </p:cNvSpPr>
              <p:nvPr/>
            </p:nvSpPr>
            <p:spPr bwMode="auto">
              <a:xfrm>
                <a:off x="3480" y="1647"/>
                <a:ext cx="0" cy="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5" name="Line 76"/>
              <p:cNvSpPr>
                <a:spLocks noChangeShapeType="1"/>
              </p:cNvSpPr>
              <p:nvPr/>
            </p:nvSpPr>
            <p:spPr bwMode="auto">
              <a:xfrm>
                <a:off x="3480" y="1773"/>
                <a:ext cx="0" cy="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40" name="Group 77"/>
            <p:cNvGrpSpPr>
              <a:grpSpLocks/>
            </p:cNvGrpSpPr>
            <p:nvPr/>
          </p:nvGrpSpPr>
          <p:grpSpPr bwMode="auto">
            <a:xfrm>
              <a:off x="4805" y="1412"/>
              <a:ext cx="162" cy="548"/>
              <a:chOff x="4245" y="1539"/>
              <a:chExt cx="162" cy="548"/>
            </a:xfrm>
          </p:grpSpPr>
          <p:sp>
            <p:nvSpPr>
              <p:cNvPr id="5145" name="Line 78"/>
              <p:cNvSpPr>
                <a:spLocks noChangeShapeType="1"/>
              </p:cNvSpPr>
              <p:nvPr/>
            </p:nvSpPr>
            <p:spPr bwMode="auto">
              <a:xfrm>
                <a:off x="4266" y="1539"/>
                <a:ext cx="3" cy="14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6" name="Oval 79"/>
              <p:cNvSpPr>
                <a:spLocks noChangeArrowheads="1"/>
              </p:cNvSpPr>
              <p:nvPr/>
            </p:nvSpPr>
            <p:spPr bwMode="auto">
              <a:xfrm>
                <a:off x="4245" y="1671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147" name="Line 80"/>
              <p:cNvSpPr>
                <a:spLocks noChangeShapeType="1"/>
              </p:cNvSpPr>
              <p:nvPr/>
            </p:nvSpPr>
            <p:spPr bwMode="auto">
              <a:xfrm flipV="1">
                <a:off x="4269" y="1958"/>
                <a:ext cx="0" cy="12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48" name="Oval 81"/>
              <p:cNvSpPr>
                <a:spLocks noChangeArrowheads="1"/>
              </p:cNvSpPr>
              <p:nvPr/>
            </p:nvSpPr>
            <p:spPr bwMode="auto">
              <a:xfrm flipV="1">
                <a:off x="4245" y="1920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149" name="Line 82"/>
              <p:cNvSpPr>
                <a:spLocks noChangeShapeType="1"/>
              </p:cNvSpPr>
              <p:nvPr/>
            </p:nvSpPr>
            <p:spPr bwMode="auto">
              <a:xfrm flipV="1">
                <a:off x="4269" y="1725"/>
                <a:ext cx="138" cy="2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41" name="Text Box 83"/>
            <p:cNvSpPr txBox="1">
              <a:spLocks noChangeArrowheads="1"/>
            </p:cNvSpPr>
            <p:nvPr/>
          </p:nvSpPr>
          <p:spPr bwMode="auto">
            <a:xfrm>
              <a:off x="4023" y="1497"/>
              <a:ext cx="29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>
                  <a:latin typeface="Times" panose="02020603050405020304" pitchFamily="18" charset="0"/>
                  <a:ea typeface="宋体" panose="02010600030101010101" pitchFamily="2" charset="-122"/>
                </a:rPr>
                <a:t>G</a:t>
              </a:r>
              <a:endParaRPr lang="en-US" altLang="zh-CN" sz="1800"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42" name="Text Box 84"/>
            <p:cNvSpPr txBox="1">
              <a:spLocks noChangeArrowheads="1"/>
            </p:cNvSpPr>
            <p:nvPr/>
          </p:nvSpPr>
          <p:spPr bwMode="auto">
            <a:xfrm>
              <a:off x="4723" y="1925"/>
              <a:ext cx="26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>
                  <a:latin typeface="Times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1800"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43" name="Text Box 85"/>
            <p:cNvSpPr txBox="1">
              <a:spLocks noChangeArrowheads="1"/>
            </p:cNvSpPr>
            <p:nvPr/>
          </p:nvSpPr>
          <p:spPr bwMode="auto">
            <a:xfrm>
              <a:off x="4699" y="1194"/>
              <a:ext cx="297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>
                  <a:latin typeface="Times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1800"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44" name="AutoShape 86"/>
            <p:cNvSpPr>
              <a:spLocks noChangeArrowheads="1"/>
            </p:cNvSpPr>
            <p:nvPr/>
          </p:nvSpPr>
          <p:spPr bwMode="auto">
            <a:xfrm>
              <a:off x="3552" y="1520"/>
              <a:ext cx="359" cy="218"/>
            </a:xfrm>
            <a:prstGeom prst="rightArrow">
              <a:avLst>
                <a:gd name="adj1" fmla="val 50000"/>
                <a:gd name="adj2" fmla="val 4117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ea typeface="宋体" panose="02010600030101010101" pitchFamily="2" charset="-122"/>
              </a:rPr>
              <a:t>计算机系统的抽象</a:t>
            </a:r>
            <a:r>
              <a:rPr lang="zh-CN" altLang="en-US" sz="4400" dirty="0" smtClean="0">
                <a:ea typeface="宋体" panose="02010600030101010101" pitchFamily="2" charset="-122"/>
              </a:rPr>
              <a:t>层次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62" grpId="0" autoUpdateAnimBg="0"/>
      <p:bldP spid="381963" grpId="0" autoUpdateAnimBg="0"/>
      <p:bldP spid="38196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a typeface="宋体" pitchFamily="2" charset="-122"/>
              </a:rPr>
              <a:t>能使用寄存器保存</a:t>
            </a:r>
            <a:r>
              <a:rPr lang="en-US" altLang="zh-CN" dirty="0" smtClean="0">
                <a:ea typeface="宋体" pitchFamily="2" charset="-122"/>
              </a:rPr>
              <a:t>PC </a:t>
            </a:r>
            <a:r>
              <a:rPr lang="zh-CN" altLang="en-US" dirty="0" smtClean="0">
                <a:ea typeface="宋体" pitchFamily="2" charset="-122"/>
              </a:rPr>
              <a:t>和</a:t>
            </a:r>
            <a:r>
              <a:rPr lang="en-US" altLang="zh-CN" dirty="0" smtClean="0">
                <a:ea typeface="宋体" pitchFamily="2" charset="-122"/>
              </a:rPr>
              <a:t> PSR</a:t>
            </a:r>
            <a:r>
              <a:rPr lang="zh-CN" altLang="en-US" dirty="0" smtClean="0">
                <a:ea typeface="宋体" pitchFamily="2" charset="-122"/>
              </a:rPr>
              <a:t>吗？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defRPr/>
            </a:pPr>
            <a:r>
              <a:rPr lang="zh-CN" altLang="en-US" dirty="0" smtClean="0">
                <a:ea typeface="宋体" pitchFamily="2" charset="-122"/>
              </a:rPr>
              <a:t>程序员不知道什么时候会发生中断，不可能事先进行保存</a:t>
            </a:r>
            <a:endParaRPr lang="en-US" altLang="zh-CN" dirty="0" smtClean="0">
              <a:ea typeface="宋体" pitchFamily="2" charset="-122"/>
            </a:endParaRPr>
          </a:p>
          <a:p>
            <a:pPr>
              <a:defRPr/>
            </a:pPr>
            <a:r>
              <a:rPr lang="zh-CN" altLang="en-US" dirty="0" smtClean="0">
                <a:ea typeface="宋体" pitchFamily="2" charset="-122"/>
              </a:rPr>
              <a:t>在中断服务程序中分配内存</a:t>
            </a:r>
            <a:r>
              <a:rPr lang="en-US" altLang="zh-CN" dirty="0" smtClean="0">
                <a:ea typeface="宋体" pitchFamily="2" charset="-122"/>
              </a:rPr>
              <a:t>?</a:t>
            </a:r>
          </a:p>
          <a:p>
            <a:pPr lvl="1">
              <a:defRPr/>
            </a:pPr>
            <a:r>
              <a:rPr lang="zh-CN" altLang="en-US" dirty="0" smtClean="0">
                <a:ea typeface="宋体" pitchFamily="2" charset="-122"/>
              </a:rPr>
              <a:t>必须在进入中断服务程序前保存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defRPr/>
            </a:pPr>
            <a:r>
              <a:rPr lang="zh-CN" altLang="en-US" dirty="0" smtClean="0">
                <a:ea typeface="宋体" pitchFamily="2" charset="-122"/>
              </a:rPr>
              <a:t>迭代和中断的嵌套：中断服务程序可能被高优先级的程序中断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defRPr/>
            </a:pPr>
            <a:r>
              <a:rPr lang="en-US" altLang="zh-CN" dirty="0" smtClean="0">
                <a:ea typeface="宋体" pitchFamily="2" charset="-122"/>
              </a:rPr>
              <a:t>PL0   (PL7-&gt;PL0)</a:t>
            </a:r>
          </a:p>
          <a:p>
            <a:pPr>
              <a:defRPr/>
            </a:pPr>
            <a:r>
              <a:rPr lang="zh-CN" altLang="en-US" dirty="0" smtClean="0">
                <a:solidFill>
                  <a:srgbClr val="009900"/>
                </a:solidFill>
                <a:ea typeface="宋体" pitchFamily="2" charset="-122"/>
              </a:rPr>
              <a:t>保存时机</a:t>
            </a:r>
            <a:endParaRPr lang="en-US" altLang="zh-CN" dirty="0" smtClean="0">
              <a:solidFill>
                <a:srgbClr val="009900"/>
              </a:solidFill>
              <a:ea typeface="宋体" pitchFamily="2" charset="-122"/>
            </a:endParaRPr>
          </a:p>
          <a:p>
            <a:pPr lvl="1"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用户程序被中断处的指令执行完毕（存储阶段之后），在中断服务程序第一条指令的取指令之前，必须由额外处理器硬件实现。</a:t>
            </a:r>
            <a:r>
              <a:rPr lang="en-US" altLang="zh-CN" dirty="0" smtClean="0">
                <a:ea typeface="宋体" panose="02010600030101010101" pitchFamily="2" charset="-122"/>
              </a:rPr>
              <a:t>TRAP</a:t>
            </a:r>
            <a:r>
              <a:rPr lang="zh-CN" altLang="en-US" dirty="0" smtClean="0">
                <a:ea typeface="宋体" panose="02010600030101010101" pitchFamily="2" charset="-122"/>
              </a:rPr>
              <a:t>在指令执行时候通过硬件保存</a:t>
            </a:r>
            <a:r>
              <a:rPr lang="en-US" altLang="zh-CN" dirty="0" smtClean="0">
                <a:ea typeface="宋体" panose="02010600030101010101" pitchFamily="2" charset="-122"/>
              </a:rPr>
              <a:t>PC</a:t>
            </a:r>
            <a:r>
              <a:rPr lang="zh-CN" altLang="en-US" dirty="0" smtClean="0">
                <a:ea typeface="宋体" panose="02010600030101010101" pitchFamily="2" charset="-122"/>
              </a:rPr>
              <a:t>到</a:t>
            </a:r>
            <a:r>
              <a:rPr lang="en-US" altLang="zh-CN" dirty="0" smtClean="0">
                <a:ea typeface="宋体" panose="02010600030101010101" pitchFamily="2" charset="-122"/>
              </a:rPr>
              <a:t>R7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>
                <a:ea typeface="宋体" panose="02010600030101010101" pitchFamily="2" charset="-122"/>
              </a:rPr>
              <a:t>在哪里保存程序状态？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1582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009900"/>
                </a:solidFill>
                <a:ea typeface="宋体" pitchFamily="2" charset="-122"/>
              </a:rPr>
              <a:t>Use a stack!</a:t>
            </a:r>
          </a:p>
          <a:p>
            <a:pPr lvl="1">
              <a:defRPr/>
            </a:pPr>
            <a:r>
              <a:rPr lang="zh-CN" altLang="en-US" dirty="0" smtClean="0">
                <a:ea typeface="宋体" pitchFamily="2" charset="-122"/>
              </a:rPr>
              <a:t>栈事先实现（硬件或操作系统）</a:t>
            </a:r>
            <a:endParaRPr lang="en-US" altLang="zh-CN" dirty="0" smtClean="0">
              <a:ea typeface="宋体" pitchFamily="2" charset="-122"/>
            </a:endParaRPr>
          </a:p>
          <a:p>
            <a:pPr lvl="1">
              <a:defRPr/>
            </a:pPr>
            <a:r>
              <a:rPr lang="en-US" altLang="zh-CN" dirty="0" smtClean="0">
                <a:ea typeface="宋体" pitchFamily="2" charset="-122"/>
              </a:rPr>
              <a:t>Push state to save, pop to restore.</a:t>
            </a:r>
          </a:p>
          <a:p>
            <a:pPr lvl="1">
              <a:defRPr/>
            </a:pPr>
            <a:r>
              <a:rPr lang="zh-CN" altLang="en-US" dirty="0" smtClean="0">
                <a:ea typeface="宋体" pitchFamily="2" charset="-122"/>
              </a:rPr>
              <a:t>先进后出特性方便支持中断嵌套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9900"/>
                </a:solidFill>
                <a:ea typeface="宋体" pitchFamily="2" charset="-122"/>
              </a:rPr>
              <a:t>解决</a:t>
            </a:r>
            <a:r>
              <a:rPr lang="zh-CN" altLang="en-US" dirty="0">
                <a:solidFill>
                  <a:srgbClr val="009900"/>
                </a:solidFill>
                <a:ea typeface="宋体" pitchFamily="2" charset="-122"/>
              </a:rPr>
              <a:t>方法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006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超级用户栈（</a:t>
            </a:r>
            <a:r>
              <a:rPr lang="en-US" altLang="zh-CN" dirty="0" smtClean="0">
                <a:ea typeface="宋体" panose="02010600030101010101" pitchFamily="2" charset="-122"/>
              </a:rPr>
              <a:t>Supervisor Stack</a:t>
            </a:r>
            <a:r>
              <a:rPr lang="zh-CN" altLang="en-US" dirty="0" smtClean="0">
                <a:ea typeface="宋体" panose="02010600030101010101" pitchFamily="2" charset="-122"/>
              </a:rPr>
              <a:t>）：内存中开辟的一个特殊的栈空间，仅供特权模式下的程序使用，与用户程序栈空间隔离。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指向超级用户栈的指针保存在内部寄存器</a:t>
            </a:r>
            <a:r>
              <a:rPr lang="en-US" altLang="zh-CN" dirty="0" err="1" smtClean="0">
                <a:ea typeface="宋体" panose="02010600030101010101" pitchFamily="2" charset="-122"/>
              </a:rPr>
              <a:t>Saved.SSP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指向用户栈的指针保存在内部寄存器</a:t>
            </a:r>
            <a:r>
              <a:rPr lang="en-US" altLang="zh-CN" dirty="0" err="1" smtClean="0">
                <a:ea typeface="宋体" panose="02010600030101010101" pitchFamily="2" charset="-122"/>
              </a:rPr>
              <a:t>Saved.USP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dirty="0" err="1" smtClean="0">
                <a:ea typeface="宋体" panose="02010600030101010101" pitchFamily="2" charset="-122"/>
              </a:rPr>
              <a:t>Saved.SSP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ea typeface="宋体" panose="02010600030101010101" pitchFamily="2" charset="-122"/>
              </a:rPr>
              <a:t>Saved.USP</a:t>
            </a:r>
            <a:r>
              <a:rPr lang="zh-CN" altLang="en-US" dirty="0" smtClean="0">
                <a:ea typeface="宋体" panose="02010600030101010101" pitchFamily="2" charset="-122"/>
              </a:rPr>
              <a:t>类似</a:t>
            </a:r>
            <a:r>
              <a:rPr lang="en-US" altLang="zh-CN" dirty="0" smtClean="0">
                <a:ea typeface="宋体" panose="02010600030101010101" pitchFamily="2" charset="-122"/>
              </a:rPr>
              <a:t>MDR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</a:rPr>
              <a:t>MAR</a:t>
            </a:r>
            <a:r>
              <a:rPr lang="zh-CN" altLang="en-US" dirty="0" smtClean="0">
                <a:ea typeface="宋体" panose="02010600030101010101" pitchFamily="2" charset="-122"/>
              </a:rPr>
              <a:t>寄存器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所有程序都通过</a:t>
            </a:r>
            <a:r>
              <a:rPr lang="en-US" altLang="zh-CN" dirty="0" smtClean="0">
                <a:ea typeface="宋体" panose="02010600030101010101" pitchFamily="2" charset="-122"/>
              </a:rPr>
              <a:t>R6</a:t>
            </a:r>
            <a:r>
              <a:rPr lang="zh-CN" altLang="en-US" dirty="0" smtClean="0">
                <a:ea typeface="宋体" panose="02010600030101010101" pitchFamily="2" charset="-122"/>
              </a:rPr>
              <a:t>访问栈空间。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发生中断后，特权模式将从用户模式切换到超级用户模式，并将</a:t>
            </a:r>
            <a:r>
              <a:rPr lang="en-US" altLang="zh-CN" dirty="0" smtClean="0">
                <a:ea typeface="宋体" panose="02010600030101010101" pitchFamily="2" charset="-122"/>
              </a:rPr>
              <a:t>R6</a:t>
            </a:r>
            <a:r>
              <a:rPr lang="zh-CN" altLang="en-US" dirty="0" smtClean="0">
                <a:ea typeface="宋体" panose="02010600030101010101" pitchFamily="2" charset="-122"/>
              </a:rPr>
              <a:t>的内容保存到</a:t>
            </a:r>
            <a:r>
              <a:rPr lang="en-US" altLang="zh-CN" dirty="0" err="1" smtClean="0">
                <a:ea typeface="宋体" panose="02010600030101010101" pitchFamily="2" charset="-122"/>
              </a:rPr>
              <a:t>Saved.USP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Supervisor Stack</a:t>
            </a:r>
          </a:p>
        </p:txBody>
      </p:sp>
    </p:spTree>
    <p:extLst>
      <p:ext uri="{BB962C8B-B14F-4D97-AF65-F5344CB8AC3E}">
        <p14:creationId xmlns:p14="http://schemas.microsoft.com/office/powerpoint/2010/main" val="393838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zh-CN" altLang="en-US" sz="2000" dirty="0" smtClean="0">
                <a:ea typeface="宋体" panose="02010600030101010101" pitchFamily="2" charset="-122"/>
              </a:rPr>
              <a:t>保存现场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712788" lvl="1" indent="-457200">
              <a:buFontTx/>
              <a:buAutoNum type="arabicPeriod"/>
            </a:pPr>
            <a:r>
              <a:rPr lang="en-US" altLang="zh-CN" sz="1600" b="1" dirty="0" smtClean="0">
                <a:ea typeface="宋体" panose="02010600030101010101" pitchFamily="2" charset="-122"/>
              </a:rPr>
              <a:t>If</a:t>
            </a:r>
            <a:r>
              <a:rPr lang="en-US" altLang="zh-CN" sz="1600" dirty="0" smtClean="0">
                <a:ea typeface="宋体" panose="02010600030101010101" pitchFamily="2" charset="-122"/>
              </a:rPr>
              <a:t> </a:t>
            </a:r>
            <a:r>
              <a:rPr lang="en-US" altLang="zh-CN" sz="1600" dirty="0" err="1" smtClean="0">
                <a:ea typeface="宋体" panose="02010600030101010101" pitchFamily="2" charset="-122"/>
              </a:rPr>
              <a:t>Priv</a:t>
            </a:r>
            <a:r>
              <a:rPr lang="en-US" altLang="zh-CN" sz="1600" dirty="0" smtClean="0">
                <a:ea typeface="宋体" panose="02010600030101010101" pitchFamily="2" charset="-122"/>
              </a:rPr>
              <a:t> = 1 (</a:t>
            </a:r>
            <a:r>
              <a:rPr lang="zh-CN" altLang="en-US" sz="1600" dirty="0" smtClean="0">
                <a:ea typeface="宋体" panose="02010600030101010101" pitchFamily="2" charset="-122"/>
              </a:rPr>
              <a:t>用户模式</a:t>
            </a:r>
            <a:r>
              <a:rPr lang="en-US" altLang="zh-CN" sz="1600" dirty="0" smtClean="0">
                <a:ea typeface="宋体" panose="02010600030101010101" pitchFamily="2" charset="-122"/>
              </a:rPr>
              <a:t>), </a:t>
            </a:r>
            <a:br>
              <a:rPr lang="en-US" altLang="zh-CN" sz="1600" dirty="0" smtClean="0">
                <a:ea typeface="宋体" panose="02010600030101010101" pitchFamily="2" charset="-122"/>
              </a:rPr>
            </a:br>
            <a:r>
              <a:rPr lang="en-US" altLang="zh-CN" sz="1600" dirty="0" smtClean="0">
                <a:ea typeface="宋体" panose="02010600030101010101" pitchFamily="2" charset="-122"/>
              </a:rPr>
              <a:t>	</a:t>
            </a:r>
            <a:r>
              <a:rPr lang="en-US" altLang="zh-CN" sz="1600" dirty="0" err="1" smtClean="0">
                <a:ea typeface="宋体" panose="02010600030101010101" pitchFamily="2" charset="-122"/>
              </a:rPr>
              <a:t>Saved.USP</a:t>
            </a:r>
            <a:r>
              <a:rPr lang="en-US" altLang="zh-CN" sz="1600" dirty="0" smtClean="0">
                <a:ea typeface="宋体" panose="02010600030101010101" pitchFamily="2" charset="-122"/>
              </a:rPr>
              <a:t> = R6, then R6 = </a:t>
            </a:r>
            <a:r>
              <a:rPr lang="en-US" altLang="zh-CN" sz="1600" dirty="0" err="1" smtClean="0">
                <a:ea typeface="宋体" panose="02010600030101010101" pitchFamily="2" charset="-122"/>
              </a:rPr>
              <a:t>Saved.SSP</a:t>
            </a:r>
            <a:r>
              <a:rPr lang="en-US" altLang="zh-CN" sz="1600" dirty="0" smtClean="0">
                <a:ea typeface="宋体" panose="02010600030101010101" pitchFamily="2" charset="-122"/>
              </a:rPr>
              <a:t>.</a:t>
            </a:r>
          </a:p>
          <a:p>
            <a:pPr marL="712788" lvl="1" indent="-457200">
              <a:buFontTx/>
              <a:buAutoNum type="arabicPeriod"/>
            </a:pPr>
            <a:r>
              <a:rPr lang="zh-CN" altLang="en-US" sz="1600" dirty="0" smtClean="0">
                <a:ea typeface="宋体" panose="02010600030101010101" pitchFamily="2" charset="-122"/>
              </a:rPr>
              <a:t>将</a:t>
            </a:r>
            <a:r>
              <a:rPr lang="en-US" altLang="zh-CN" sz="1600" dirty="0" smtClean="0">
                <a:ea typeface="宋体" panose="02010600030101010101" pitchFamily="2" charset="-122"/>
              </a:rPr>
              <a:t>PSR</a:t>
            </a:r>
            <a:r>
              <a:rPr lang="zh-CN" altLang="en-US" sz="1600" dirty="0" smtClean="0">
                <a:ea typeface="宋体" panose="02010600030101010101" pitchFamily="2" charset="-122"/>
              </a:rPr>
              <a:t>和</a:t>
            </a:r>
            <a:r>
              <a:rPr lang="en-US" altLang="zh-CN" sz="1600" dirty="0" smtClean="0">
                <a:ea typeface="宋体" panose="02010600030101010101" pitchFamily="2" charset="-122"/>
              </a:rPr>
              <a:t> PC</a:t>
            </a:r>
            <a:r>
              <a:rPr lang="zh-CN" altLang="en-US" sz="1600" dirty="0" smtClean="0">
                <a:ea typeface="宋体" panose="02010600030101010101" pitchFamily="2" charset="-122"/>
              </a:rPr>
              <a:t>压入超级用户栈</a:t>
            </a:r>
            <a:r>
              <a:rPr lang="en-US" altLang="zh-CN" sz="1600" dirty="0" smtClean="0">
                <a:ea typeface="宋体" panose="02010600030101010101" pitchFamily="2" charset="-122"/>
              </a:rPr>
              <a:t>.</a:t>
            </a:r>
          </a:p>
          <a:p>
            <a:pPr marL="712788" lvl="1" indent="-457200">
              <a:buFontTx/>
              <a:buAutoNum type="arabicPeriod"/>
            </a:pPr>
            <a:r>
              <a:rPr lang="zh-CN" altLang="en-US" sz="1600" dirty="0" smtClean="0">
                <a:ea typeface="宋体" panose="02010600030101010101" pitchFamily="2" charset="-122"/>
              </a:rPr>
              <a:t>设置</a:t>
            </a:r>
            <a:r>
              <a:rPr lang="en-US" altLang="zh-CN" sz="1600" dirty="0" smtClean="0"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CE0000"/>
                </a:solidFill>
                <a:ea typeface="宋体" panose="02010600030101010101" pitchFamily="2" charset="-122"/>
              </a:rPr>
              <a:t>PSR[15]</a:t>
            </a:r>
            <a:r>
              <a:rPr lang="en-US" altLang="zh-CN" sz="1600" dirty="0" smtClean="0">
                <a:ea typeface="宋体" panose="02010600030101010101" pitchFamily="2" charset="-122"/>
              </a:rPr>
              <a:t> = 0 (</a:t>
            </a:r>
            <a:r>
              <a:rPr lang="zh-CN" altLang="en-US" sz="1600" dirty="0" smtClean="0">
                <a:ea typeface="宋体" panose="02010600030101010101" pitchFamily="2" charset="-122"/>
              </a:rPr>
              <a:t>超级用户模式</a:t>
            </a:r>
            <a:r>
              <a:rPr lang="en-US" altLang="zh-CN" sz="1600" dirty="0" smtClean="0">
                <a:ea typeface="宋体" panose="02010600030101010101" pitchFamily="2" charset="-122"/>
              </a:rPr>
              <a:t>).</a:t>
            </a:r>
          </a:p>
          <a:p>
            <a:pPr marL="712788" lvl="1" indent="-457200">
              <a:buFontTx/>
              <a:buAutoNum type="arabicPeriod"/>
            </a:pPr>
            <a:r>
              <a:rPr lang="zh-CN" altLang="en-US" sz="1600" dirty="0" smtClean="0">
                <a:ea typeface="宋体" panose="02010600030101010101" pitchFamily="2" charset="-122"/>
              </a:rPr>
              <a:t>设置</a:t>
            </a:r>
            <a:r>
              <a:rPr lang="en-US" altLang="zh-CN" sz="1600" dirty="0" smtClean="0"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CE0000"/>
                </a:solidFill>
                <a:ea typeface="宋体" panose="02010600030101010101" pitchFamily="2" charset="-122"/>
              </a:rPr>
              <a:t>PSR[10:8]</a:t>
            </a:r>
            <a:r>
              <a:rPr lang="en-US" altLang="zh-CN" sz="1600" dirty="0" smtClean="0">
                <a:ea typeface="宋体" panose="02010600030101010101" pitchFamily="2" charset="-122"/>
              </a:rPr>
              <a:t> = </a:t>
            </a:r>
            <a:r>
              <a:rPr lang="zh-CN" altLang="en-US" sz="1600" dirty="0" smtClean="0">
                <a:ea typeface="宋体" panose="02010600030101010101" pitchFamily="2" charset="-122"/>
              </a:rPr>
              <a:t>中断服务的优先级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pPr marL="712788" lvl="1" indent="-457200">
              <a:buFontTx/>
              <a:buAutoNum type="arabicPeriod"/>
            </a:pPr>
            <a:r>
              <a:rPr lang="zh-CN" altLang="en-US" sz="1600" dirty="0" smtClean="0">
                <a:ea typeface="宋体" panose="02010600030101010101" pitchFamily="2" charset="-122"/>
              </a:rPr>
              <a:t>设置</a:t>
            </a:r>
            <a:r>
              <a:rPr lang="en-US" altLang="zh-CN" sz="1600" dirty="0" smtClean="0"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CE0000"/>
                </a:solidFill>
                <a:ea typeface="宋体" panose="02010600030101010101" pitchFamily="2" charset="-122"/>
              </a:rPr>
              <a:t>PSR[2:0]</a:t>
            </a:r>
            <a:r>
              <a:rPr lang="en-US" altLang="zh-CN" sz="1600" dirty="0" smtClean="0">
                <a:ea typeface="宋体" panose="02010600030101010101" pitchFamily="2" charset="-122"/>
              </a:rPr>
              <a:t> = 0.</a:t>
            </a:r>
          </a:p>
          <a:p>
            <a:pPr marL="457200" indent="-457200"/>
            <a:r>
              <a:rPr lang="zh-CN" altLang="en-US" sz="2000" dirty="0" smtClean="0">
                <a:ea typeface="宋体" panose="02010600030101010101" pitchFamily="2" charset="-122"/>
              </a:rPr>
              <a:t>定位中断服务程序</a:t>
            </a:r>
            <a:r>
              <a:rPr lang="zh-CN" altLang="en-US" sz="2000" dirty="0">
                <a:ea typeface="宋体" panose="02010600030101010101" pitchFamily="2" charset="-122"/>
              </a:rPr>
              <a:t>，</a:t>
            </a:r>
            <a:r>
              <a:rPr lang="zh-CN" altLang="en-US" sz="2000" dirty="0" smtClean="0">
                <a:ea typeface="宋体" panose="02010600030101010101" pitchFamily="2" charset="-122"/>
              </a:rPr>
              <a:t>通过中断矢量表（</a:t>
            </a:r>
            <a:r>
              <a:rPr lang="en-US" altLang="zh-CN" sz="2000" dirty="0" smtClean="0">
                <a:ea typeface="宋体" panose="02010600030101010101" pitchFamily="2" charset="-122"/>
              </a:rPr>
              <a:t>x0100-x01ff</a:t>
            </a:r>
            <a:r>
              <a:rPr lang="zh-CN" altLang="en-US" sz="2000" dirty="0" smtClean="0">
                <a:ea typeface="宋体" panose="02010600030101010101" pitchFamily="2" charset="-122"/>
              </a:rPr>
              <a:t>，支持</a:t>
            </a:r>
            <a:r>
              <a:rPr lang="en-US" altLang="zh-CN" sz="2000" dirty="0" smtClean="0">
                <a:ea typeface="宋体" panose="02010600030101010101" pitchFamily="2" charset="-122"/>
              </a:rPr>
              <a:t>256</a:t>
            </a:r>
            <a:r>
              <a:rPr lang="zh-CN" altLang="en-US" sz="2000" dirty="0" smtClean="0">
                <a:ea typeface="宋体" panose="02010600030101010101" pitchFamily="2" charset="-122"/>
              </a:rPr>
              <a:t>个外部设备中断 </a:t>
            </a:r>
            <a:r>
              <a:rPr lang="en-US" altLang="zh-CN" sz="2000" dirty="0" smtClean="0">
                <a:ea typeface="宋体" panose="02010600030101010101" pitchFamily="2" charset="-122"/>
              </a:rPr>
              <a:t>x00-xff</a:t>
            </a:r>
            <a:r>
              <a:rPr lang="zh-CN" altLang="en-US" sz="2000" dirty="0" smtClean="0">
                <a:ea typeface="宋体" panose="02010600030101010101" pitchFamily="2" charset="-122"/>
              </a:rPr>
              <a:t>）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712788" lvl="1" indent="-457200">
              <a:buFontTx/>
              <a:buAutoNum type="arabicPeriod"/>
            </a:pPr>
            <a:r>
              <a:rPr lang="zh-CN" altLang="en-US" sz="1600" dirty="0" smtClean="0">
                <a:ea typeface="宋体" panose="02010600030101010101" pitchFamily="2" charset="-122"/>
              </a:rPr>
              <a:t>中断矢量高位扩展，设置</a:t>
            </a:r>
            <a:r>
              <a:rPr lang="en-US" altLang="zh-CN" sz="1600" dirty="0" smtClean="0">
                <a:ea typeface="宋体" panose="02010600030101010101" pitchFamily="2" charset="-122"/>
              </a:rPr>
              <a:t> MAR = x01</a:t>
            </a:r>
            <a:r>
              <a:rPr lang="en-US" altLang="zh-CN" sz="16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vv</a:t>
            </a:r>
            <a:r>
              <a:rPr lang="en-US" altLang="zh-CN" sz="1600" dirty="0" smtClean="0">
                <a:ea typeface="宋体" panose="02010600030101010101" pitchFamily="2" charset="-122"/>
              </a:rPr>
              <a:t>, </a:t>
            </a:r>
            <a:r>
              <a:rPr lang="zh-CN" altLang="en-US" sz="1600" dirty="0" smtClean="0">
                <a:ea typeface="宋体" panose="02010600030101010101" pitchFamily="2" charset="-122"/>
              </a:rPr>
              <a:t>这里</a:t>
            </a:r>
            <a:r>
              <a:rPr lang="en-US" altLang="zh-CN" sz="1600" dirty="0" smtClean="0">
                <a:ea typeface="宋体" panose="02010600030101010101" pitchFamily="2" charset="-122"/>
              </a:rPr>
              <a:t> </a:t>
            </a:r>
            <a:r>
              <a:rPr lang="en-US" altLang="zh-CN" sz="1600" dirty="0" err="1" smtClean="0">
                <a:solidFill>
                  <a:schemeClr val="accent2"/>
                </a:solidFill>
                <a:ea typeface="宋体" panose="02010600030101010101" pitchFamily="2" charset="-122"/>
              </a:rPr>
              <a:t>vv</a:t>
            </a:r>
            <a:r>
              <a:rPr lang="en-US" altLang="zh-CN" sz="1600" dirty="0" smtClean="0">
                <a:ea typeface="宋体" panose="02010600030101010101" pitchFamily="2" charset="-122"/>
              </a:rPr>
              <a:t> </a:t>
            </a:r>
            <a:r>
              <a:rPr lang="zh-CN" altLang="en-US" sz="1600" dirty="0" smtClean="0">
                <a:ea typeface="宋体" panose="02010600030101010101" pitchFamily="2" charset="-122"/>
              </a:rPr>
              <a:t>为对应于终端设备的</a:t>
            </a:r>
            <a:r>
              <a:rPr lang="en-US" altLang="zh-CN" sz="1600" dirty="0" smtClean="0">
                <a:ea typeface="宋体" panose="02010600030101010101" pitchFamily="2" charset="-122"/>
              </a:rPr>
              <a:t>8-bit</a:t>
            </a:r>
            <a:r>
              <a:rPr lang="zh-CN" altLang="en-US" sz="1600" dirty="0" smtClean="0">
                <a:ea typeface="宋体" panose="02010600030101010101" pitchFamily="2" charset="-122"/>
              </a:rPr>
              <a:t>的中断矢量</a:t>
            </a:r>
            <a:r>
              <a:rPr lang="en-US" altLang="zh-CN" sz="1600" dirty="0" smtClean="0">
                <a:ea typeface="宋体" panose="02010600030101010101" pitchFamily="2" charset="-122"/>
              </a:rPr>
              <a:t> </a:t>
            </a:r>
            <a:r>
              <a:rPr lang="zh-CN" altLang="en-US" sz="1600" dirty="0" smtClean="0">
                <a:ea typeface="宋体" panose="02010600030101010101" pitchFamily="2" charset="-122"/>
              </a:rPr>
              <a:t>（</a:t>
            </a:r>
            <a:r>
              <a:rPr lang="en-US" altLang="zh-CN" sz="1600" dirty="0" smtClean="0">
                <a:ea typeface="宋体" panose="02010600030101010101" pitchFamily="2" charset="-122"/>
              </a:rPr>
              <a:t>INTV</a:t>
            </a:r>
            <a:r>
              <a:rPr lang="zh-CN" altLang="en-US" sz="1600" dirty="0" smtClean="0">
                <a:ea typeface="宋体" panose="02010600030101010101" pitchFamily="2" charset="-122"/>
              </a:rPr>
              <a:t>）</a:t>
            </a:r>
            <a:r>
              <a:rPr lang="en-US" altLang="zh-CN" sz="1600" dirty="0" smtClean="0">
                <a:ea typeface="宋体" panose="02010600030101010101" pitchFamily="2" charset="-122"/>
              </a:rPr>
              <a:t>(</a:t>
            </a:r>
            <a:r>
              <a:rPr lang="zh-CN" altLang="en-US" sz="1600" dirty="0" smtClean="0">
                <a:ea typeface="宋体" panose="02010600030101010101" pitchFamily="2" charset="-122"/>
              </a:rPr>
              <a:t>例如，键盘 </a:t>
            </a:r>
            <a:r>
              <a:rPr lang="en-US" altLang="zh-CN" sz="1600" dirty="0" smtClean="0">
                <a:ea typeface="宋体" panose="02010600030101010101" pitchFamily="2" charset="-122"/>
              </a:rPr>
              <a:t>= x80).</a:t>
            </a:r>
          </a:p>
          <a:p>
            <a:pPr marL="712788" lvl="1" indent="-457200">
              <a:buFontTx/>
              <a:buAutoNum type="arabicPeriod"/>
            </a:pPr>
            <a:r>
              <a:rPr lang="zh-CN" altLang="en-US" sz="1600" dirty="0" smtClean="0">
                <a:ea typeface="宋体" panose="02010600030101010101" pitchFamily="2" charset="-122"/>
              </a:rPr>
              <a:t>将中断矢量表对应的位置</a:t>
            </a:r>
            <a:r>
              <a:rPr lang="en-US" altLang="zh-CN" sz="1600" dirty="0" smtClean="0">
                <a:ea typeface="宋体" panose="02010600030101010101" pitchFamily="2" charset="-122"/>
              </a:rPr>
              <a:t> (M[x01</a:t>
            </a:r>
            <a:r>
              <a:rPr lang="en-US" altLang="zh-CN" sz="16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vv</a:t>
            </a:r>
            <a:r>
              <a:rPr lang="en-US" altLang="zh-CN" sz="1600" dirty="0" smtClean="0">
                <a:ea typeface="宋体" panose="02010600030101010101" pitchFamily="2" charset="-122"/>
              </a:rPr>
              <a:t>]) </a:t>
            </a:r>
            <a:r>
              <a:rPr lang="zh-CN" altLang="en-US" sz="1600" dirty="0" smtClean="0">
                <a:ea typeface="宋体" panose="02010600030101010101" pitchFamily="2" charset="-122"/>
              </a:rPr>
              <a:t>写入</a:t>
            </a:r>
            <a:r>
              <a:rPr lang="en-US" altLang="zh-CN" sz="1600" dirty="0" smtClean="0">
                <a:ea typeface="宋体" panose="02010600030101010101" pitchFamily="2" charset="-122"/>
              </a:rPr>
              <a:t> MDR.</a:t>
            </a:r>
          </a:p>
          <a:p>
            <a:pPr marL="712788" lvl="1" indent="-457200">
              <a:buFontTx/>
              <a:buAutoNum type="arabicPeriod"/>
            </a:pPr>
            <a:r>
              <a:rPr lang="zh-CN" altLang="en-US" sz="1600" dirty="0" smtClean="0">
                <a:ea typeface="宋体" panose="02010600030101010101" pitchFamily="2" charset="-122"/>
              </a:rPr>
              <a:t>设置</a:t>
            </a:r>
            <a:r>
              <a:rPr lang="en-US" altLang="zh-CN" sz="1600" dirty="0" smtClean="0">
                <a:ea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CE0000"/>
                </a:solidFill>
                <a:ea typeface="宋体" panose="02010600030101010101" pitchFamily="2" charset="-122"/>
              </a:rPr>
              <a:t>PC</a:t>
            </a:r>
            <a:r>
              <a:rPr lang="en-US" altLang="zh-CN" sz="1600" dirty="0" smtClean="0">
                <a:ea typeface="宋体" panose="02010600030101010101" pitchFamily="2" charset="-122"/>
              </a:rPr>
              <a:t> = MDR</a:t>
            </a:r>
            <a:r>
              <a:rPr lang="zh-CN" altLang="en-US" sz="1600" dirty="0" smtClean="0">
                <a:ea typeface="宋体" panose="02010600030101010101" pitchFamily="2" charset="-122"/>
              </a:rPr>
              <a:t>，指向中断服务程序的起始地址。</a:t>
            </a:r>
            <a:endParaRPr lang="en-US" altLang="zh-CN" sz="1600" dirty="0" smtClean="0">
              <a:ea typeface="宋体" panose="02010600030101010101" pitchFamily="2" charset="-122"/>
            </a:endParaRPr>
          </a:p>
          <a:p>
            <a:pPr marL="342900" indent="-342900"/>
            <a:r>
              <a:rPr lang="zh-CN" altLang="en-US" sz="2000" dirty="0" smtClean="0">
                <a:ea typeface="宋体" panose="02010600030101010101" pitchFamily="2" charset="-122"/>
              </a:rPr>
              <a:t>注</a:t>
            </a:r>
            <a:r>
              <a:rPr lang="en-US" altLang="zh-CN" sz="2000" dirty="0" smtClean="0">
                <a:ea typeface="宋体" panose="02010600030101010101" pitchFamily="2" charset="-122"/>
              </a:rPr>
              <a:t>: </a:t>
            </a:r>
            <a:r>
              <a:rPr lang="zh-CN" altLang="en-US" sz="2000" dirty="0" smtClean="0">
                <a:ea typeface="宋体" panose="02010600030101010101" pitchFamily="2" charset="-122"/>
              </a:rPr>
              <a:t>以上过程发生在用户程序被中断处的指令的存储阶段之后，在中断服务程序第一条指令的取指令之前。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marL="457200" indent="-457200"/>
            <a:endParaRPr lang="en-US" altLang="zh-CN" sz="2000" dirty="0" smtClean="0"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中断启动和执行</a:t>
            </a:r>
            <a:r>
              <a:rPr lang="en-US" altLang="zh-CN" smtClean="0">
                <a:ea typeface="宋体" panose="02010600030101010101" pitchFamily="2" charset="-122"/>
              </a:rPr>
              <a:t>(</a:t>
            </a:r>
            <a:r>
              <a:rPr lang="zh-CN" altLang="en-US" smtClean="0">
                <a:ea typeface="宋体" panose="02010600030101010101" pitchFamily="2" charset="-122"/>
              </a:rPr>
              <a:t>附录</a:t>
            </a:r>
            <a:r>
              <a:rPr lang="en-US" altLang="zh-CN" smtClean="0">
                <a:ea typeface="宋体" panose="02010600030101010101" pitchFamily="2" charset="-122"/>
              </a:rPr>
              <a:t>C.6)</a:t>
            </a:r>
          </a:p>
        </p:txBody>
      </p:sp>
    </p:spTree>
    <p:extLst>
      <p:ext uri="{BB962C8B-B14F-4D97-AF65-F5344CB8AC3E}">
        <p14:creationId xmlns:p14="http://schemas.microsoft.com/office/powerpoint/2010/main" val="24510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1600" dirty="0" smtClean="0">
                <a:ea typeface="宋体" panose="02010600030101010101" pitchFamily="2" charset="-122"/>
              </a:rPr>
              <a:t>x0000 </a:t>
            </a:r>
            <a:r>
              <a:rPr lang="en-US" altLang="zh-CN" sz="1600" dirty="0">
                <a:ea typeface="宋体" panose="02010600030101010101" pitchFamily="2" charset="-122"/>
              </a:rPr>
              <a:t>– x00FF     Trap vectors (Supports Software Interrupts)</a:t>
            </a:r>
          </a:p>
          <a:p>
            <a:pPr lvl="1">
              <a:spcBef>
                <a:spcPct val="50000"/>
              </a:spcBef>
            </a:pPr>
            <a:r>
              <a:rPr lang="en-US" altLang="zh-CN" sz="1200" dirty="0" smtClean="0">
                <a:ea typeface="宋体" panose="02010600030101010101" pitchFamily="2" charset="-122"/>
              </a:rPr>
              <a:t>x0020 [x0400]    GETC   (Read Char from Keyboard)</a:t>
            </a:r>
          </a:p>
          <a:p>
            <a:pPr lvl="1">
              <a:spcBef>
                <a:spcPct val="50000"/>
              </a:spcBef>
            </a:pPr>
            <a:r>
              <a:rPr lang="en-US" altLang="zh-CN" sz="1200" dirty="0" smtClean="0">
                <a:ea typeface="宋体" panose="02010600030101010101" pitchFamily="2" charset="-122"/>
              </a:rPr>
              <a:t>x0021 [x0430]    OUT     (Write Character to Console)</a:t>
            </a:r>
          </a:p>
          <a:p>
            <a:pPr lvl="1">
              <a:spcBef>
                <a:spcPct val="50000"/>
              </a:spcBef>
            </a:pPr>
            <a:r>
              <a:rPr lang="en-US" altLang="zh-CN" sz="1200" dirty="0" smtClean="0">
                <a:ea typeface="宋体" panose="02010600030101010101" pitchFamily="2" charset="-122"/>
              </a:rPr>
              <a:t>x0022 [x0450]    PUTS   (Write string to Console)</a:t>
            </a:r>
          </a:p>
          <a:p>
            <a:pPr lvl="1">
              <a:spcBef>
                <a:spcPct val="50000"/>
              </a:spcBef>
            </a:pPr>
            <a:r>
              <a:rPr lang="en-US" altLang="zh-CN" sz="1200" dirty="0" smtClean="0">
                <a:ea typeface="宋体" panose="02010600030101010101" pitchFamily="2" charset="-122"/>
              </a:rPr>
              <a:t>x0023 [x04A0]    IN         (Prompt, input character from Keyboard, echo character to Console)</a:t>
            </a:r>
          </a:p>
          <a:p>
            <a:pPr lvl="1">
              <a:spcBef>
                <a:spcPct val="50000"/>
              </a:spcBef>
            </a:pPr>
            <a:r>
              <a:rPr lang="en-US" altLang="zh-CN" sz="1200" dirty="0" smtClean="0">
                <a:ea typeface="宋体" panose="02010600030101010101" pitchFamily="2" charset="-122"/>
              </a:rPr>
              <a:t>x0024 [x04E0]    PUTSP (Write “packed” string to Console)</a:t>
            </a:r>
          </a:p>
          <a:p>
            <a:pPr lvl="1">
              <a:spcBef>
                <a:spcPct val="50000"/>
              </a:spcBef>
            </a:pPr>
            <a:r>
              <a:rPr lang="en-US" altLang="zh-CN" sz="1200" dirty="0" smtClean="0">
                <a:ea typeface="宋体" panose="02010600030101010101" pitchFamily="2" charset="-122"/>
              </a:rPr>
              <a:t>x0025 [xFD70]    HALT   (Turn off run latch in MCR)</a:t>
            </a:r>
          </a:p>
          <a:p>
            <a:pPr>
              <a:spcBef>
                <a:spcPct val="50000"/>
              </a:spcBef>
            </a:pPr>
            <a:r>
              <a:rPr lang="en-US" altLang="zh-CN" sz="1600" dirty="0" smtClean="0">
                <a:ea typeface="宋体" panose="02010600030101010101" pitchFamily="2" charset="-122"/>
              </a:rPr>
              <a:t>x0100 </a:t>
            </a:r>
            <a:r>
              <a:rPr lang="en-US" altLang="zh-CN" sz="1600" dirty="0">
                <a:ea typeface="宋体" panose="02010600030101010101" pitchFamily="2" charset="-122"/>
              </a:rPr>
              <a:t>– x01FF     Interrupt Vectors (Supports Hardware Interrupts)</a:t>
            </a:r>
          </a:p>
          <a:p>
            <a:pPr>
              <a:spcBef>
                <a:spcPct val="50000"/>
              </a:spcBef>
            </a:pPr>
            <a:r>
              <a:rPr lang="en-US" altLang="zh-CN" sz="1600" dirty="0" smtClean="0">
                <a:ea typeface="宋体" panose="02010600030101010101" pitchFamily="2" charset="-122"/>
              </a:rPr>
              <a:t>x0200 </a:t>
            </a:r>
            <a:r>
              <a:rPr lang="en-US" altLang="zh-CN" sz="1600" dirty="0">
                <a:ea typeface="宋体" panose="02010600030101010101" pitchFamily="2" charset="-122"/>
              </a:rPr>
              <a:t>– x2FFF     System Programs &amp; Data (“Operating System”)</a:t>
            </a:r>
          </a:p>
          <a:p>
            <a:pPr>
              <a:spcBef>
                <a:spcPct val="50000"/>
              </a:spcBef>
            </a:pPr>
            <a:r>
              <a:rPr lang="en-US" altLang="zh-CN" sz="1600" dirty="0" smtClean="0">
                <a:ea typeface="宋体" panose="02010600030101010101" pitchFamily="2" charset="-122"/>
              </a:rPr>
              <a:t>x3000 </a:t>
            </a:r>
            <a:r>
              <a:rPr lang="en-US" altLang="zh-CN" sz="1600" dirty="0">
                <a:ea typeface="宋体" panose="02010600030101010101" pitchFamily="2" charset="-122"/>
              </a:rPr>
              <a:t>– </a:t>
            </a:r>
            <a:r>
              <a:rPr lang="en-US" altLang="zh-CN" sz="1600" dirty="0" err="1">
                <a:ea typeface="宋体" panose="02010600030101010101" pitchFamily="2" charset="-122"/>
              </a:rPr>
              <a:t>xFDFF</a:t>
            </a:r>
            <a:r>
              <a:rPr lang="en-US" altLang="zh-CN" sz="1600" dirty="0">
                <a:ea typeface="宋体" panose="02010600030101010101" pitchFamily="2" charset="-122"/>
              </a:rPr>
              <a:t>     User Programs Area</a:t>
            </a:r>
          </a:p>
          <a:p>
            <a:pPr>
              <a:spcBef>
                <a:spcPct val="50000"/>
              </a:spcBef>
            </a:pPr>
            <a:r>
              <a:rPr lang="en-US" altLang="zh-CN" sz="1600" dirty="0" smtClean="0">
                <a:ea typeface="宋体" panose="02010600030101010101" pitchFamily="2" charset="-122"/>
              </a:rPr>
              <a:t>xFE00 </a:t>
            </a:r>
            <a:r>
              <a:rPr lang="en-US" altLang="zh-CN" sz="1600" dirty="0">
                <a:ea typeface="宋体" panose="02010600030101010101" pitchFamily="2" charset="-122"/>
              </a:rPr>
              <a:t>– </a:t>
            </a:r>
            <a:r>
              <a:rPr lang="en-US" altLang="zh-CN" sz="1600" dirty="0" err="1">
                <a:ea typeface="宋体" panose="02010600030101010101" pitchFamily="2" charset="-122"/>
              </a:rPr>
              <a:t>xFFFF</a:t>
            </a:r>
            <a:r>
              <a:rPr lang="en-US" altLang="zh-CN" sz="1600" dirty="0">
                <a:ea typeface="宋体" panose="02010600030101010101" pitchFamily="2" charset="-122"/>
              </a:rPr>
              <a:t>     I/O Programming “Registers” (Mapped I/O Registers)</a:t>
            </a:r>
          </a:p>
          <a:p>
            <a:pPr lvl="1">
              <a:spcBef>
                <a:spcPct val="50000"/>
              </a:spcBef>
            </a:pPr>
            <a:r>
              <a:rPr lang="en-US" altLang="zh-CN" sz="1200" dirty="0" smtClean="0">
                <a:ea typeface="宋体" panose="02010600030101010101" pitchFamily="2" charset="-122"/>
              </a:rPr>
              <a:t>xFE00 </a:t>
            </a:r>
            <a:r>
              <a:rPr lang="en-US" altLang="zh-CN" sz="1200" dirty="0">
                <a:ea typeface="宋体" panose="02010600030101010101" pitchFamily="2" charset="-122"/>
              </a:rPr>
              <a:t>KBSR   [15 {Ready}, 14 {</a:t>
            </a:r>
            <a:r>
              <a:rPr lang="en-US" altLang="zh-CN" sz="1200" dirty="0" err="1">
                <a:ea typeface="宋体" panose="02010600030101010101" pitchFamily="2" charset="-122"/>
              </a:rPr>
              <a:t>Intr</a:t>
            </a:r>
            <a:r>
              <a:rPr lang="en-US" altLang="zh-CN" sz="1200" dirty="0">
                <a:ea typeface="宋体" panose="02010600030101010101" pitchFamily="2" charset="-122"/>
              </a:rPr>
              <a:t> enable}]    (Keyboard Status Register)</a:t>
            </a:r>
          </a:p>
          <a:p>
            <a:pPr lvl="1">
              <a:spcBef>
                <a:spcPct val="50000"/>
              </a:spcBef>
            </a:pPr>
            <a:r>
              <a:rPr lang="en-US" altLang="zh-CN" sz="1200" dirty="0" smtClean="0">
                <a:ea typeface="宋体" panose="02010600030101010101" pitchFamily="2" charset="-122"/>
              </a:rPr>
              <a:t>xFE02 </a:t>
            </a:r>
            <a:r>
              <a:rPr lang="en-US" altLang="zh-CN" sz="1200" dirty="0">
                <a:ea typeface="宋体" panose="02010600030101010101" pitchFamily="2" charset="-122"/>
              </a:rPr>
              <a:t>KBDR [7:0{</a:t>
            </a:r>
            <a:r>
              <a:rPr lang="en-US" altLang="zh-CN" sz="1200" dirty="0" err="1">
                <a:ea typeface="宋体" panose="02010600030101010101" pitchFamily="2" charset="-122"/>
              </a:rPr>
              <a:t>ascii</a:t>
            </a:r>
            <a:r>
              <a:rPr lang="en-US" altLang="zh-CN" sz="1200" dirty="0">
                <a:ea typeface="宋体" panose="02010600030101010101" pitchFamily="2" charset="-122"/>
              </a:rPr>
              <a:t> data}]                           (Keyboard Data Register)</a:t>
            </a:r>
          </a:p>
          <a:p>
            <a:pPr lvl="1">
              <a:spcBef>
                <a:spcPct val="50000"/>
              </a:spcBef>
            </a:pPr>
            <a:r>
              <a:rPr lang="en-US" altLang="zh-CN" sz="1200" dirty="0" smtClean="0">
                <a:ea typeface="宋体" panose="02010600030101010101" pitchFamily="2" charset="-122"/>
              </a:rPr>
              <a:t>xFE04 </a:t>
            </a:r>
            <a:r>
              <a:rPr lang="en-US" altLang="zh-CN" sz="1200" dirty="0">
                <a:ea typeface="宋体" panose="02010600030101010101" pitchFamily="2" charset="-122"/>
              </a:rPr>
              <a:t>DSR    [15{Done}, 14{</a:t>
            </a:r>
            <a:r>
              <a:rPr lang="en-US" altLang="zh-CN" sz="1200" dirty="0" err="1">
                <a:ea typeface="宋体" panose="02010600030101010101" pitchFamily="2" charset="-122"/>
              </a:rPr>
              <a:t>Intr</a:t>
            </a:r>
            <a:r>
              <a:rPr lang="en-US" altLang="zh-CN" sz="1200" dirty="0">
                <a:ea typeface="宋体" panose="02010600030101010101" pitchFamily="2" charset="-122"/>
              </a:rPr>
              <a:t> enable}]         (Display Status Register)</a:t>
            </a:r>
          </a:p>
          <a:p>
            <a:pPr lvl="1">
              <a:spcBef>
                <a:spcPct val="50000"/>
              </a:spcBef>
            </a:pPr>
            <a:r>
              <a:rPr lang="en-US" altLang="zh-CN" sz="1200" dirty="0" smtClean="0">
                <a:ea typeface="宋体" panose="02010600030101010101" pitchFamily="2" charset="-122"/>
              </a:rPr>
              <a:t>xFE06 </a:t>
            </a:r>
            <a:r>
              <a:rPr lang="en-US" altLang="zh-CN" sz="1200" dirty="0">
                <a:ea typeface="宋体" panose="02010600030101010101" pitchFamily="2" charset="-122"/>
              </a:rPr>
              <a:t>DDR    [7:0{</a:t>
            </a:r>
            <a:r>
              <a:rPr lang="en-US" altLang="zh-CN" sz="1200" dirty="0" err="1">
                <a:ea typeface="宋体" panose="02010600030101010101" pitchFamily="2" charset="-122"/>
              </a:rPr>
              <a:t>ascii</a:t>
            </a:r>
            <a:r>
              <a:rPr lang="en-US" altLang="zh-CN" sz="1200" dirty="0">
                <a:ea typeface="宋体" panose="02010600030101010101" pitchFamily="2" charset="-122"/>
              </a:rPr>
              <a:t> data}]                           (Display Data Register</a:t>
            </a:r>
          </a:p>
          <a:p>
            <a:pPr lvl="1">
              <a:spcBef>
                <a:spcPct val="50000"/>
              </a:spcBef>
            </a:pPr>
            <a:r>
              <a:rPr lang="en-US" altLang="zh-CN" sz="1200" dirty="0" err="1" smtClean="0">
                <a:ea typeface="宋体" panose="02010600030101010101" pitchFamily="2" charset="-122"/>
              </a:rPr>
              <a:t>xFFFE</a:t>
            </a:r>
            <a:r>
              <a:rPr lang="en-US" altLang="zh-CN" sz="1200" dirty="0" smtClean="0">
                <a:ea typeface="宋体" panose="02010600030101010101" pitchFamily="2" charset="-122"/>
              </a:rPr>
              <a:t> </a:t>
            </a:r>
            <a:r>
              <a:rPr lang="en-US" altLang="zh-CN" sz="1200" dirty="0">
                <a:ea typeface="宋体" panose="02010600030101010101" pitchFamily="2" charset="-122"/>
              </a:rPr>
              <a:t>MCR   [15{Run latch}]                            (Machine Control Register</a:t>
            </a:r>
            <a:r>
              <a:rPr lang="en-US" altLang="zh-CN" sz="1200" dirty="0" smtClean="0">
                <a:ea typeface="宋体" panose="02010600030101010101" pitchFamily="2" charset="-122"/>
              </a:rPr>
              <a:t>)</a:t>
            </a:r>
            <a:endParaRPr lang="zh-CN" altLang="en-US" sz="1200" dirty="0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ea typeface="宋体" panose="02010600030101010101" pitchFamily="2" charset="-122"/>
              </a:rPr>
              <a:t>LC-3</a:t>
            </a:r>
            <a:r>
              <a:rPr lang="zh-CN" altLang="en-US" smtClean="0">
                <a:ea typeface="宋体" panose="02010600030101010101" pitchFamily="2" charset="-122"/>
              </a:rPr>
              <a:t>内存布局总结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226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zh-CN" altLang="en-US" dirty="0" smtClean="0">
                <a:ea typeface="宋体" panose="02010600030101010101" pitchFamily="2" charset="-122"/>
              </a:rPr>
              <a:t>中断返回指令</a:t>
            </a:r>
            <a:r>
              <a:rPr lang="en-US" altLang="zh-CN" dirty="0" smtClean="0">
                <a:ea typeface="宋体" panose="02010600030101010101" pitchFamily="2" charset="-122"/>
              </a:rPr>
              <a:t> – RTI – </a:t>
            </a:r>
            <a:r>
              <a:rPr lang="zh-CN" altLang="en-US" dirty="0" smtClean="0">
                <a:ea typeface="宋体" panose="02010600030101010101" pitchFamily="2" charset="-122"/>
              </a:rPr>
              <a:t>恢复中断前的用户状态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/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/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将 </a:t>
            </a:r>
            <a:r>
              <a:rPr lang="en-US" altLang="zh-CN" dirty="0" smtClean="0">
                <a:ea typeface="宋体" panose="02010600030101010101" pitchFamily="2" charset="-122"/>
              </a:rPr>
              <a:t>PC</a:t>
            </a:r>
            <a:r>
              <a:rPr lang="zh-CN" altLang="en-US" dirty="0" smtClean="0">
                <a:ea typeface="宋体" panose="02010600030101010101" pitchFamily="2" charset="-122"/>
              </a:rPr>
              <a:t>从超级用户栈弹出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b="0" dirty="0" smtClean="0">
                <a:ea typeface="宋体" panose="02010600030101010101" pitchFamily="2" charset="-122"/>
              </a:rPr>
              <a:t>(PC = M[R6];  R6 = R6 + 1)</a:t>
            </a:r>
          </a:p>
          <a:p>
            <a:pPr marL="457200" indent="-457200">
              <a:buFontTx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将 </a:t>
            </a:r>
            <a:r>
              <a:rPr lang="en-US" altLang="zh-CN" dirty="0" smtClean="0">
                <a:ea typeface="宋体" panose="02010600030101010101" pitchFamily="2" charset="-122"/>
              </a:rPr>
              <a:t>PSR</a:t>
            </a:r>
            <a:r>
              <a:rPr lang="zh-CN" altLang="en-US" dirty="0" smtClean="0">
                <a:ea typeface="宋体" panose="02010600030101010101" pitchFamily="2" charset="-122"/>
              </a:rPr>
              <a:t>从超级用户栈弹出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b="0" dirty="0" smtClean="0">
                <a:ea typeface="宋体" panose="02010600030101010101" pitchFamily="2" charset="-122"/>
              </a:rPr>
              <a:t>(PSR = M[R6]; R6 = R6 + 1)</a:t>
            </a:r>
          </a:p>
          <a:p>
            <a:pPr marL="457200" indent="-457200">
              <a:buFontTx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如果</a:t>
            </a:r>
            <a:r>
              <a:rPr lang="en-US" altLang="zh-CN" dirty="0" smtClean="0">
                <a:ea typeface="宋体" panose="02010600030101010101" pitchFamily="2" charset="-122"/>
              </a:rPr>
              <a:t> PSR[15] = 1, R6 = </a:t>
            </a:r>
            <a:r>
              <a:rPr lang="en-US" altLang="zh-CN" dirty="0" err="1" smtClean="0">
                <a:ea typeface="宋体" panose="02010600030101010101" pitchFamily="2" charset="-122"/>
              </a:rPr>
              <a:t>Saved.USP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b="0" dirty="0" smtClean="0">
                <a:ea typeface="宋体" panose="02010600030101010101" pitchFamily="2" charset="-122"/>
              </a:rPr>
              <a:t>(</a:t>
            </a:r>
            <a:r>
              <a:rPr lang="zh-CN" altLang="en-US" b="0" dirty="0" smtClean="0">
                <a:ea typeface="宋体" panose="02010600030101010101" pitchFamily="2" charset="-122"/>
              </a:rPr>
              <a:t>如果返回用户模式，需要重新加载用户栈指针；否则不改变栈指针内容</a:t>
            </a:r>
            <a:r>
              <a:rPr lang="en-US" altLang="zh-CN" b="0" dirty="0" smtClean="0">
                <a:ea typeface="宋体" panose="02010600030101010101" pitchFamily="2" charset="-122"/>
              </a:rPr>
              <a:t>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/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中断返回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pic>
        <p:nvPicPr>
          <p:cNvPr id="28677" name="Picture 4" descr="C:\common\PattPatel slides\e2\ch10-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74406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93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Example (1)</a:t>
            </a:r>
          </a:p>
        </p:txBody>
      </p:sp>
      <p:sp>
        <p:nvSpPr>
          <p:cNvPr id="30724" name="Rectangle 1027"/>
          <p:cNvSpPr>
            <a:spLocks noChangeArrowheads="1"/>
          </p:cNvSpPr>
          <p:nvPr/>
        </p:nvSpPr>
        <p:spPr bwMode="auto">
          <a:xfrm>
            <a:off x="762000" y="21336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30725" name="Rectangle 1028"/>
          <p:cNvSpPr>
            <a:spLocks noChangeArrowheads="1"/>
          </p:cNvSpPr>
          <p:nvPr/>
        </p:nvSpPr>
        <p:spPr bwMode="auto">
          <a:xfrm>
            <a:off x="762000" y="25146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30726" name="Rectangle 1029"/>
          <p:cNvSpPr>
            <a:spLocks noChangeArrowheads="1"/>
          </p:cNvSpPr>
          <p:nvPr/>
        </p:nvSpPr>
        <p:spPr bwMode="auto">
          <a:xfrm>
            <a:off x="762000" y="28956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30727" name="Rectangle 1030"/>
          <p:cNvSpPr>
            <a:spLocks noChangeArrowheads="1"/>
          </p:cNvSpPr>
          <p:nvPr/>
        </p:nvSpPr>
        <p:spPr bwMode="auto">
          <a:xfrm>
            <a:off x="762000" y="32766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30728" name="Rectangle 1031"/>
          <p:cNvSpPr>
            <a:spLocks noChangeArrowheads="1"/>
          </p:cNvSpPr>
          <p:nvPr/>
        </p:nvSpPr>
        <p:spPr bwMode="auto">
          <a:xfrm>
            <a:off x="762000" y="36576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30729" name="Rectangle 1032"/>
          <p:cNvSpPr>
            <a:spLocks noChangeArrowheads="1"/>
          </p:cNvSpPr>
          <p:nvPr/>
        </p:nvSpPr>
        <p:spPr bwMode="auto">
          <a:xfrm>
            <a:off x="762000" y="4419600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x3007</a:t>
            </a:r>
          </a:p>
        </p:txBody>
      </p:sp>
      <p:sp>
        <p:nvSpPr>
          <p:cNvPr id="30730" name="Text Box 1033"/>
          <p:cNvSpPr txBox="1">
            <a:spLocks noChangeArrowheads="1"/>
          </p:cNvSpPr>
          <p:nvPr/>
        </p:nvSpPr>
        <p:spPr bwMode="auto">
          <a:xfrm>
            <a:off x="239713" y="4430713"/>
            <a:ext cx="538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30731" name="Line 1035"/>
          <p:cNvSpPr>
            <a:spLocks noChangeShapeType="1"/>
          </p:cNvSpPr>
          <p:nvPr/>
        </p:nvSpPr>
        <p:spPr bwMode="auto">
          <a:xfrm>
            <a:off x="457200" y="3810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2" name="Rectangle 1036"/>
          <p:cNvSpPr>
            <a:spLocks noChangeArrowheads="1"/>
          </p:cNvSpPr>
          <p:nvPr/>
        </p:nvSpPr>
        <p:spPr bwMode="auto">
          <a:xfrm>
            <a:off x="2971800" y="1676400"/>
            <a:ext cx="14478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733" name="Text Box 1037"/>
          <p:cNvSpPr txBox="1">
            <a:spLocks noChangeArrowheads="1"/>
          </p:cNvSpPr>
          <p:nvPr/>
        </p:nvSpPr>
        <p:spPr bwMode="auto">
          <a:xfrm>
            <a:off x="2879725" y="1355725"/>
            <a:ext cx="1155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Program A</a:t>
            </a:r>
          </a:p>
        </p:txBody>
      </p:sp>
      <p:sp>
        <p:nvSpPr>
          <p:cNvPr id="30734" name="Rectangle 1038"/>
          <p:cNvSpPr>
            <a:spLocks noChangeArrowheads="1"/>
          </p:cNvSpPr>
          <p:nvPr/>
        </p:nvSpPr>
        <p:spPr bwMode="auto">
          <a:xfrm>
            <a:off x="2971800" y="2667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</a:p>
        </p:txBody>
      </p:sp>
      <p:sp>
        <p:nvSpPr>
          <p:cNvPr id="30735" name="Text Box 1039"/>
          <p:cNvSpPr txBox="1">
            <a:spLocks noChangeArrowheads="1"/>
          </p:cNvSpPr>
          <p:nvPr/>
        </p:nvSpPr>
        <p:spPr bwMode="auto">
          <a:xfrm>
            <a:off x="2289175" y="2701925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x3006</a:t>
            </a:r>
          </a:p>
        </p:txBody>
      </p:sp>
      <p:sp>
        <p:nvSpPr>
          <p:cNvPr id="30736" name="Text Box 1040"/>
          <p:cNvSpPr txBox="1">
            <a:spLocks noChangeArrowheads="1"/>
          </p:cNvSpPr>
          <p:nvPr/>
        </p:nvSpPr>
        <p:spPr bwMode="auto">
          <a:xfrm>
            <a:off x="685800" y="5632798"/>
            <a:ext cx="4849404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当执行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x3006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处的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ADD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指令时，设备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B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引发中断</a:t>
            </a:r>
            <a:endParaRPr lang="en-US" altLang="zh-CN" sz="2800" dirty="0">
              <a:solidFill>
                <a:srgbClr val="CE0000"/>
              </a:solidFill>
              <a:latin typeface="+mn-ea"/>
              <a:ea typeface="+mn-ea"/>
            </a:endParaRPr>
          </a:p>
        </p:txBody>
      </p:sp>
      <p:sp>
        <p:nvSpPr>
          <p:cNvPr id="30737" name="Text Box 1041"/>
          <p:cNvSpPr txBox="1">
            <a:spLocks noChangeArrowheads="1"/>
          </p:cNvSpPr>
          <p:nvPr/>
        </p:nvSpPr>
        <p:spPr bwMode="auto">
          <a:xfrm>
            <a:off x="152400" y="1600200"/>
            <a:ext cx="1484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>
                <a:ea typeface="宋体" panose="02010600030101010101" pitchFamily="2" charset="-122"/>
              </a:rPr>
              <a:t>Saved.SSP</a:t>
            </a:r>
          </a:p>
        </p:txBody>
      </p:sp>
      <p:sp>
        <p:nvSpPr>
          <p:cNvPr id="30738" name="Line 1042"/>
          <p:cNvSpPr>
            <a:spLocks noChangeShapeType="1"/>
          </p:cNvSpPr>
          <p:nvPr/>
        </p:nvSpPr>
        <p:spPr bwMode="auto">
          <a:xfrm flipV="1">
            <a:off x="457200" y="1981200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47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Example (2)</a:t>
            </a:r>
          </a:p>
        </p:txBody>
      </p:sp>
      <p:sp>
        <p:nvSpPr>
          <p:cNvPr id="31748" name="Rectangle 1027"/>
          <p:cNvSpPr>
            <a:spLocks noChangeArrowheads="1"/>
          </p:cNvSpPr>
          <p:nvPr/>
        </p:nvSpPr>
        <p:spPr bwMode="auto">
          <a:xfrm>
            <a:off x="762000" y="2133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31749" name="Rectangle 1028"/>
          <p:cNvSpPr>
            <a:spLocks noChangeArrowheads="1"/>
          </p:cNvSpPr>
          <p:nvPr/>
        </p:nvSpPr>
        <p:spPr bwMode="auto">
          <a:xfrm>
            <a:off x="762000" y="2895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solidFill>
                  <a:srgbClr val="CE0000"/>
                </a:solidFill>
                <a:ea typeface="宋体" panose="02010600030101010101" pitchFamily="2" charset="-122"/>
              </a:rPr>
              <a:t>x3007</a:t>
            </a:r>
          </a:p>
        </p:txBody>
      </p:sp>
      <p:sp>
        <p:nvSpPr>
          <p:cNvPr id="31750" name="Rectangle 1029"/>
          <p:cNvSpPr>
            <a:spLocks noChangeArrowheads="1"/>
          </p:cNvSpPr>
          <p:nvPr/>
        </p:nvSpPr>
        <p:spPr bwMode="auto">
          <a:xfrm>
            <a:off x="762000" y="3276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solidFill>
                  <a:srgbClr val="CE0000"/>
                </a:solidFill>
                <a:ea typeface="宋体" panose="02010600030101010101" pitchFamily="2" charset="-122"/>
              </a:rPr>
              <a:t>PSR for A</a:t>
            </a:r>
          </a:p>
        </p:txBody>
      </p:sp>
      <p:sp>
        <p:nvSpPr>
          <p:cNvPr id="31751" name="Rectangle 1030"/>
          <p:cNvSpPr>
            <a:spLocks noChangeArrowheads="1"/>
          </p:cNvSpPr>
          <p:nvPr/>
        </p:nvSpPr>
        <p:spPr bwMode="auto">
          <a:xfrm>
            <a:off x="762000" y="2514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31752" name="Rectangle 1031"/>
          <p:cNvSpPr>
            <a:spLocks noChangeArrowheads="1"/>
          </p:cNvSpPr>
          <p:nvPr/>
        </p:nvSpPr>
        <p:spPr bwMode="auto">
          <a:xfrm>
            <a:off x="762000" y="3657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31753" name="Rectangle 1032"/>
          <p:cNvSpPr>
            <a:spLocks noChangeArrowheads="1"/>
          </p:cNvSpPr>
          <p:nvPr/>
        </p:nvSpPr>
        <p:spPr bwMode="auto">
          <a:xfrm>
            <a:off x="762000" y="4419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solidFill>
                  <a:srgbClr val="CE0000"/>
                </a:solidFill>
                <a:ea typeface="宋体" panose="02010600030101010101" pitchFamily="2" charset="-122"/>
              </a:rPr>
              <a:t>x6200</a:t>
            </a:r>
          </a:p>
        </p:txBody>
      </p:sp>
      <p:sp>
        <p:nvSpPr>
          <p:cNvPr id="31754" name="Text Box 1033"/>
          <p:cNvSpPr txBox="1">
            <a:spLocks noChangeArrowheads="1"/>
          </p:cNvSpPr>
          <p:nvPr/>
        </p:nvSpPr>
        <p:spPr bwMode="auto">
          <a:xfrm>
            <a:off x="239713" y="4430713"/>
            <a:ext cx="538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31755" name="Text Box 1034"/>
          <p:cNvSpPr txBox="1">
            <a:spLocks noChangeArrowheads="1"/>
          </p:cNvSpPr>
          <p:nvPr/>
        </p:nvSpPr>
        <p:spPr bwMode="auto">
          <a:xfrm>
            <a:off x="28575" y="2879725"/>
            <a:ext cx="509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>
                <a:ea typeface="宋体" panose="02010600030101010101" pitchFamily="2" charset="-122"/>
              </a:rPr>
              <a:t>R6</a:t>
            </a:r>
          </a:p>
        </p:txBody>
      </p:sp>
      <p:sp>
        <p:nvSpPr>
          <p:cNvPr id="31756" name="Line 1035"/>
          <p:cNvSpPr>
            <a:spLocks noChangeShapeType="1"/>
          </p:cNvSpPr>
          <p:nvPr/>
        </p:nvSpPr>
        <p:spPr bwMode="auto">
          <a:xfrm>
            <a:off x="482600" y="308292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7" name="Rectangle 1036"/>
          <p:cNvSpPr>
            <a:spLocks noChangeArrowheads="1"/>
          </p:cNvSpPr>
          <p:nvPr/>
        </p:nvSpPr>
        <p:spPr bwMode="auto">
          <a:xfrm>
            <a:off x="2971800" y="1676400"/>
            <a:ext cx="14478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758" name="Text Box 1037"/>
          <p:cNvSpPr txBox="1">
            <a:spLocks noChangeArrowheads="1"/>
          </p:cNvSpPr>
          <p:nvPr/>
        </p:nvSpPr>
        <p:spPr bwMode="auto">
          <a:xfrm>
            <a:off x="2879725" y="1355725"/>
            <a:ext cx="1155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Program A</a:t>
            </a:r>
          </a:p>
        </p:txBody>
      </p:sp>
      <p:sp>
        <p:nvSpPr>
          <p:cNvPr id="31759" name="Rectangle 1038"/>
          <p:cNvSpPr>
            <a:spLocks noChangeArrowheads="1"/>
          </p:cNvSpPr>
          <p:nvPr/>
        </p:nvSpPr>
        <p:spPr bwMode="auto">
          <a:xfrm>
            <a:off x="2971800" y="2667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</a:p>
        </p:txBody>
      </p:sp>
      <p:sp>
        <p:nvSpPr>
          <p:cNvPr id="31760" name="Text Box 1039"/>
          <p:cNvSpPr txBox="1">
            <a:spLocks noChangeArrowheads="1"/>
          </p:cNvSpPr>
          <p:nvPr/>
        </p:nvSpPr>
        <p:spPr bwMode="auto">
          <a:xfrm>
            <a:off x="2289175" y="2701925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x3006</a:t>
            </a:r>
          </a:p>
        </p:txBody>
      </p:sp>
      <p:sp>
        <p:nvSpPr>
          <p:cNvPr id="31761" name="Text Box 1041"/>
          <p:cNvSpPr txBox="1">
            <a:spLocks noChangeArrowheads="1"/>
          </p:cNvSpPr>
          <p:nvPr/>
        </p:nvSpPr>
        <p:spPr bwMode="auto">
          <a:xfrm>
            <a:off x="2506651" y="5355987"/>
            <a:ext cx="7416824" cy="1241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等待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ADD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指令执行</a:t>
            </a:r>
            <a:r>
              <a:rPr lang="zh-CN" altLang="en-US" sz="2800" dirty="0" smtClean="0">
                <a:solidFill>
                  <a:srgbClr val="CE0000"/>
                </a:solidFill>
                <a:latin typeface="+mn-ea"/>
                <a:ea typeface="+mn-ea"/>
              </a:rPr>
              <a:t>完，</a:t>
            </a:r>
            <a:r>
              <a:rPr lang="en-US" altLang="zh-CN" sz="2800" dirty="0" err="1" smtClean="0">
                <a:solidFill>
                  <a:srgbClr val="CE0000"/>
                </a:solidFill>
                <a:latin typeface="+mn-ea"/>
                <a:ea typeface="+mn-ea"/>
              </a:rPr>
              <a:t>Saved.USP</a:t>
            </a:r>
            <a:r>
              <a:rPr lang="en-US" altLang="zh-CN" sz="2800" dirty="0" smtClean="0">
                <a:solidFill>
                  <a:srgbClr val="CE0000"/>
                </a:solidFill>
                <a:latin typeface="+mn-ea"/>
                <a:ea typeface="+mn-ea"/>
              </a:rPr>
              <a:t> 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= R6.  R6 = </a:t>
            </a:r>
            <a:r>
              <a:rPr lang="en-US" altLang="zh-CN" sz="2800" dirty="0" err="1">
                <a:solidFill>
                  <a:srgbClr val="CE0000"/>
                </a:solidFill>
                <a:latin typeface="+mn-ea"/>
                <a:ea typeface="+mn-ea"/>
              </a:rPr>
              <a:t>Saved.SSP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.</a:t>
            </a:r>
          </a:p>
          <a:p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将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PSR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和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PC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压入超级用户栈</a:t>
            </a:r>
            <a:endParaRPr lang="en-US" altLang="zh-CN" sz="2800" dirty="0">
              <a:solidFill>
                <a:srgbClr val="CE0000"/>
              </a:solidFill>
              <a:latin typeface="+mn-ea"/>
              <a:ea typeface="+mn-ea"/>
            </a:endParaRPr>
          </a:p>
          <a:p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通过中断向量表找到设备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B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的中断服务程序的入口地址，设置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PC</a:t>
            </a:r>
          </a:p>
          <a:p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运行设备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B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的中断服务程序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 (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在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 x6200).</a:t>
            </a:r>
          </a:p>
        </p:txBody>
      </p:sp>
      <p:sp>
        <p:nvSpPr>
          <p:cNvPr id="31762" name="Rectangle 1042"/>
          <p:cNvSpPr>
            <a:spLocks noChangeArrowheads="1"/>
          </p:cNvSpPr>
          <p:nvPr/>
        </p:nvSpPr>
        <p:spPr bwMode="auto">
          <a:xfrm>
            <a:off x="5410200" y="1981200"/>
            <a:ext cx="1447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763" name="Text Box 1043"/>
          <p:cNvSpPr txBox="1">
            <a:spLocks noChangeArrowheads="1"/>
          </p:cNvSpPr>
          <p:nvPr/>
        </p:nvSpPr>
        <p:spPr bwMode="auto">
          <a:xfrm>
            <a:off x="4711700" y="198120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x6200</a:t>
            </a:r>
          </a:p>
        </p:txBody>
      </p:sp>
      <p:sp>
        <p:nvSpPr>
          <p:cNvPr id="31764" name="Text Box 1044"/>
          <p:cNvSpPr txBox="1">
            <a:spLocks noChangeArrowheads="1"/>
          </p:cNvSpPr>
          <p:nvPr/>
        </p:nvSpPr>
        <p:spPr bwMode="auto">
          <a:xfrm>
            <a:off x="5334000" y="1438275"/>
            <a:ext cx="9953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ISR for</a:t>
            </a:r>
            <a:br>
              <a:rPr lang="en-US" altLang="zh-CN" sz="1600">
                <a:ea typeface="宋体" panose="02010600030101010101" pitchFamily="2" charset="-122"/>
              </a:rPr>
            </a:br>
            <a:r>
              <a:rPr lang="en-US" altLang="zh-CN" sz="1600">
                <a:ea typeface="宋体" panose="02010600030101010101" pitchFamily="2" charset="-122"/>
              </a:rPr>
              <a:t>Device B</a:t>
            </a:r>
          </a:p>
        </p:txBody>
      </p:sp>
      <p:cxnSp>
        <p:nvCxnSpPr>
          <p:cNvPr id="31765" name="AutoShape 1049"/>
          <p:cNvCxnSpPr>
            <a:cxnSpLocks noChangeShapeType="1"/>
          </p:cNvCxnSpPr>
          <p:nvPr/>
        </p:nvCxnSpPr>
        <p:spPr bwMode="auto">
          <a:xfrm flipV="1">
            <a:off x="4114800" y="2133600"/>
            <a:ext cx="1524000" cy="6858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CE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6" name="Text Box 1050"/>
          <p:cNvSpPr txBox="1">
            <a:spLocks noChangeArrowheads="1"/>
          </p:cNvSpPr>
          <p:nvPr/>
        </p:nvSpPr>
        <p:spPr bwMode="auto">
          <a:xfrm>
            <a:off x="4724400" y="347345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x6210</a:t>
            </a:r>
          </a:p>
        </p:txBody>
      </p:sp>
      <p:sp>
        <p:nvSpPr>
          <p:cNvPr id="31767" name="Rectangle 1051"/>
          <p:cNvSpPr>
            <a:spLocks noChangeArrowheads="1"/>
          </p:cNvSpPr>
          <p:nvPr/>
        </p:nvSpPr>
        <p:spPr bwMode="auto">
          <a:xfrm>
            <a:off x="5410200" y="3429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RTI</a:t>
            </a:r>
          </a:p>
        </p:txBody>
      </p:sp>
      <p:sp>
        <p:nvSpPr>
          <p:cNvPr id="31769" name="Text Box 16"/>
          <p:cNvSpPr txBox="1">
            <a:spLocks noChangeArrowheads="1"/>
          </p:cNvSpPr>
          <p:nvPr/>
        </p:nvSpPr>
        <p:spPr bwMode="auto">
          <a:xfrm>
            <a:off x="6882923" y="238287"/>
            <a:ext cx="1871840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   </a:t>
            </a:r>
            <a:r>
              <a:rPr lang="en-US" altLang="zh-CN" dirty="0" smtClean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Interrupt </a:t>
            </a:r>
            <a:r>
              <a:rPr lang="en-US" altLang="zh-CN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Vectors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532963" y="758825"/>
            <a:ext cx="2226633" cy="1268413"/>
            <a:chOff x="6976098" y="2019300"/>
            <a:chExt cx="2018589" cy="1218094"/>
          </a:xfrm>
        </p:grpSpPr>
        <p:sp>
          <p:nvSpPr>
            <p:cNvPr id="27" name="Rectangle 1045"/>
            <p:cNvSpPr>
              <a:spLocks noChangeArrowheads="1"/>
            </p:cNvSpPr>
            <p:nvPr/>
          </p:nvSpPr>
          <p:spPr bwMode="auto">
            <a:xfrm>
              <a:off x="7543800" y="2019300"/>
              <a:ext cx="1447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zh-CN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8" name="Rectangle 1045"/>
            <p:cNvSpPr>
              <a:spLocks noChangeArrowheads="1"/>
            </p:cNvSpPr>
            <p:nvPr/>
          </p:nvSpPr>
          <p:spPr bwMode="auto">
            <a:xfrm>
              <a:off x="7546887" y="2324100"/>
              <a:ext cx="1447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dirty="0" smtClean="0">
                  <a:latin typeface="Courier New" panose="02070309020205020404" pitchFamily="49" charset="0"/>
                  <a:ea typeface="宋体" panose="02010600030101010101" pitchFamily="2" charset="-122"/>
                </a:rPr>
                <a:t>x6200</a:t>
              </a:r>
              <a:endParaRPr lang="en-US" altLang="zh-CN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29" name="Rectangle 1045"/>
            <p:cNvSpPr>
              <a:spLocks noChangeArrowheads="1"/>
            </p:cNvSpPr>
            <p:nvPr/>
          </p:nvSpPr>
          <p:spPr bwMode="auto">
            <a:xfrm>
              <a:off x="7546887" y="2628382"/>
              <a:ext cx="1447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dirty="0" smtClean="0">
                  <a:latin typeface="Courier New" panose="02070309020205020404" pitchFamily="49" charset="0"/>
                  <a:ea typeface="宋体" panose="02010600030101010101" pitchFamily="2" charset="-122"/>
                </a:rPr>
                <a:t>x6300</a:t>
              </a:r>
              <a:endParaRPr lang="en-US" altLang="zh-CN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0" name="Rectangle 1045"/>
            <p:cNvSpPr>
              <a:spLocks noChangeArrowheads="1"/>
            </p:cNvSpPr>
            <p:nvPr/>
          </p:nvSpPr>
          <p:spPr bwMode="auto">
            <a:xfrm>
              <a:off x="7542506" y="2932594"/>
              <a:ext cx="1447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zh-CN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1" name="Text Box 1050"/>
            <p:cNvSpPr txBox="1">
              <a:spLocks noChangeArrowheads="1"/>
            </p:cNvSpPr>
            <p:nvPr/>
          </p:nvSpPr>
          <p:spPr bwMode="auto">
            <a:xfrm>
              <a:off x="6976098" y="2612507"/>
              <a:ext cx="554960" cy="256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r>
                <a:rPr lang="en-US" altLang="zh-CN" sz="1600" dirty="0" smtClean="0">
                  <a:ea typeface="宋体" panose="02010600030101010101" pitchFamily="2" charset="-122"/>
                </a:rPr>
                <a:t>x0181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32" name="Text Box 1050"/>
            <p:cNvSpPr txBox="1">
              <a:spLocks noChangeArrowheads="1"/>
            </p:cNvSpPr>
            <p:nvPr/>
          </p:nvSpPr>
          <p:spPr bwMode="auto">
            <a:xfrm>
              <a:off x="6976098" y="2345034"/>
              <a:ext cx="554960" cy="256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r>
                <a:rPr lang="en-US" altLang="zh-CN" sz="1600" dirty="0" smtClean="0">
                  <a:ea typeface="宋体" panose="02010600030101010101" pitchFamily="2" charset="-122"/>
                </a:rPr>
                <a:t>x0180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5038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Example (3)</a:t>
            </a:r>
          </a:p>
        </p:txBody>
      </p:sp>
      <p:sp>
        <p:nvSpPr>
          <p:cNvPr id="32772" name="Rectangle 1027"/>
          <p:cNvSpPr>
            <a:spLocks noChangeArrowheads="1"/>
          </p:cNvSpPr>
          <p:nvPr/>
        </p:nvSpPr>
        <p:spPr bwMode="auto">
          <a:xfrm>
            <a:off x="762000" y="2133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32773" name="Rectangle 1028"/>
          <p:cNvSpPr>
            <a:spLocks noChangeArrowheads="1"/>
          </p:cNvSpPr>
          <p:nvPr/>
        </p:nvSpPr>
        <p:spPr bwMode="auto">
          <a:xfrm>
            <a:off x="762000" y="2895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x3007</a:t>
            </a:r>
          </a:p>
        </p:txBody>
      </p:sp>
      <p:sp>
        <p:nvSpPr>
          <p:cNvPr id="32774" name="Rectangle 1029"/>
          <p:cNvSpPr>
            <a:spLocks noChangeArrowheads="1"/>
          </p:cNvSpPr>
          <p:nvPr/>
        </p:nvSpPr>
        <p:spPr bwMode="auto">
          <a:xfrm>
            <a:off x="762000" y="3276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ea typeface="宋体" panose="02010600030101010101" pitchFamily="2" charset="-122"/>
              </a:rPr>
              <a:t>PSR for A</a:t>
            </a:r>
          </a:p>
        </p:txBody>
      </p:sp>
      <p:sp>
        <p:nvSpPr>
          <p:cNvPr id="32775" name="Rectangle 1030"/>
          <p:cNvSpPr>
            <a:spLocks noChangeArrowheads="1"/>
          </p:cNvSpPr>
          <p:nvPr/>
        </p:nvSpPr>
        <p:spPr bwMode="auto">
          <a:xfrm>
            <a:off x="762000" y="2514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32776" name="Rectangle 1031"/>
          <p:cNvSpPr>
            <a:spLocks noChangeArrowheads="1"/>
          </p:cNvSpPr>
          <p:nvPr/>
        </p:nvSpPr>
        <p:spPr bwMode="auto">
          <a:xfrm>
            <a:off x="762000" y="3657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32777" name="Rectangle 1032"/>
          <p:cNvSpPr>
            <a:spLocks noChangeArrowheads="1"/>
          </p:cNvSpPr>
          <p:nvPr/>
        </p:nvSpPr>
        <p:spPr bwMode="auto">
          <a:xfrm>
            <a:off x="762000" y="4419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x6203</a:t>
            </a:r>
          </a:p>
        </p:txBody>
      </p:sp>
      <p:sp>
        <p:nvSpPr>
          <p:cNvPr id="32778" name="Text Box 1033"/>
          <p:cNvSpPr txBox="1">
            <a:spLocks noChangeArrowheads="1"/>
          </p:cNvSpPr>
          <p:nvPr/>
        </p:nvSpPr>
        <p:spPr bwMode="auto">
          <a:xfrm>
            <a:off x="239713" y="4430713"/>
            <a:ext cx="538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32779" name="Text Box 1034"/>
          <p:cNvSpPr txBox="1">
            <a:spLocks noChangeArrowheads="1"/>
          </p:cNvSpPr>
          <p:nvPr/>
        </p:nvSpPr>
        <p:spPr bwMode="auto">
          <a:xfrm>
            <a:off x="28575" y="2879725"/>
            <a:ext cx="509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>
                <a:ea typeface="宋体" panose="02010600030101010101" pitchFamily="2" charset="-122"/>
              </a:rPr>
              <a:t>R6</a:t>
            </a:r>
          </a:p>
        </p:txBody>
      </p:sp>
      <p:sp>
        <p:nvSpPr>
          <p:cNvPr id="32780" name="Line 1035"/>
          <p:cNvSpPr>
            <a:spLocks noChangeShapeType="1"/>
          </p:cNvSpPr>
          <p:nvPr/>
        </p:nvSpPr>
        <p:spPr bwMode="auto">
          <a:xfrm>
            <a:off x="482600" y="308292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1" name="Rectangle 1036"/>
          <p:cNvSpPr>
            <a:spLocks noChangeArrowheads="1"/>
          </p:cNvSpPr>
          <p:nvPr/>
        </p:nvSpPr>
        <p:spPr bwMode="auto">
          <a:xfrm>
            <a:off x="2971800" y="1676400"/>
            <a:ext cx="14478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782" name="Text Box 1037"/>
          <p:cNvSpPr txBox="1">
            <a:spLocks noChangeArrowheads="1"/>
          </p:cNvSpPr>
          <p:nvPr/>
        </p:nvSpPr>
        <p:spPr bwMode="auto">
          <a:xfrm>
            <a:off x="2879725" y="1355725"/>
            <a:ext cx="1155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Program A</a:t>
            </a:r>
          </a:p>
        </p:txBody>
      </p:sp>
      <p:sp>
        <p:nvSpPr>
          <p:cNvPr id="32783" name="Rectangle 1038"/>
          <p:cNvSpPr>
            <a:spLocks noChangeArrowheads="1"/>
          </p:cNvSpPr>
          <p:nvPr/>
        </p:nvSpPr>
        <p:spPr bwMode="auto">
          <a:xfrm>
            <a:off x="2971800" y="2667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</a:p>
        </p:txBody>
      </p:sp>
      <p:sp>
        <p:nvSpPr>
          <p:cNvPr id="32784" name="Text Box 1039"/>
          <p:cNvSpPr txBox="1">
            <a:spLocks noChangeArrowheads="1"/>
          </p:cNvSpPr>
          <p:nvPr/>
        </p:nvSpPr>
        <p:spPr bwMode="auto">
          <a:xfrm>
            <a:off x="2289175" y="2701925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x3006</a:t>
            </a:r>
          </a:p>
        </p:txBody>
      </p:sp>
      <p:sp>
        <p:nvSpPr>
          <p:cNvPr id="32785" name="Text Box 1040"/>
          <p:cNvSpPr txBox="1">
            <a:spLocks noChangeArrowheads="1"/>
          </p:cNvSpPr>
          <p:nvPr/>
        </p:nvSpPr>
        <p:spPr bwMode="auto">
          <a:xfrm>
            <a:off x="1034311" y="5661248"/>
            <a:ext cx="4849404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当执行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x6202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处的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ADD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指令时，</a:t>
            </a:r>
            <a:r>
              <a:rPr lang="zh-CN" altLang="en-US" sz="2800" dirty="0" smtClean="0">
                <a:solidFill>
                  <a:srgbClr val="CE0000"/>
                </a:solidFill>
                <a:latin typeface="+mn-ea"/>
                <a:ea typeface="+mn-ea"/>
              </a:rPr>
              <a:t>设备</a:t>
            </a:r>
            <a:r>
              <a:rPr lang="en-US" altLang="zh-CN" sz="2800" dirty="0" smtClean="0">
                <a:solidFill>
                  <a:srgbClr val="CE0000"/>
                </a:solidFill>
                <a:latin typeface="+mn-ea"/>
                <a:ea typeface="+mn-ea"/>
              </a:rPr>
              <a:t>C</a:t>
            </a:r>
            <a:r>
              <a:rPr lang="zh-CN" altLang="en-US" sz="2800" dirty="0" smtClean="0">
                <a:solidFill>
                  <a:srgbClr val="CE0000"/>
                </a:solidFill>
                <a:latin typeface="+mn-ea"/>
                <a:ea typeface="+mn-ea"/>
              </a:rPr>
              <a:t>引发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中断</a:t>
            </a:r>
            <a:endParaRPr lang="en-US" altLang="zh-CN" sz="2800" dirty="0">
              <a:solidFill>
                <a:srgbClr val="CE0000"/>
              </a:solidFill>
              <a:latin typeface="+mn-ea"/>
              <a:ea typeface="+mn-ea"/>
            </a:endParaRPr>
          </a:p>
        </p:txBody>
      </p:sp>
      <p:sp>
        <p:nvSpPr>
          <p:cNvPr id="32786" name="Rectangle 1041"/>
          <p:cNvSpPr>
            <a:spLocks noChangeArrowheads="1"/>
          </p:cNvSpPr>
          <p:nvPr/>
        </p:nvSpPr>
        <p:spPr bwMode="auto">
          <a:xfrm>
            <a:off x="5410200" y="1981200"/>
            <a:ext cx="1447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2787" name="Text Box 1042"/>
          <p:cNvSpPr txBox="1">
            <a:spLocks noChangeArrowheads="1"/>
          </p:cNvSpPr>
          <p:nvPr/>
        </p:nvSpPr>
        <p:spPr bwMode="auto">
          <a:xfrm>
            <a:off x="4711700" y="198120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x6200</a:t>
            </a:r>
          </a:p>
        </p:txBody>
      </p:sp>
      <p:sp>
        <p:nvSpPr>
          <p:cNvPr id="32788" name="Text Box 1043"/>
          <p:cNvSpPr txBox="1">
            <a:spLocks noChangeArrowheads="1"/>
          </p:cNvSpPr>
          <p:nvPr/>
        </p:nvSpPr>
        <p:spPr bwMode="auto">
          <a:xfrm>
            <a:off x="5334000" y="1438275"/>
            <a:ext cx="9953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ISR for</a:t>
            </a:r>
            <a:br>
              <a:rPr lang="en-US" altLang="zh-CN" sz="1600">
                <a:ea typeface="宋体" panose="02010600030101010101" pitchFamily="2" charset="-122"/>
              </a:rPr>
            </a:br>
            <a:r>
              <a:rPr lang="en-US" altLang="zh-CN" sz="1600">
                <a:ea typeface="宋体" panose="02010600030101010101" pitchFamily="2" charset="-122"/>
              </a:rPr>
              <a:t>Device B</a:t>
            </a:r>
          </a:p>
        </p:txBody>
      </p:sp>
      <p:cxnSp>
        <p:nvCxnSpPr>
          <p:cNvPr id="32789" name="AutoShape 1044"/>
          <p:cNvCxnSpPr>
            <a:cxnSpLocks noChangeShapeType="1"/>
          </p:cNvCxnSpPr>
          <p:nvPr/>
        </p:nvCxnSpPr>
        <p:spPr bwMode="auto">
          <a:xfrm flipV="1">
            <a:off x="4114800" y="2133600"/>
            <a:ext cx="1524000" cy="6858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0" name="Rectangle 1045"/>
          <p:cNvSpPr>
            <a:spLocks noChangeArrowheads="1"/>
          </p:cNvSpPr>
          <p:nvPr/>
        </p:nvSpPr>
        <p:spPr bwMode="auto">
          <a:xfrm>
            <a:off x="5410200" y="24384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AND</a:t>
            </a:r>
          </a:p>
        </p:txBody>
      </p:sp>
      <p:sp>
        <p:nvSpPr>
          <p:cNvPr id="32791" name="Text Box 1046"/>
          <p:cNvSpPr txBox="1">
            <a:spLocks noChangeArrowheads="1"/>
          </p:cNvSpPr>
          <p:nvPr/>
        </p:nvSpPr>
        <p:spPr bwMode="auto">
          <a:xfrm>
            <a:off x="4711700" y="243840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x6202</a:t>
            </a:r>
          </a:p>
        </p:txBody>
      </p:sp>
      <p:sp>
        <p:nvSpPr>
          <p:cNvPr id="32792" name="Text Box 1047"/>
          <p:cNvSpPr txBox="1">
            <a:spLocks noChangeArrowheads="1"/>
          </p:cNvSpPr>
          <p:nvPr/>
        </p:nvSpPr>
        <p:spPr bwMode="auto">
          <a:xfrm>
            <a:off x="4724400" y="347345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x6210</a:t>
            </a:r>
          </a:p>
        </p:txBody>
      </p:sp>
      <p:sp>
        <p:nvSpPr>
          <p:cNvPr id="32793" name="Rectangle 1048"/>
          <p:cNvSpPr>
            <a:spLocks noChangeArrowheads="1"/>
          </p:cNvSpPr>
          <p:nvPr/>
        </p:nvSpPr>
        <p:spPr bwMode="auto">
          <a:xfrm>
            <a:off x="5410200" y="3429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RTI</a:t>
            </a:r>
          </a:p>
        </p:txBody>
      </p:sp>
    </p:spTree>
    <p:extLst>
      <p:ext uri="{BB962C8B-B14F-4D97-AF65-F5344CB8AC3E}">
        <p14:creationId xmlns:p14="http://schemas.microsoft.com/office/powerpoint/2010/main" val="1249366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Example (4)</a:t>
            </a: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762000" y="3657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762000" y="2895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x3007</a:t>
            </a: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762000" y="3276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ea typeface="宋体" panose="02010600030101010101" pitchFamily="2" charset="-122"/>
              </a:rPr>
              <a:t>PSR for A</a:t>
            </a:r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762000" y="2133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solidFill>
                  <a:srgbClr val="CE0000"/>
                </a:solidFill>
                <a:ea typeface="宋体" panose="02010600030101010101" pitchFamily="2" charset="-122"/>
              </a:rPr>
              <a:t>x6203</a:t>
            </a:r>
          </a:p>
        </p:txBody>
      </p:sp>
      <p:sp>
        <p:nvSpPr>
          <p:cNvPr id="33800" name="Rectangle 7"/>
          <p:cNvSpPr>
            <a:spLocks noChangeArrowheads="1"/>
          </p:cNvSpPr>
          <p:nvPr/>
        </p:nvSpPr>
        <p:spPr bwMode="auto">
          <a:xfrm>
            <a:off x="762000" y="2514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solidFill>
                  <a:srgbClr val="CE0000"/>
                </a:solidFill>
                <a:ea typeface="宋体" panose="02010600030101010101" pitchFamily="2" charset="-122"/>
              </a:rPr>
              <a:t>PSR for B</a:t>
            </a:r>
          </a:p>
        </p:txBody>
      </p:sp>
      <p:sp>
        <p:nvSpPr>
          <p:cNvPr id="33801" name="Rectangle 8"/>
          <p:cNvSpPr>
            <a:spLocks noChangeArrowheads="1"/>
          </p:cNvSpPr>
          <p:nvPr/>
        </p:nvSpPr>
        <p:spPr bwMode="auto">
          <a:xfrm>
            <a:off x="762000" y="4419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solidFill>
                  <a:srgbClr val="CE0000"/>
                </a:solidFill>
                <a:ea typeface="宋体" panose="02010600030101010101" pitchFamily="2" charset="-122"/>
              </a:rPr>
              <a:t>x6300</a:t>
            </a:r>
          </a:p>
        </p:txBody>
      </p:sp>
      <p:sp>
        <p:nvSpPr>
          <p:cNvPr id="33802" name="Text Box 9"/>
          <p:cNvSpPr txBox="1">
            <a:spLocks noChangeArrowheads="1"/>
          </p:cNvSpPr>
          <p:nvPr/>
        </p:nvSpPr>
        <p:spPr bwMode="auto">
          <a:xfrm>
            <a:off x="239713" y="4430713"/>
            <a:ext cx="538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33803" name="Text Box 10"/>
          <p:cNvSpPr txBox="1">
            <a:spLocks noChangeArrowheads="1"/>
          </p:cNvSpPr>
          <p:nvPr/>
        </p:nvSpPr>
        <p:spPr bwMode="auto">
          <a:xfrm>
            <a:off x="28575" y="2133600"/>
            <a:ext cx="509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>
                <a:ea typeface="宋体" panose="02010600030101010101" pitchFamily="2" charset="-122"/>
              </a:rPr>
              <a:t>R6</a:t>
            </a:r>
          </a:p>
        </p:txBody>
      </p:sp>
      <p:sp>
        <p:nvSpPr>
          <p:cNvPr id="33804" name="Line 11"/>
          <p:cNvSpPr>
            <a:spLocks noChangeShapeType="1"/>
          </p:cNvSpPr>
          <p:nvPr/>
        </p:nvSpPr>
        <p:spPr bwMode="auto">
          <a:xfrm>
            <a:off x="482600" y="2336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5" name="Rectangle 12"/>
          <p:cNvSpPr>
            <a:spLocks noChangeArrowheads="1"/>
          </p:cNvSpPr>
          <p:nvPr/>
        </p:nvSpPr>
        <p:spPr bwMode="auto">
          <a:xfrm>
            <a:off x="2971800" y="1676400"/>
            <a:ext cx="14478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806" name="Text Box 13"/>
          <p:cNvSpPr txBox="1">
            <a:spLocks noChangeArrowheads="1"/>
          </p:cNvSpPr>
          <p:nvPr/>
        </p:nvSpPr>
        <p:spPr bwMode="auto">
          <a:xfrm>
            <a:off x="2879725" y="1355725"/>
            <a:ext cx="1155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Program A</a:t>
            </a:r>
          </a:p>
        </p:txBody>
      </p:sp>
      <p:sp>
        <p:nvSpPr>
          <p:cNvPr id="33807" name="Rectangle 14"/>
          <p:cNvSpPr>
            <a:spLocks noChangeArrowheads="1"/>
          </p:cNvSpPr>
          <p:nvPr/>
        </p:nvSpPr>
        <p:spPr bwMode="auto">
          <a:xfrm>
            <a:off x="2971800" y="2667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</a:p>
        </p:txBody>
      </p:sp>
      <p:sp>
        <p:nvSpPr>
          <p:cNvPr id="33808" name="Text Box 15"/>
          <p:cNvSpPr txBox="1">
            <a:spLocks noChangeArrowheads="1"/>
          </p:cNvSpPr>
          <p:nvPr/>
        </p:nvSpPr>
        <p:spPr bwMode="auto">
          <a:xfrm>
            <a:off x="2289175" y="2701925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x3006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5410200" y="1981200"/>
            <a:ext cx="1447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4711700" y="198120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x6200</a:t>
            </a: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5334000" y="1438275"/>
            <a:ext cx="9953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ISR for</a:t>
            </a:r>
            <a:br>
              <a:rPr lang="en-US" altLang="zh-CN" sz="1600">
                <a:ea typeface="宋体" panose="02010600030101010101" pitchFamily="2" charset="-122"/>
              </a:rPr>
            </a:br>
            <a:r>
              <a:rPr lang="en-US" altLang="zh-CN" sz="1600">
                <a:ea typeface="宋体" panose="02010600030101010101" pitchFamily="2" charset="-122"/>
              </a:rPr>
              <a:t>Device B</a:t>
            </a:r>
          </a:p>
        </p:txBody>
      </p:sp>
      <p:cxnSp>
        <p:nvCxnSpPr>
          <p:cNvPr id="33812" name="AutoShape 20"/>
          <p:cNvCxnSpPr>
            <a:cxnSpLocks noChangeShapeType="1"/>
          </p:cNvCxnSpPr>
          <p:nvPr/>
        </p:nvCxnSpPr>
        <p:spPr bwMode="auto">
          <a:xfrm flipV="1">
            <a:off x="4114800" y="2133600"/>
            <a:ext cx="1524000" cy="6858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5410200" y="24384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AND</a:t>
            </a:r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4711700" y="243840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x6202</a:t>
            </a: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7543800" y="3429000"/>
            <a:ext cx="1447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7467600" y="2819400"/>
            <a:ext cx="10064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ISR for</a:t>
            </a:r>
            <a:br>
              <a:rPr lang="en-US" altLang="zh-CN" sz="1600">
                <a:ea typeface="宋体" panose="02010600030101010101" pitchFamily="2" charset="-122"/>
              </a:rPr>
            </a:br>
            <a:r>
              <a:rPr lang="en-US" altLang="zh-CN" sz="1600">
                <a:ea typeface="宋体" panose="02010600030101010101" pitchFamily="2" charset="-122"/>
              </a:rPr>
              <a:t>Device C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2875384" y="5445224"/>
            <a:ext cx="5811416" cy="1241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等待</a:t>
            </a:r>
            <a:r>
              <a:rPr lang="en-US" altLang="zh-CN" sz="2800" dirty="0" smtClean="0">
                <a:solidFill>
                  <a:srgbClr val="CE0000"/>
                </a:solidFill>
                <a:latin typeface="+mn-ea"/>
                <a:ea typeface="+mn-ea"/>
              </a:rPr>
              <a:t>AND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指令执行</a:t>
            </a:r>
            <a:r>
              <a:rPr lang="zh-CN" altLang="en-US" sz="2800" dirty="0" smtClean="0">
                <a:solidFill>
                  <a:srgbClr val="CE0000"/>
                </a:solidFill>
                <a:latin typeface="+mn-ea"/>
                <a:ea typeface="+mn-ea"/>
              </a:rPr>
              <a:t>完，将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PSR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和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PC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压入超级用户栈</a:t>
            </a:r>
            <a:endParaRPr lang="en-US" altLang="zh-CN" sz="2800" dirty="0">
              <a:solidFill>
                <a:srgbClr val="CE0000"/>
              </a:solidFill>
              <a:latin typeface="+mn-ea"/>
              <a:ea typeface="+mn-ea"/>
            </a:endParaRPr>
          </a:p>
          <a:p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通过中断向量表找到设备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C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的中断服务程序的入口地址，设置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PC</a:t>
            </a:r>
          </a:p>
          <a:p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运行</a:t>
            </a:r>
            <a:r>
              <a:rPr lang="zh-CN" altLang="en-US" sz="2800" dirty="0" smtClean="0">
                <a:solidFill>
                  <a:srgbClr val="CE0000"/>
                </a:solidFill>
                <a:latin typeface="+mn-ea"/>
                <a:ea typeface="+mn-ea"/>
              </a:rPr>
              <a:t>设备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C</a:t>
            </a:r>
            <a:r>
              <a:rPr lang="zh-CN" altLang="en-US" sz="2800" dirty="0" smtClean="0">
                <a:solidFill>
                  <a:srgbClr val="CE0000"/>
                </a:solidFill>
                <a:latin typeface="+mn-ea"/>
                <a:ea typeface="+mn-ea"/>
              </a:rPr>
              <a:t>的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中断服务程序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 (</a:t>
            </a:r>
            <a:r>
              <a:rPr lang="zh-CN" altLang="en-US" sz="2800" dirty="0" smtClean="0">
                <a:solidFill>
                  <a:srgbClr val="CE0000"/>
                </a:solidFill>
                <a:latin typeface="+mn-ea"/>
                <a:ea typeface="+mn-ea"/>
              </a:rPr>
              <a:t>在</a:t>
            </a:r>
            <a:r>
              <a:rPr lang="en-US" altLang="zh-CN" sz="2800" dirty="0" smtClean="0">
                <a:solidFill>
                  <a:srgbClr val="CE0000"/>
                </a:solidFill>
                <a:latin typeface="+mn-ea"/>
                <a:ea typeface="+mn-ea"/>
              </a:rPr>
              <a:t>x6300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).</a:t>
            </a:r>
          </a:p>
        </p:txBody>
      </p:sp>
      <p:sp>
        <p:nvSpPr>
          <p:cNvPr id="33818" name="Text Box 28"/>
          <p:cNvSpPr txBox="1">
            <a:spLocks noChangeArrowheads="1"/>
          </p:cNvSpPr>
          <p:nvPr/>
        </p:nvSpPr>
        <p:spPr bwMode="auto">
          <a:xfrm>
            <a:off x="6858000" y="342900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x6300</a:t>
            </a:r>
          </a:p>
        </p:txBody>
      </p:sp>
      <p:cxnSp>
        <p:nvCxnSpPr>
          <p:cNvPr id="33819" name="AutoShape 29"/>
          <p:cNvCxnSpPr>
            <a:cxnSpLocks noChangeShapeType="1"/>
          </p:cNvCxnSpPr>
          <p:nvPr/>
        </p:nvCxnSpPr>
        <p:spPr bwMode="auto">
          <a:xfrm>
            <a:off x="6477000" y="2590800"/>
            <a:ext cx="1447800" cy="9906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CE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20" name="Text Box 30"/>
          <p:cNvSpPr txBox="1">
            <a:spLocks noChangeArrowheads="1"/>
          </p:cNvSpPr>
          <p:nvPr/>
        </p:nvSpPr>
        <p:spPr bwMode="auto">
          <a:xfrm>
            <a:off x="6858000" y="492125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x6315</a:t>
            </a:r>
          </a:p>
        </p:txBody>
      </p:sp>
      <p:sp>
        <p:nvSpPr>
          <p:cNvPr id="33821" name="Rectangle 31"/>
          <p:cNvSpPr>
            <a:spLocks noChangeArrowheads="1"/>
          </p:cNvSpPr>
          <p:nvPr/>
        </p:nvSpPr>
        <p:spPr bwMode="auto">
          <a:xfrm>
            <a:off x="7543800" y="48768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RTI</a:t>
            </a:r>
          </a:p>
        </p:txBody>
      </p:sp>
      <p:sp>
        <p:nvSpPr>
          <p:cNvPr id="33822" name="Text Box 32"/>
          <p:cNvSpPr txBox="1">
            <a:spLocks noChangeArrowheads="1"/>
          </p:cNvSpPr>
          <p:nvPr/>
        </p:nvSpPr>
        <p:spPr bwMode="auto">
          <a:xfrm>
            <a:off x="4724400" y="347345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x6210</a:t>
            </a:r>
          </a:p>
        </p:txBody>
      </p:sp>
      <p:sp>
        <p:nvSpPr>
          <p:cNvPr id="33823" name="Rectangle 33"/>
          <p:cNvSpPr>
            <a:spLocks noChangeArrowheads="1"/>
          </p:cNvSpPr>
          <p:nvPr/>
        </p:nvSpPr>
        <p:spPr bwMode="auto">
          <a:xfrm>
            <a:off x="5410200" y="3429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RTI</a:t>
            </a:r>
          </a:p>
        </p:txBody>
      </p:sp>
      <p:sp>
        <p:nvSpPr>
          <p:cNvPr id="34" name="Text Box 16"/>
          <p:cNvSpPr txBox="1">
            <a:spLocks noChangeArrowheads="1"/>
          </p:cNvSpPr>
          <p:nvPr/>
        </p:nvSpPr>
        <p:spPr bwMode="auto">
          <a:xfrm>
            <a:off x="6882923" y="238287"/>
            <a:ext cx="1871840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   </a:t>
            </a:r>
            <a:r>
              <a:rPr lang="en-US" altLang="zh-CN" dirty="0" smtClean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Interrupt </a:t>
            </a:r>
            <a:r>
              <a:rPr lang="en-US" altLang="zh-CN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Vectors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6532963" y="758825"/>
            <a:ext cx="2226633" cy="1268413"/>
            <a:chOff x="6976098" y="2019300"/>
            <a:chExt cx="2018589" cy="1218094"/>
          </a:xfrm>
        </p:grpSpPr>
        <p:sp>
          <p:nvSpPr>
            <p:cNvPr id="36" name="Rectangle 1045"/>
            <p:cNvSpPr>
              <a:spLocks noChangeArrowheads="1"/>
            </p:cNvSpPr>
            <p:nvPr/>
          </p:nvSpPr>
          <p:spPr bwMode="auto">
            <a:xfrm>
              <a:off x="7543800" y="2019300"/>
              <a:ext cx="1447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zh-CN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7" name="Rectangle 1045"/>
            <p:cNvSpPr>
              <a:spLocks noChangeArrowheads="1"/>
            </p:cNvSpPr>
            <p:nvPr/>
          </p:nvSpPr>
          <p:spPr bwMode="auto">
            <a:xfrm>
              <a:off x="7546887" y="2324100"/>
              <a:ext cx="1447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dirty="0" smtClean="0">
                  <a:latin typeface="Courier New" panose="02070309020205020404" pitchFamily="49" charset="0"/>
                  <a:ea typeface="宋体" panose="02010600030101010101" pitchFamily="2" charset="-122"/>
                </a:rPr>
                <a:t>x6200</a:t>
              </a:r>
              <a:endParaRPr lang="en-US" altLang="zh-CN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8" name="Rectangle 1045"/>
            <p:cNvSpPr>
              <a:spLocks noChangeArrowheads="1"/>
            </p:cNvSpPr>
            <p:nvPr/>
          </p:nvSpPr>
          <p:spPr bwMode="auto">
            <a:xfrm>
              <a:off x="7546887" y="2628382"/>
              <a:ext cx="1447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dirty="0" smtClean="0">
                  <a:latin typeface="Courier New" panose="02070309020205020404" pitchFamily="49" charset="0"/>
                  <a:ea typeface="宋体" panose="02010600030101010101" pitchFamily="2" charset="-122"/>
                </a:rPr>
                <a:t>x6300</a:t>
              </a:r>
              <a:endParaRPr lang="en-US" altLang="zh-CN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9" name="Rectangle 1045"/>
            <p:cNvSpPr>
              <a:spLocks noChangeArrowheads="1"/>
            </p:cNvSpPr>
            <p:nvPr/>
          </p:nvSpPr>
          <p:spPr bwMode="auto">
            <a:xfrm>
              <a:off x="7542506" y="2932594"/>
              <a:ext cx="14478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zh-CN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0" name="Text Box 1050"/>
            <p:cNvSpPr txBox="1">
              <a:spLocks noChangeArrowheads="1"/>
            </p:cNvSpPr>
            <p:nvPr/>
          </p:nvSpPr>
          <p:spPr bwMode="auto">
            <a:xfrm>
              <a:off x="6976098" y="2612507"/>
              <a:ext cx="554960" cy="256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r>
                <a:rPr lang="en-US" altLang="zh-CN" sz="1600" dirty="0" smtClean="0">
                  <a:ea typeface="宋体" panose="02010600030101010101" pitchFamily="2" charset="-122"/>
                </a:rPr>
                <a:t>x0181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  <p:sp>
          <p:nvSpPr>
            <p:cNvPr id="41" name="Text Box 1050"/>
            <p:cNvSpPr txBox="1">
              <a:spLocks noChangeArrowheads="1"/>
            </p:cNvSpPr>
            <p:nvPr/>
          </p:nvSpPr>
          <p:spPr bwMode="auto">
            <a:xfrm>
              <a:off x="6976098" y="2345034"/>
              <a:ext cx="554960" cy="256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r>
                <a:rPr lang="en-US" altLang="zh-CN" sz="1600" dirty="0" smtClean="0">
                  <a:ea typeface="宋体" panose="02010600030101010101" pitchFamily="2" charset="-122"/>
                </a:rPr>
                <a:t>x0180</a:t>
              </a:r>
              <a:endParaRPr lang="en-US" altLang="zh-CN" sz="1600" dirty="0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39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C/C++</a:t>
            </a:r>
            <a:r>
              <a:rPr lang="zh-CN" altLang="en-US" dirty="0" smtClean="0">
                <a:ea typeface="宋体" charset="-122"/>
              </a:rPr>
              <a:t>编译的程序中两个重要的内存区域：</a:t>
            </a:r>
          </a:p>
          <a:p>
            <a:pPr lvl="1">
              <a:defRPr/>
            </a:pPr>
            <a:r>
              <a:rPr lang="zh-CN" altLang="en-US" dirty="0" smtClean="0">
                <a:ea typeface="宋体" charset="-122"/>
              </a:rPr>
              <a:t>栈区（</a:t>
            </a:r>
            <a:r>
              <a:rPr lang="en-US" altLang="zh-CN" dirty="0" smtClean="0">
                <a:ea typeface="宋体" charset="-122"/>
              </a:rPr>
              <a:t>stack</a:t>
            </a:r>
            <a:r>
              <a:rPr lang="zh-CN" altLang="en-US" dirty="0" smtClean="0">
                <a:ea typeface="宋体" charset="-122"/>
              </a:rPr>
              <a:t>）</a:t>
            </a:r>
            <a:r>
              <a:rPr lang="en-US" altLang="zh-CN" dirty="0" smtClean="0">
                <a:ea typeface="宋体" charset="-122"/>
              </a:rPr>
              <a:t>— </a:t>
            </a:r>
            <a:r>
              <a:rPr lang="zh-CN" altLang="en-US" dirty="0" smtClean="0">
                <a:ea typeface="宋体" charset="-122"/>
              </a:rPr>
              <a:t>由编译器自动分配释放 ，存放函数的参数名，局部变量的名等。</a:t>
            </a:r>
          </a:p>
          <a:p>
            <a:pPr lvl="1">
              <a:defRPr/>
            </a:pPr>
            <a:r>
              <a:rPr lang="zh-CN" altLang="en-US" dirty="0" smtClean="0">
                <a:ea typeface="宋体" charset="-122"/>
              </a:rPr>
              <a:t>堆区（</a:t>
            </a:r>
            <a:r>
              <a:rPr lang="en-US" altLang="zh-CN" dirty="0" smtClean="0">
                <a:ea typeface="宋体" charset="-122"/>
              </a:rPr>
              <a:t>heap</a:t>
            </a:r>
            <a:r>
              <a:rPr lang="zh-CN" altLang="en-US" dirty="0" smtClean="0">
                <a:ea typeface="宋体" charset="-122"/>
              </a:rPr>
              <a:t>）</a:t>
            </a:r>
            <a:r>
              <a:rPr lang="en-US" altLang="zh-CN" dirty="0" smtClean="0">
                <a:ea typeface="宋体" charset="-122"/>
              </a:rPr>
              <a:t>— </a:t>
            </a:r>
            <a:r>
              <a:rPr lang="zh-CN" altLang="en-US" dirty="0" smtClean="0">
                <a:ea typeface="宋体" charset="-122"/>
              </a:rPr>
              <a:t>由程序员分配释放， 若程序员不释放，程序结束时可能由</a:t>
            </a:r>
            <a:r>
              <a:rPr lang="en-US" altLang="zh-CN" dirty="0" smtClean="0">
                <a:ea typeface="宋体" charset="-122"/>
              </a:rPr>
              <a:t>OS</a:t>
            </a:r>
            <a:r>
              <a:rPr lang="zh-CN" altLang="en-US" dirty="0" smtClean="0">
                <a:ea typeface="宋体" charset="-122"/>
              </a:rPr>
              <a:t>回收。</a:t>
            </a:r>
            <a:endParaRPr lang="en-US" altLang="zh-CN" kern="1200" dirty="0" smtClean="0">
              <a:solidFill>
                <a:srgbClr val="CC0000"/>
              </a:solidFill>
              <a:ea typeface="宋体" charset="-122"/>
            </a:endParaRPr>
          </a:p>
          <a:p>
            <a:pPr>
              <a:defRPr/>
            </a:pPr>
            <a:r>
              <a:rPr lang="en-US" altLang="zh-CN" kern="1200" dirty="0" smtClean="0">
                <a:solidFill>
                  <a:srgbClr val="CC0000"/>
                </a:solidFill>
                <a:ea typeface="宋体" charset="-122"/>
              </a:rPr>
              <a:t>Stack(</a:t>
            </a:r>
            <a:r>
              <a:rPr lang="zh-CN" altLang="en-US" kern="1200" dirty="0" smtClean="0">
                <a:solidFill>
                  <a:srgbClr val="CC0000"/>
                </a:solidFill>
                <a:ea typeface="宋体" charset="-122"/>
              </a:rPr>
              <a:t>栈</a:t>
            </a:r>
            <a:r>
              <a:rPr lang="en-US" altLang="zh-CN" kern="1200" dirty="0" smtClean="0">
                <a:solidFill>
                  <a:srgbClr val="CC0000"/>
                </a:solidFill>
                <a:ea typeface="宋体" charset="-122"/>
              </a:rPr>
              <a:t>):</a:t>
            </a:r>
            <a:endParaRPr lang="en-US" altLang="zh-CN" kern="1200" dirty="0">
              <a:solidFill>
                <a:srgbClr val="CC0000"/>
              </a:solidFill>
              <a:ea typeface="宋体" charset="-122"/>
            </a:endParaRPr>
          </a:p>
          <a:p>
            <a:pPr lvl="1">
              <a:defRPr/>
            </a:pPr>
            <a:r>
              <a:rPr lang="zh-CN" altLang="en-US" dirty="0" smtClean="0">
                <a:ea typeface="宋体" charset="-122"/>
              </a:rPr>
              <a:t>由</a:t>
            </a:r>
            <a:r>
              <a:rPr lang="zh-CN" altLang="en-US" dirty="0">
                <a:ea typeface="宋体" charset="-122"/>
              </a:rPr>
              <a:t>系统自动</a:t>
            </a:r>
            <a:r>
              <a:rPr lang="zh-CN" altLang="en-US" dirty="0" smtClean="0">
                <a:ea typeface="宋体" charset="-122"/>
              </a:rPr>
              <a:t>分配</a:t>
            </a:r>
            <a:r>
              <a:rPr lang="zh-CN" altLang="en-US" dirty="0">
                <a:ea typeface="宋体" charset="-122"/>
              </a:rPr>
              <a:t>：</a:t>
            </a:r>
            <a:r>
              <a:rPr lang="en-US" altLang="zh-CN" dirty="0" err="1" smtClean="0">
                <a:ea typeface="宋体" charset="-122"/>
              </a:rPr>
              <a:t>int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b; </a:t>
            </a:r>
            <a:r>
              <a:rPr lang="en-US" altLang="zh-CN" dirty="0" smtClean="0">
                <a:ea typeface="宋体" charset="-122"/>
              </a:rPr>
              <a:t>//</a:t>
            </a:r>
            <a:r>
              <a:rPr lang="zh-CN" altLang="en-US" dirty="0" smtClean="0">
                <a:ea typeface="宋体" charset="-122"/>
              </a:rPr>
              <a:t>系统</a:t>
            </a:r>
            <a:r>
              <a:rPr lang="zh-CN" altLang="en-US" dirty="0">
                <a:ea typeface="宋体" charset="-122"/>
              </a:rPr>
              <a:t>自动在栈中为</a:t>
            </a:r>
            <a:r>
              <a:rPr lang="en-US" altLang="zh-CN" dirty="0">
                <a:ea typeface="宋体" charset="-122"/>
              </a:rPr>
              <a:t>b</a:t>
            </a:r>
            <a:r>
              <a:rPr lang="zh-CN" altLang="en-US" dirty="0">
                <a:ea typeface="宋体" charset="-122"/>
              </a:rPr>
              <a:t>开辟</a:t>
            </a:r>
            <a:r>
              <a:rPr lang="zh-CN" altLang="en-US" dirty="0" smtClean="0">
                <a:ea typeface="宋体" charset="-122"/>
              </a:rPr>
              <a:t>空间</a:t>
            </a:r>
            <a:endParaRPr lang="en-US" altLang="zh-CN" dirty="0" smtClean="0">
              <a:ea typeface="宋体" charset="-122"/>
            </a:endParaRPr>
          </a:p>
          <a:p>
            <a:pPr>
              <a:defRPr/>
            </a:pPr>
            <a:r>
              <a:rPr lang="en-US" altLang="zh-CN" kern="1200" dirty="0" smtClean="0">
                <a:solidFill>
                  <a:srgbClr val="CC0000"/>
                </a:solidFill>
                <a:ea typeface="宋体" charset="-122"/>
              </a:rPr>
              <a:t>Heap</a:t>
            </a:r>
            <a:r>
              <a:rPr lang="zh-CN" altLang="en-US" kern="1200" dirty="0" smtClean="0">
                <a:solidFill>
                  <a:srgbClr val="CC0000"/>
                </a:solidFill>
                <a:ea typeface="宋体" charset="-122"/>
              </a:rPr>
              <a:t>（堆）</a:t>
            </a:r>
            <a:r>
              <a:rPr lang="en-US" altLang="zh-CN" kern="1200" dirty="0" smtClean="0">
                <a:solidFill>
                  <a:srgbClr val="CC0000"/>
                </a:solidFill>
                <a:ea typeface="宋体" charset="-122"/>
              </a:rPr>
              <a:t>:</a:t>
            </a:r>
            <a:r>
              <a:rPr lang="zh-CN" altLang="en-US" kern="1200" dirty="0">
                <a:solidFill>
                  <a:srgbClr val="CC0000"/>
                </a:solidFill>
                <a:ea typeface="宋体" charset="-122"/>
              </a:rPr>
              <a:t>需要程序员自己申请，并指明</a:t>
            </a:r>
            <a:r>
              <a:rPr lang="zh-CN" altLang="en-US" kern="1200" dirty="0" smtClean="0">
                <a:solidFill>
                  <a:srgbClr val="CC0000"/>
                </a:solidFill>
                <a:ea typeface="宋体" charset="-122"/>
              </a:rPr>
              <a:t>大小</a:t>
            </a:r>
            <a:endParaRPr lang="en-US" altLang="zh-CN" kern="1200" dirty="0" smtClean="0">
              <a:solidFill>
                <a:srgbClr val="CC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dirty="0" smtClean="0">
                <a:ea typeface="宋体" charset="-122"/>
              </a:rPr>
              <a:t>p1 </a:t>
            </a:r>
            <a:r>
              <a:rPr lang="en-US" altLang="zh-CN" dirty="0">
                <a:ea typeface="宋体" charset="-122"/>
              </a:rPr>
              <a:t>= (char *)</a:t>
            </a:r>
            <a:r>
              <a:rPr lang="en-US" altLang="zh-CN" dirty="0" err="1">
                <a:ea typeface="宋体" charset="-122"/>
              </a:rPr>
              <a:t>malloc</a:t>
            </a:r>
            <a:r>
              <a:rPr lang="en-US" altLang="zh-CN" dirty="0">
                <a:ea typeface="宋体" charset="-122"/>
              </a:rPr>
              <a:t>(10</a:t>
            </a:r>
            <a:r>
              <a:rPr lang="en-US" altLang="zh-CN" dirty="0" smtClean="0">
                <a:ea typeface="宋体" charset="-122"/>
              </a:rPr>
              <a:t>);  //C</a:t>
            </a:r>
          </a:p>
          <a:p>
            <a:pPr lvl="1">
              <a:defRPr/>
            </a:pPr>
            <a:r>
              <a:rPr lang="en-US" altLang="zh-CN" dirty="0" smtClean="0">
                <a:ea typeface="宋体" charset="-122"/>
              </a:rPr>
              <a:t>p2 </a:t>
            </a:r>
            <a:r>
              <a:rPr lang="en-US" altLang="zh-CN" dirty="0">
                <a:ea typeface="宋体" charset="-122"/>
              </a:rPr>
              <a:t>= new char[10</a:t>
            </a:r>
            <a:r>
              <a:rPr lang="en-US" altLang="zh-CN" dirty="0" smtClean="0">
                <a:ea typeface="宋体" charset="-122"/>
              </a:rPr>
              <a:t>];          //C++</a:t>
            </a:r>
          </a:p>
          <a:p>
            <a:pPr lvl="1">
              <a:defRPr/>
            </a:pPr>
            <a:r>
              <a:rPr lang="en-US" altLang="zh-CN" dirty="0" smtClean="0">
                <a:ea typeface="宋体" charset="-122"/>
              </a:rPr>
              <a:t>p1, p2</a:t>
            </a:r>
            <a:r>
              <a:rPr lang="zh-CN" altLang="en-US" dirty="0" smtClean="0">
                <a:ea typeface="宋体" charset="-122"/>
              </a:rPr>
              <a:t>本身在栈中，分配的空间在堆中。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高级语言</a:t>
            </a:r>
            <a:r>
              <a:rPr lang="en-US" altLang="zh-CN" smtClean="0">
                <a:ea typeface="宋体" panose="02010600030101010101" pitchFamily="2" charset="-122"/>
              </a:rPr>
              <a:t>C/C++</a:t>
            </a:r>
            <a:r>
              <a:rPr lang="zh-CN" altLang="en-US" smtClean="0">
                <a:ea typeface="宋体" panose="02010600030101010101" pitchFamily="2" charset="-122"/>
              </a:rPr>
              <a:t>的内存管理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8508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Example (5)</a:t>
            </a:r>
          </a:p>
        </p:txBody>
      </p:sp>
      <p:sp>
        <p:nvSpPr>
          <p:cNvPr id="34820" name="Rectangle 1027"/>
          <p:cNvSpPr>
            <a:spLocks noChangeArrowheads="1"/>
          </p:cNvSpPr>
          <p:nvPr/>
        </p:nvSpPr>
        <p:spPr bwMode="auto">
          <a:xfrm>
            <a:off x="762000" y="3657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34821" name="Rectangle 1028"/>
          <p:cNvSpPr>
            <a:spLocks noChangeArrowheads="1"/>
          </p:cNvSpPr>
          <p:nvPr/>
        </p:nvSpPr>
        <p:spPr bwMode="auto">
          <a:xfrm>
            <a:off x="762000" y="2895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x3007</a:t>
            </a:r>
          </a:p>
        </p:txBody>
      </p:sp>
      <p:sp>
        <p:nvSpPr>
          <p:cNvPr id="34822" name="Rectangle 1029"/>
          <p:cNvSpPr>
            <a:spLocks noChangeArrowheads="1"/>
          </p:cNvSpPr>
          <p:nvPr/>
        </p:nvSpPr>
        <p:spPr bwMode="auto">
          <a:xfrm>
            <a:off x="762000" y="3276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ea typeface="宋体" panose="02010600030101010101" pitchFamily="2" charset="-122"/>
              </a:rPr>
              <a:t>PSR for A</a:t>
            </a:r>
          </a:p>
        </p:txBody>
      </p:sp>
      <p:sp>
        <p:nvSpPr>
          <p:cNvPr id="34823" name="Rectangle 1030"/>
          <p:cNvSpPr>
            <a:spLocks noChangeArrowheads="1"/>
          </p:cNvSpPr>
          <p:nvPr/>
        </p:nvSpPr>
        <p:spPr bwMode="auto">
          <a:xfrm>
            <a:off x="762000" y="2133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x6203</a:t>
            </a:r>
          </a:p>
        </p:txBody>
      </p:sp>
      <p:sp>
        <p:nvSpPr>
          <p:cNvPr id="34824" name="Rectangle 1031"/>
          <p:cNvSpPr>
            <a:spLocks noChangeArrowheads="1"/>
          </p:cNvSpPr>
          <p:nvPr/>
        </p:nvSpPr>
        <p:spPr bwMode="auto">
          <a:xfrm>
            <a:off x="762000" y="2514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ea typeface="宋体" panose="02010600030101010101" pitchFamily="2" charset="-122"/>
              </a:rPr>
              <a:t>PSR for B</a:t>
            </a:r>
          </a:p>
        </p:txBody>
      </p:sp>
      <p:sp>
        <p:nvSpPr>
          <p:cNvPr id="34825" name="Rectangle 1032"/>
          <p:cNvSpPr>
            <a:spLocks noChangeArrowheads="1"/>
          </p:cNvSpPr>
          <p:nvPr/>
        </p:nvSpPr>
        <p:spPr bwMode="auto">
          <a:xfrm>
            <a:off x="762000" y="4419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solidFill>
                  <a:srgbClr val="CE0000"/>
                </a:solidFill>
                <a:ea typeface="宋体" panose="02010600030101010101" pitchFamily="2" charset="-122"/>
              </a:rPr>
              <a:t>x6203</a:t>
            </a:r>
          </a:p>
        </p:txBody>
      </p:sp>
      <p:sp>
        <p:nvSpPr>
          <p:cNvPr id="34826" name="Text Box 1033"/>
          <p:cNvSpPr txBox="1">
            <a:spLocks noChangeArrowheads="1"/>
          </p:cNvSpPr>
          <p:nvPr/>
        </p:nvSpPr>
        <p:spPr bwMode="auto">
          <a:xfrm>
            <a:off x="239713" y="4430713"/>
            <a:ext cx="538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34827" name="Text Box 1034"/>
          <p:cNvSpPr txBox="1">
            <a:spLocks noChangeArrowheads="1"/>
          </p:cNvSpPr>
          <p:nvPr/>
        </p:nvSpPr>
        <p:spPr bwMode="auto">
          <a:xfrm>
            <a:off x="28575" y="2895600"/>
            <a:ext cx="509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>
                <a:ea typeface="宋体" panose="02010600030101010101" pitchFamily="2" charset="-122"/>
              </a:rPr>
              <a:t>R6</a:t>
            </a:r>
          </a:p>
        </p:txBody>
      </p:sp>
      <p:sp>
        <p:nvSpPr>
          <p:cNvPr id="34828" name="Line 1035"/>
          <p:cNvSpPr>
            <a:spLocks noChangeShapeType="1"/>
          </p:cNvSpPr>
          <p:nvPr/>
        </p:nvSpPr>
        <p:spPr bwMode="auto">
          <a:xfrm>
            <a:off x="482600" y="3098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9" name="Rectangle 1036"/>
          <p:cNvSpPr>
            <a:spLocks noChangeArrowheads="1"/>
          </p:cNvSpPr>
          <p:nvPr/>
        </p:nvSpPr>
        <p:spPr bwMode="auto">
          <a:xfrm>
            <a:off x="2971800" y="1676400"/>
            <a:ext cx="14478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830" name="Text Box 1037"/>
          <p:cNvSpPr txBox="1">
            <a:spLocks noChangeArrowheads="1"/>
          </p:cNvSpPr>
          <p:nvPr/>
        </p:nvSpPr>
        <p:spPr bwMode="auto">
          <a:xfrm>
            <a:off x="2879725" y="1355725"/>
            <a:ext cx="1155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Program A</a:t>
            </a:r>
          </a:p>
        </p:txBody>
      </p:sp>
      <p:sp>
        <p:nvSpPr>
          <p:cNvPr id="34831" name="Rectangle 1038"/>
          <p:cNvSpPr>
            <a:spLocks noChangeArrowheads="1"/>
          </p:cNvSpPr>
          <p:nvPr/>
        </p:nvSpPr>
        <p:spPr bwMode="auto">
          <a:xfrm>
            <a:off x="2971800" y="2667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</a:p>
        </p:txBody>
      </p:sp>
      <p:sp>
        <p:nvSpPr>
          <p:cNvPr id="34832" name="Text Box 1039"/>
          <p:cNvSpPr txBox="1">
            <a:spLocks noChangeArrowheads="1"/>
          </p:cNvSpPr>
          <p:nvPr/>
        </p:nvSpPr>
        <p:spPr bwMode="auto">
          <a:xfrm>
            <a:off x="2289175" y="2701925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x3006</a:t>
            </a:r>
          </a:p>
        </p:txBody>
      </p:sp>
      <p:sp>
        <p:nvSpPr>
          <p:cNvPr id="34833" name="Rectangle 1040"/>
          <p:cNvSpPr>
            <a:spLocks noChangeArrowheads="1"/>
          </p:cNvSpPr>
          <p:nvPr/>
        </p:nvSpPr>
        <p:spPr bwMode="auto">
          <a:xfrm>
            <a:off x="5410200" y="1981200"/>
            <a:ext cx="1447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834" name="Text Box 1041"/>
          <p:cNvSpPr txBox="1">
            <a:spLocks noChangeArrowheads="1"/>
          </p:cNvSpPr>
          <p:nvPr/>
        </p:nvSpPr>
        <p:spPr bwMode="auto">
          <a:xfrm>
            <a:off x="4711700" y="198120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x6200</a:t>
            </a:r>
          </a:p>
        </p:txBody>
      </p:sp>
      <p:sp>
        <p:nvSpPr>
          <p:cNvPr id="34835" name="Text Box 1042"/>
          <p:cNvSpPr txBox="1">
            <a:spLocks noChangeArrowheads="1"/>
          </p:cNvSpPr>
          <p:nvPr/>
        </p:nvSpPr>
        <p:spPr bwMode="auto">
          <a:xfrm>
            <a:off x="5334000" y="1438275"/>
            <a:ext cx="9953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ISR for</a:t>
            </a:r>
            <a:br>
              <a:rPr lang="en-US" altLang="zh-CN" sz="1600">
                <a:ea typeface="宋体" panose="02010600030101010101" pitchFamily="2" charset="-122"/>
              </a:rPr>
            </a:br>
            <a:r>
              <a:rPr lang="en-US" altLang="zh-CN" sz="1600">
                <a:ea typeface="宋体" panose="02010600030101010101" pitchFamily="2" charset="-122"/>
              </a:rPr>
              <a:t>Device B</a:t>
            </a:r>
          </a:p>
        </p:txBody>
      </p:sp>
      <p:cxnSp>
        <p:nvCxnSpPr>
          <p:cNvPr id="34836" name="AutoShape 1043"/>
          <p:cNvCxnSpPr>
            <a:cxnSpLocks noChangeShapeType="1"/>
          </p:cNvCxnSpPr>
          <p:nvPr/>
        </p:nvCxnSpPr>
        <p:spPr bwMode="auto">
          <a:xfrm flipV="1">
            <a:off x="4114800" y="2133600"/>
            <a:ext cx="1524000" cy="6858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7" name="Rectangle 1044"/>
          <p:cNvSpPr>
            <a:spLocks noChangeArrowheads="1"/>
          </p:cNvSpPr>
          <p:nvPr/>
        </p:nvSpPr>
        <p:spPr bwMode="auto">
          <a:xfrm>
            <a:off x="5410200" y="24384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AND</a:t>
            </a:r>
          </a:p>
        </p:txBody>
      </p:sp>
      <p:sp>
        <p:nvSpPr>
          <p:cNvPr id="34838" name="Text Box 1045"/>
          <p:cNvSpPr txBox="1">
            <a:spLocks noChangeArrowheads="1"/>
          </p:cNvSpPr>
          <p:nvPr/>
        </p:nvSpPr>
        <p:spPr bwMode="auto">
          <a:xfrm>
            <a:off x="4711700" y="243840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x6202</a:t>
            </a:r>
          </a:p>
        </p:txBody>
      </p:sp>
      <p:sp>
        <p:nvSpPr>
          <p:cNvPr id="34839" name="Rectangle 1046"/>
          <p:cNvSpPr>
            <a:spLocks noChangeArrowheads="1"/>
          </p:cNvSpPr>
          <p:nvPr/>
        </p:nvSpPr>
        <p:spPr bwMode="auto">
          <a:xfrm>
            <a:off x="7543800" y="3429000"/>
            <a:ext cx="1447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4840" name="Text Box 1047"/>
          <p:cNvSpPr txBox="1">
            <a:spLocks noChangeArrowheads="1"/>
          </p:cNvSpPr>
          <p:nvPr/>
        </p:nvSpPr>
        <p:spPr bwMode="auto">
          <a:xfrm>
            <a:off x="7467600" y="2819400"/>
            <a:ext cx="10064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ISR for</a:t>
            </a:r>
            <a:br>
              <a:rPr lang="en-US" altLang="zh-CN" sz="1600">
                <a:ea typeface="宋体" panose="02010600030101010101" pitchFamily="2" charset="-122"/>
              </a:rPr>
            </a:br>
            <a:r>
              <a:rPr lang="en-US" altLang="zh-CN" sz="1600">
                <a:ea typeface="宋体" panose="02010600030101010101" pitchFamily="2" charset="-122"/>
              </a:rPr>
              <a:t>Device C</a:t>
            </a:r>
          </a:p>
        </p:txBody>
      </p:sp>
      <p:sp>
        <p:nvSpPr>
          <p:cNvPr id="34841" name="Text Box 1048"/>
          <p:cNvSpPr txBox="1">
            <a:spLocks noChangeArrowheads="1"/>
          </p:cNvSpPr>
          <p:nvPr/>
        </p:nvSpPr>
        <p:spPr bwMode="auto">
          <a:xfrm>
            <a:off x="2088328" y="5754742"/>
            <a:ext cx="4506362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执行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RTI at x6315; 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从栈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pop PC and PSR</a:t>
            </a:r>
          </a:p>
        </p:txBody>
      </p:sp>
      <p:sp>
        <p:nvSpPr>
          <p:cNvPr id="34842" name="Text Box 1049"/>
          <p:cNvSpPr txBox="1">
            <a:spLocks noChangeArrowheads="1"/>
          </p:cNvSpPr>
          <p:nvPr/>
        </p:nvSpPr>
        <p:spPr bwMode="auto">
          <a:xfrm>
            <a:off x="6858000" y="342900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x6300</a:t>
            </a:r>
          </a:p>
        </p:txBody>
      </p:sp>
      <p:cxnSp>
        <p:nvCxnSpPr>
          <p:cNvPr id="34843" name="AutoShape 1050"/>
          <p:cNvCxnSpPr>
            <a:cxnSpLocks noChangeShapeType="1"/>
          </p:cNvCxnSpPr>
          <p:nvPr/>
        </p:nvCxnSpPr>
        <p:spPr bwMode="auto">
          <a:xfrm>
            <a:off x="6477000" y="2590800"/>
            <a:ext cx="1447800" cy="9906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4" name="Text Box 1051"/>
          <p:cNvSpPr txBox="1">
            <a:spLocks noChangeArrowheads="1"/>
          </p:cNvSpPr>
          <p:nvPr/>
        </p:nvSpPr>
        <p:spPr bwMode="auto">
          <a:xfrm>
            <a:off x="6858000" y="492125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x6315</a:t>
            </a:r>
          </a:p>
        </p:txBody>
      </p:sp>
      <p:sp>
        <p:nvSpPr>
          <p:cNvPr id="34845" name="Rectangle 1052"/>
          <p:cNvSpPr>
            <a:spLocks noChangeArrowheads="1"/>
          </p:cNvSpPr>
          <p:nvPr/>
        </p:nvSpPr>
        <p:spPr bwMode="auto">
          <a:xfrm>
            <a:off x="7543800" y="48768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RTI</a:t>
            </a:r>
          </a:p>
        </p:txBody>
      </p:sp>
      <p:sp>
        <p:nvSpPr>
          <p:cNvPr id="34846" name="Text Box 1053"/>
          <p:cNvSpPr txBox="1">
            <a:spLocks noChangeArrowheads="1"/>
          </p:cNvSpPr>
          <p:nvPr/>
        </p:nvSpPr>
        <p:spPr bwMode="auto">
          <a:xfrm>
            <a:off x="4724400" y="347345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x6210</a:t>
            </a:r>
          </a:p>
        </p:txBody>
      </p:sp>
      <p:sp>
        <p:nvSpPr>
          <p:cNvPr id="34847" name="Rectangle 1054"/>
          <p:cNvSpPr>
            <a:spLocks noChangeArrowheads="1"/>
          </p:cNvSpPr>
          <p:nvPr/>
        </p:nvSpPr>
        <p:spPr bwMode="auto">
          <a:xfrm>
            <a:off x="5410200" y="3429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RTI</a:t>
            </a:r>
          </a:p>
        </p:txBody>
      </p:sp>
      <p:cxnSp>
        <p:nvCxnSpPr>
          <p:cNvPr id="34848" name="AutoShape 1057"/>
          <p:cNvCxnSpPr>
            <a:cxnSpLocks noChangeShapeType="1"/>
          </p:cNvCxnSpPr>
          <p:nvPr/>
        </p:nvCxnSpPr>
        <p:spPr bwMode="auto">
          <a:xfrm rot="10800000">
            <a:off x="6477000" y="2895600"/>
            <a:ext cx="1066800" cy="21336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CE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81138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Example (6)</a:t>
            </a:r>
          </a:p>
        </p:txBody>
      </p:sp>
      <p:sp>
        <p:nvSpPr>
          <p:cNvPr id="35844" name="Rectangle 1027"/>
          <p:cNvSpPr>
            <a:spLocks noChangeArrowheads="1"/>
          </p:cNvSpPr>
          <p:nvPr/>
        </p:nvSpPr>
        <p:spPr bwMode="auto">
          <a:xfrm>
            <a:off x="762000" y="3657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35845" name="Rectangle 1028"/>
          <p:cNvSpPr>
            <a:spLocks noChangeArrowheads="1"/>
          </p:cNvSpPr>
          <p:nvPr/>
        </p:nvSpPr>
        <p:spPr bwMode="auto">
          <a:xfrm>
            <a:off x="762000" y="2895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x3007</a:t>
            </a:r>
          </a:p>
        </p:txBody>
      </p:sp>
      <p:sp>
        <p:nvSpPr>
          <p:cNvPr id="35846" name="Rectangle 1029"/>
          <p:cNvSpPr>
            <a:spLocks noChangeArrowheads="1"/>
          </p:cNvSpPr>
          <p:nvPr/>
        </p:nvSpPr>
        <p:spPr bwMode="auto">
          <a:xfrm>
            <a:off x="762000" y="3276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ea typeface="宋体" panose="02010600030101010101" pitchFamily="2" charset="-122"/>
              </a:rPr>
              <a:t>PSR for A</a:t>
            </a:r>
          </a:p>
        </p:txBody>
      </p:sp>
      <p:sp>
        <p:nvSpPr>
          <p:cNvPr id="35847" name="Rectangle 1030"/>
          <p:cNvSpPr>
            <a:spLocks noChangeArrowheads="1"/>
          </p:cNvSpPr>
          <p:nvPr/>
        </p:nvSpPr>
        <p:spPr bwMode="auto">
          <a:xfrm>
            <a:off x="762000" y="2133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x6203</a:t>
            </a:r>
          </a:p>
        </p:txBody>
      </p:sp>
      <p:sp>
        <p:nvSpPr>
          <p:cNvPr id="35848" name="Rectangle 1031"/>
          <p:cNvSpPr>
            <a:spLocks noChangeArrowheads="1"/>
          </p:cNvSpPr>
          <p:nvPr/>
        </p:nvSpPr>
        <p:spPr bwMode="auto">
          <a:xfrm>
            <a:off x="762000" y="2514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ea typeface="宋体" panose="02010600030101010101" pitchFamily="2" charset="-122"/>
              </a:rPr>
              <a:t>PSR for B</a:t>
            </a:r>
          </a:p>
        </p:txBody>
      </p:sp>
      <p:sp>
        <p:nvSpPr>
          <p:cNvPr id="35849" name="Rectangle 1032"/>
          <p:cNvSpPr>
            <a:spLocks noChangeArrowheads="1"/>
          </p:cNvSpPr>
          <p:nvPr/>
        </p:nvSpPr>
        <p:spPr bwMode="auto">
          <a:xfrm>
            <a:off x="762000" y="4419600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solidFill>
                  <a:srgbClr val="CE0000"/>
                </a:solidFill>
                <a:ea typeface="宋体" panose="02010600030101010101" pitchFamily="2" charset="-122"/>
              </a:rPr>
              <a:t>x3007</a:t>
            </a:r>
          </a:p>
        </p:txBody>
      </p:sp>
      <p:sp>
        <p:nvSpPr>
          <p:cNvPr id="35850" name="Text Box 1033"/>
          <p:cNvSpPr txBox="1">
            <a:spLocks noChangeArrowheads="1"/>
          </p:cNvSpPr>
          <p:nvPr/>
        </p:nvSpPr>
        <p:spPr bwMode="auto">
          <a:xfrm>
            <a:off x="239713" y="4430713"/>
            <a:ext cx="538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>
                <a:ea typeface="宋体" panose="02010600030101010101" pitchFamily="2" charset="-122"/>
              </a:rPr>
              <a:t>PC</a:t>
            </a:r>
          </a:p>
        </p:txBody>
      </p:sp>
      <p:sp>
        <p:nvSpPr>
          <p:cNvPr id="35851" name="Rectangle 1036"/>
          <p:cNvSpPr>
            <a:spLocks noChangeArrowheads="1"/>
          </p:cNvSpPr>
          <p:nvPr/>
        </p:nvSpPr>
        <p:spPr bwMode="auto">
          <a:xfrm>
            <a:off x="2971800" y="1676400"/>
            <a:ext cx="1447800" cy="365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852" name="Text Box 1037"/>
          <p:cNvSpPr txBox="1">
            <a:spLocks noChangeArrowheads="1"/>
          </p:cNvSpPr>
          <p:nvPr/>
        </p:nvSpPr>
        <p:spPr bwMode="auto">
          <a:xfrm>
            <a:off x="2879725" y="1355725"/>
            <a:ext cx="1155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Program A</a:t>
            </a:r>
          </a:p>
        </p:txBody>
      </p:sp>
      <p:sp>
        <p:nvSpPr>
          <p:cNvPr id="35853" name="Rectangle 1038"/>
          <p:cNvSpPr>
            <a:spLocks noChangeArrowheads="1"/>
          </p:cNvSpPr>
          <p:nvPr/>
        </p:nvSpPr>
        <p:spPr bwMode="auto">
          <a:xfrm>
            <a:off x="2971800" y="2667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ADD</a:t>
            </a:r>
          </a:p>
        </p:txBody>
      </p:sp>
      <p:sp>
        <p:nvSpPr>
          <p:cNvPr id="35854" name="Text Box 1039"/>
          <p:cNvSpPr txBox="1">
            <a:spLocks noChangeArrowheads="1"/>
          </p:cNvSpPr>
          <p:nvPr/>
        </p:nvSpPr>
        <p:spPr bwMode="auto">
          <a:xfrm>
            <a:off x="2289175" y="2701925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x3006</a:t>
            </a:r>
          </a:p>
        </p:txBody>
      </p:sp>
      <p:sp>
        <p:nvSpPr>
          <p:cNvPr id="35855" name="Rectangle 1040"/>
          <p:cNvSpPr>
            <a:spLocks noChangeArrowheads="1"/>
          </p:cNvSpPr>
          <p:nvPr/>
        </p:nvSpPr>
        <p:spPr bwMode="auto">
          <a:xfrm>
            <a:off x="5410200" y="1981200"/>
            <a:ext cx="1447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856" name="Text Box 1041"/>
          <p:cNvSpPr txBox="1">
            <a:spLocks noChangeArrowheads="1"/>
          </p:cNvSpPr>
          <p:nvPr/>
        </p:nvSpPr>
        <p:spPr bwMode="auto">
          <a:xfrm>
            <a:off x="4711700" y="198120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x6200</a:t>
            </a:r>
          </a:p>
        </p:txBody>
      </p:sp>
      <p:sp>
        <p:nvSpPr>
          <p:cNvPr id="35857" name="Text Box 1042"/>
          <p:cNvSpPr txBox="1">
            <a:spLocks noChangeArrowheads="1"/>
          </p:cNvSpPr>
          <p:nvPr/>
        </p:nvSpPr>
        <p:spPr bwMode="auto">
          <a:xfrm>
            <a:off x="5334000" y="1438275"/>
            <a:ext cx="9953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ISR for</a:t>
            </a:r>
            <a:br>
              <a:rPr lang="en-US" altLang="zh-CN" sz="1600">
                <a:ea typeface="宋体" panose="02010600030101010101" pitchFamily="2" charset="-122"/>
              </a:rPr>
            </a:br>
            <a:r>
              <a:rPr lang="en-US" altLang="zh-CN" sz="1600">
                <a:ea typeface="宋体" panose="02010600030101010101" pitchFamily="2" charset="-122"/>
              </a:rPr>
              <a:t>Device B</a:t>
            </a:r>
          </a:p>
        </p:txBody>
      </p:sp>
      <p:cxnSp>
        <p:nvCxnSpPr>
          <p:cNvPr id="35858" name="AutoShape 1043"/>
          <p:cNvCxnSpPr>
            <a:cxnSpLocks noChangeShapeType="1"/>
          </p:cNvCxnSpPr>
          <p:nvPr/>
        </p:nvCxnSpPr>
        <p:spPr bwMode="auto">
          <a:xfrm flipV="1">
            <a:off x="4114800" y="2133600"/>
            <a:ext cx="1524000" cy="6858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9" name="Rectangle 1044"/>
          <p:cNvSpPr>
            <a:spLocks noChangeArrowheads="1"/>
          </p:cNvSpPr>
          <p:nvPr/>
        </p:nvSpPr>
        <p:spPr bwMode="auto">
          <a:xfrm>
            <a:off x="5410200" y="24384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AND</a:t>
            </a:r>
          </a:p>
        </p:txBody>
      </p:sp>
      <p:sp>
        <p:nvSpPr>
          <p:cNvPr id="35860" name="Text Box 1045"/>
          <p:cNvSpPr txBox="1">
            <a:spLocks noChangeArrowheads="1"/>
          </p:cNvSpPr>
          <p:nvPr/>
        </p:nvSpPr>
        <p:spPr bwMode="auto">
          <a:xfrm>
            <a:off x="4711700" y="243840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x6202</a:t>
            </a:r>
          </a:p>
        </p:txBody>
      </p:sp>
      <p:sp>
        <p:nvSpPr>
          <p:cNvPr id="35861" name="Rectangle 1046"/>
          <p:cNvSpPr>
            <a:spLocks noChangeArrowheads="1"/>
          </p:cNvSpPr>
          <p:nvPr/>
        </p:nvSpPr>
        <p:spPr bwMode="auto">
          <a:xfrm>
            <a:off x="7543800" y="3429000"/>
            <a:ext cx="1447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5862" name="Text Box 1047"/>
          <p:cNvSpPr txBox="1">
            <a:spLocks noChangeArrowheads="1"/>
          </p:cNvSpPr>
          <p:nvPr/>
        </p:nvSpPr>
        <p:spPr bwMode="auto">
          <a:xfrm>
            <a:off x="7467600" y="2819400"/>
            <a:ext cx="10064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ISR for</a:t>
            </a:r>
            <a:br>
              <a:rPr lang="en-US" altLang="zh-CN" sz="1600">
                <a:ea typeface="宋体" panose="02010600030101010101" pitchFamily="2" charset="-122"/>
              </a:rPr>
            </a:br>
            <a:r>
              <a:rPr lang="en-US" altLang="zh-CN" sz="1600">
                <a:ea typeface="宋体" panose="02010600030101010101" pitchFamily="2" charset="-122"/>
              </a:rPr>
              <a:t>Device C</a:t>
            </a:r>
          </a:p>
        </p:txBody>
      </p:sp>
      <p:sp>
        <p:nvSpPr>
          <p:cNvPr id="35863" name="Text Box 1048"/>
          <p:cNvSpPr txBox="1">
            <a:spLocks noChangeArrowheads="1"/>
          </p:cNvSpPr>
          <p:nvPr/>
        </p:nvSpPr>
        <p:spPr bwMode="auto">
          <a:xfrm>
            <a:off x="2121535" y="5695722"/>
            <a:ext cx="5086649" cy="666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执行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RTI at x6210; 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从栈恢复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 PSR and PC </a:t>
            </a:r>
            <a:b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</a:b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恢复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 R6</a:t>
            </a:r>
            <a:r>
              <a:rPr lang="en-US" altLang="zh-CN" sz="2800" dirty="0" smtClean="0">
                <a:solidFill>
                  <a:srgbClr val="CE0000"/>
                </a:solidFill>
                <a:latin typeface="+mn-ea"/>
                <a:ea typeface="+mn-ea"/>
              </a:rPr>
              <a:t>.</a:t>
            </a:r>
            <a:r>
              <a:rPr lang="zh-CN" altLang="en-US" sz="2800" dirty="0" smtClean="0">
                <a:solidFill>
                  <a:srgbClr val="CE0000"/>
                </a:solidFill>
                <a:latin typeface="+mn-ea"/>
                <a:ea typeface="+mn-ea"/>
              </a:rPr>
              <a:t>继续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执行程序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A,</a:t>
            </a:r>
            <a:r>
              <a:rPr lang="zh-CN" altLang="en-US" sz="2800" dirty="0">
                <a:solidFill>
                  <a:srgbClr val="CE0000"/>
                </a:solidFill>
                <a:latin typeface="+mn-ea"/>
                <a:ea typeface="+mn-ea"/>
              </a:rPr>
              <a:t>好像什么也没有发生</a:t>
            </a:r>
            <a:r>
              <a:rPr lang="en-US" altLang="zh-CN" sz="2800" dirty="0">
                <a:solidFill>
                  <a:srgbClr val="CE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35864" name="Text Box 1049"/>
          <p:cNvSpPr txBox="1">
            <a:spLocks noChangeArrowheads="1"/>
          </p:cNvSpPr>
          <p:nvPr/>
        </p:nvSpPr>
        <p:spPr bwMode="auto">
          <a:xfrm>
            <a:off x="6858000" y="342900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x6300</a:t>
            </a:r>
          </a:p>
        </p:txBody>
      </p:sp>
      <p:cxnSp>
        <p:nvCxnSpPr>
          <p:cNvPr id="35865" name="AutoShape 1050"/>
          <p:cNvCxnSpPr>
            <a:cxnSpLocks noChangeShapeType="1"/>
          </p:cNvCxnSpPr>
          <p:nvPr/>
        </p:nvCxnSpPr>
        <p:spPr bwMode="auto">
          <a:xfrm>
            <a:off x="6477000" y="2590800"/>
            <a:ext cx="1447800" cy="9906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6" name="Text Box 1051"/>
          <p:cNvSpPr txBox="1">
            <a:spLocks noChangeArrowheads="1"/>
          </p:cNvSpPr>
          <p:nvPr/>
        </p:nvSpPr>
        <p:spPr bwMode="auto">
          <a:xfrm>
            <a:off x="6858000" y="492125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x6315</a:t>
            </a:r>
          </a:p>
        </p:txBody>
      </p:sp>
      <p:sp>
        <p:nvSpPr>
          <p:cNvPr id="35867" name="Rectangle 1052"/>
          <p:cNvSpPr>
            <a:spLocks noChangeArrowheads="1"/>
          </p:cNvSpPr>
          <p:nvPr/>
        </p:nvSpPr>
        <p:spPr bwMode="auto">
          <a:xfrm>
            <a:off x="7543800" y="48768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RTI</a:t>
            </a:r>
          </a:p>
        </p:txBody>
      </p:sp>
      <p:sp>
        <p:nvSpPr>
          <p:cNvPr id="35868" name="Text Box 1053"/>
          <p:cNvSpPr txBox="1">
            <a:spLocks noChangeArrowheads="1"/>
          </p:cNvSpPr>
          <p:nvPr/>
        </p:nvSpPr>
        <p:spPr bwMode="auto">
          <a:xfrm>
            <a:off x="4724400" y="3473450"/>
            <a:ext cx="73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ea typeface="宋体" panose="02010600030101010101" pitchFamily="2" charset="-122"/>
              </a:rPr>
              <a:t>x6210</a:t>
            </a:r>
          </a:p>
        </p:txBody>
      </p:sp>
      <p:sp>
        <p:nvSpPr>
          <p:cNvPr id="35869" name="Rectangle 1054"/>
          <p:cNvSpPr>
            <a:spLocks noChangeArrowheads="1"/>
          </p:cNvSpPr>
          <p:nvPr/>
        </p:nvSpPr>
        <p:spPr bwMode="auto">
          <a:xfrm>
            <a:off x="5410200" y="3429000"/>
            <a:ext cx="1447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RTI</a:t>
            </a:r>
          </a:p>
        </p:txBody>
      </p:sp>
      <p:cxnSp>
        <p:nvCxnSpPr>
          <p:cNvPr id="35870" name="AutoShape 1055"/>
          <p:cNvCxnSpPr>
            <a:cxnSpLocks noChangeShapeType="1"/>
          </p:cNvCxnSpPr>
          <p:nvPr/>
        </p:nvCxnSpPr>
        <p:spPr bwMode="auto">
          <a:xfrm rot="10800000">
            <a:off x="6477000" y="2895600"/>
            <a:ext cx="1066800" cy="21336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1" name="AutoShape 1058"/>
          <p:cNvCxnSpPr>
            <a:cxnSpLocks noChangeShapeType="1"/>
          </p:cNvCxnSpPr>
          <p:nvPr/>
        </p:nvCxnSpPr>
        <p:spPr bwMode="auto">
          <a:xfrm rot="10800000">
            <a:off x="4114800" y="3124200"/>
            <a:ext cx="1295400" cy="4572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CE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2" name="Line 1059"/>
          <p:cNvSpPr>
            <a:spLocks noChangeShapeType="1"/>
          </p:cNvSpPr>
          <p:nvPr/>
        </p:nvSpPr>
        <p:spPr bwMode="auto">
          <a:xfrm>
            <a:off x="457200" y="3810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3" name="Text Box 1060"/>
          <p:cNvSpPr txBox="1">
            <a:spLocks noChangeArrowheads="1"/>
          </p:cNvSpPr>
          <p:nvPr/>
        </p:nvSpPr>
        <p:spPr bwMode="auto">
          <a:xfrm>
            <a:off x="152400" y="1600200"/>
            <a:ext cx="1484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>
                <a:ea typeface="宋体" panose="02010600030101010101" pitchFamily="2" charset="-122"/>
              </a:rPr>
              <a:t>Saved.SSP</a:t>
            </a:r>
          </a:p>
        </p:txBody>
      </p:sp>
      <p:sp>
        <p:nvSpPr>
          <p:cNvPr id="35874" name="Line 1061"/>
          <p:cNvSpPr>
            <a:spLocks noChangeShapeType="1"/>
          </p:cNvSpPr>
          <p:nvPr/>
        </p:nvSpPr>
        <p:spPr bwMode="auto">
          <a:xfrm flipV="1">
            <a:off x="457200" y="1981200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627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42900" algn="l"/>
              </a:tabLst>
              <a:defRPr/>
            </a:pPr>
            <a:r>
              <a:rPr lang="zh-CN" altLang="en-US" sz="2400" kern="0" dirty="0">
                <a:ea typeface="宋体" panose="02010600030101010101" pitchFamily="2" charset="-122"/>
              </a:rPr>
              <a:t>有些</a:t>
            </a:r>
            <a:r>
              <a:rPr lang="en-US" altLang="zh-CN" sz="2400" kern="0" dirty="0">
                <a:ea typeface="宋体" panose="02010600030101010101" pitchFamily="2" charset="-122"/>
              </a:rPr>
              <a:t>ISA</a:t>
            </a:r>
            <a:r>
              <a:rPr lang="zh-CN" altLang="en-US" sz="2400" kern="0" dirty="0">
                <a:ea typeface="宋体" panose="02010600030101010101" pitchFamily="2" charset="-122"/>
              </a:rPr>
              <a:t>使用栈来代替寄存器完成算术运算</a:t>
            </a:r>
            <a:r>
              <a:rPr lang="zh-CN" altLang="en-US" sz="2400" kern="0" dirty="0" smtClean="0">
                <a:ea typeface="宋体" panose="02010600030101010101" pitchFamily="2" charset="-122"/>
              </a:rPr>
              <a:t>：</a:t>
            </a:r>
            <a:endParaRPr lang="en-US" altLang="zh-CN" sz="2000" kern="0" dirty="0"/>
          </a:p>
          <a:p>
            <a:pPr lvl="1">
              <a:tabLst>
                <a:tab pos="342900" algn="l"/>
              </a:tabLst>
              <a:defRPr/>
            </a:pPr>
            <a:r>
              <a:rPr lang="zh-CN" altLang="en-US" sz="2000" kern="0" dirty="0"/>
              <a:t>零地址机，</a:t>
            </a:r>
            <a:r>
              <a:rPr lang="en-US" altLang="zh-CN" sz="2000" kern="0" dirty="0"/>
              <a:t>ADD </a:t>
            </a:r>
          </a:p>
          <a:p>
            <a:pPr lvl="1">
              <a:tabLst>
                <a:tab pos="342900" algn="l"/>
              </a:tabLst>
              <a:defRPr/>
            </a:pPr>
            <a:r>
              <a:rPr lang="zh-CN" altLang="en-US" sz="2000" kern="0" dirty="0"/>
              <a:t>该指令从栈弹出两个数并相加，把计算结果压入栈。</a:t>
            </a:r>
            <a:endParaRPr lang="en-US" altLang="zh-CN" sz="2000" kern="0" dirty="0"/>
          </a:p>
          <a:p>
            <a:pPr>
              <a:tabLst>
                <a:tab pos="342900" algn="l"/>
              </a:tabLst>
              <a:defRPr/>
            </a:pPr>
            <a:endParaRPr lang="en-US" altLang="zh-CN" sz="2400" kern="0" dirty="0">
              <a:ea typeface="宋体" panose="02010600030101010101" pitchFamily="2" charset="-122"/>
            </a:endParaRPr>
          </a:p>
          <a:p>
            <a:pPr>
              <a:tabLst>
                <a:tab pos="342900" algn="l"/>
              </a:tabLst>
              <a:defRPr/>
            </a:pPr>
            <a:r>
              <a:rPr lang="zh-CN" altLang="en-US" sz="2400" kern="0" dirty="0">
                <a:ea typeface="宋体" panose="02010600030101010101" pitchFamily="2" charset="-122"/>
              </a:rPr>
              <a:t>例：</a:t>
            </a:r>
            <a:r>
              <a:rPr lang="zh-CN" altLang="en-US" sz="2400" kern="0" dirty="0" smtClean="0">
                <a:ea typeface="宋体" panose="02010600030101010101" pitchFamily="2" charset="-122"/>
              </a:rPr>
              <a:t>算术表达式，用</a:t>
            </a:r>
            <a:r>
              <a:rPr lang="zh-CN" altLang="en-US" sz="2400" kern="0" dirty="0">
                <a:ea typeface="宋体" panose="02010600030101010101" pitchFamily="2" charset="-122"/>
              </a:rPr>
              <a:t>栈来计算</a:t>
            </a:r>
            <a:r>
              <a:rPr lang="en-US" altLang="zh-CN" sz="2400" kern="0" dirty="0">
                <a:ea typeface="宋体" panose="02010600030101010101" pitchFamily="2" charset="-122"/>
              </a:rPr>
              <a:t> (A+B)·(C+D) </a:t>
            </a:r>
            <a:r>
              <a:rPr lang="zh-CN" altLang="en-US" sz="2400" kern="0" dirty="0">
                <a:ea typeface="宋体" panose="02010600030101010101" pitchFamily="2" charset="-122"/>
              </a:rPr>
              <a:t>：</a:t>
            </a:r>
            <a:endParaRPr lang="en-US" altLang="zh-CN" sz="2400" kern="0" dirty="0">
              <a:ea typeface="宋体" panose="02010600030101010101" pitchFamily="2" charset="-122"/>
            </a:endParaRPr>
          </a:p>
          <a:p>
            <a:pPr marL="109537" indent="0">
              <a:buNone/>
              <a:tabLst>
                <a:tab pos="342900" algn="l"/>
              </a:tabLst>
              <a:defRPr/>
            </a:pPr>
            <a:r>
              <a:rPr lang="en-US" altLang="zh-CN" sz="2800" kern="0" dirty="0">
                <a:solidFill>
                  <a:srgbClr val="00990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  <a:t>(1) push A</a:t>
            </a:r>
            <a:b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</a:br>
            <a: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  <a:t>	(2) push B</a:t>
            </a:r>
            <a:r>
              <a:rPr lang="en-US" altLang="zh-CN" sz="1800" kern="0" dirty="0">
                <a:ea typeface="宋体" panose="02010600030101010101" pitchFamily="2" charset="-122"/>
              </a:rPr>
              <a:t/>
            </a:r>
            <a:br>
              <a:rPr lang="en-US" altLang="zh-CN" sz="1800" kern="0" dirty="0">
                <a:ea typeface="宋体" panose="02010600030101010101" pitchFamily="2" charset="-122"/>
              </a:rPr>
            </a:br>
            <a:r>
              <a:rPr lang="en-US" altLang="zh-CN" sz="1800" kern="0" dirty="0">
                <a:solidFill>
                  <a:schemeClr val="accent2"/>
                </a:solidFill>
                <a:ea typeface="宋体" panose="02010600030101010101" pitchFamily="2" charset="-122"/>
              </a:rPr>
              <a:t>	(3) ADD</a:t>
            </a:r>
            <a:r>
              <a:rPr lang="en-US" altLang="zh-CN" sz="1800" kern="0" dirty="0">
                <a:ea typeface="宋体" panose="02010600030101010101" pitchFamily="2" charset="-122"/>
              </a:rPr>
              <a:t/>
            </a:r>
            <a:br>
              <a:rPr lang="en-US" altLang="zh-CN" sz="1800" kern="0" dirty="0">
                <a:ea typeface="宋体" panose="02010600030101010101" pitchFamily="2" charset="-122"/>
              </a:rPr>
            </a:br>
            <a: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  <a:t>	(4) push C</a:t>
            </a:r>
            <a:b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</a:br>
            <a: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  <a:t>	(5) push D</a:t>
            </a:r>
            <a:r>
              <a:rPr lang="en-US" altLang="zh-CN" sz="1800" kern="0" dirty="0">
                <a:ea typeface="宋体" panose="02010600030101010101" pitchFamily="2" charset="-122"/>
              </a:rPr>
              <a:t/>
            </a:r>
            <a:br>
              <a:rPr lang="en-US" altLang="zh-CN" sz="1800" kern="0" dirty="0">
                <a:ea typeface="宋体" panose="02010600030101010101" pitchFamily="2" charset="-122"/>
              </a:rPr>
            </a:br>
            <a:r>
              <a:rPr lang="en-US" altLang="zh-CN" sz="1800" kern="0" dirty="0">
                <a:solidFill>
                  <a:schemeClr val="accent2"/>
                </a:solidFill>
                <a:ea typeface="宋体" panose="02010600030101010101" pitchFamily="2" charset="-122"/>
              </a:rPr>
              <a:t>	(6) ADD</a:t>
            </a:r>
            <a:br>
              <a:rPr lang="en-US" altLang="zh-CN" sz="1800" kern="0" dirty="0">
                <a:solidFill>
                  <a:schemeClr val="accent2"/>
                </a:solidFill>
                <a:ea typeface="宋体" panose="02010600030101010101" pitchFamily="2" charset="-122"/>
              </a:rPr>
            </a:br>
            <a:r>
              <a:rPr lang="en-US" altLang="zh-CN" sz="1800" kern="0" dirty="0">
                <a:solidFill>
                  <a:schemeClr val="accent2"/>
                </a:solidFill>
                <a:ea typeface="宋体" panose="02010600030101010101" pitchFamily="2" charset="-122"/>
              </a:rPr>
              <a:t>	(7) MULTIPLY</a:t>
            </a:r>
            <a:r>
              <a:rPr lang="en-US" altLang="zh-CN" sz="1800" kern="0" dirty="0">
                <a:ea typeface="宋体" panose="02010600030101010101" pitchFamily="2" charset="-122"/>
              </a:rPr>
              <a:t/>
            </a:r>
            <a:br>
              <a:rPr lang="en-US" altLang="zh-CN" sz="1800" kern="0" dirty="0">
                <a:ea typeface="宋体" panose="02010600030101010101" pitchFamily="2" charset="-122"/>
              </a:rPr>
            </a:br>
            <a: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  <a:t>	(8) pop result</a:t>
            </a:r>
            <a:endParaRPr lang="en-US" altLang="zh-CN" sz="2800" kern="0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基于栈的算术运算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923928" y="4584030"/>
            <a:ext cx="4206875" cy="107721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38138" indent="-16827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为什么使用栈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  <a:ea typeface="+mn-ea"/>
              </a:rPr>
              <a:t>?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- 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寄存器个数有限</a:t>
            </a:r>
          </a:p>
          <a:p>
            <a:r>
              <a:rPr lang="en-US" altLang="zh-CN" sz="2400" dirty="0" smtClean="0">
                <a:solidFill>
                  <a:srgbClr val="0000FF"/>
                </a:solidFill>
                <a:latin typeface="+mn-ea"/>
                <a:ea typeface="+mn-ea"/>
              </a:rPr>
              <a:t>- </a:t>
            </a:r>
            <a:r>
              <a:rPr lang="zh-CN" altLang="en-US" sz="2400" dirty="0" smtClean="0">
                <a:solidFill>
                  <a:srgbClr val="0000FF"/>
                </a:solidFill>
                <a:latin typeface="+mn-ea"/>
                <a:ea typeface="+mn-ea"/>
              </a:rPr>
              <a:t>方便子程序调用</a:t>
            </a:r>
            <a:endParaRPr lang="en-US" altLang="zh-CN" sz="2400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r>
              <a:rPr lang="en-US" altLang="zh-CN" sz="2400" dirty="0" smtClean="0">
                <a:solidFill>
                  <a:srgbClr val="0000FF"/>
                </a:solidFill>
                <a:latin typeface="+mn-ea"/>
                <a:ea typeface="+mn-ea"/>
              </a:rPr>
              <a:t>- </a:t>
            </a:r>
            <a:r>
              <a:rPr lang="zh-CN" altLang="en-US" sz="2400" dirty="0" smtClean="0">
                <a:solidFill>
                  <a:srgbClr val="0000FF"/>
                </a:solidFill>
                <a:latin typeface="+mn-ea"/>
                <a:ea typeface="+mn-ea"/>
              </a:rPr>
              <a:t>算法自然地用</a:t>
            </a:r>
            <a:r>
              <a:rPr lang="en-US" altLang="zh-CN" sz="2400" dirty="0" smtClean="0">
                <a:solidFill>
                  <a:srgbClr val="0000FF"/>
                </a:solidFill>
                <a:latin typeface="+mn-ea"/>
                <a:ea typeface="+mn-ea"/>
              </a:rPr>
              <a:t>FILO</a:t>
            </a:r>
            <a:r>
              <a:rPr lang="zh-CN" altLang="en-US" sz="2400" dirty="0" smtClean="0">
                <a:solidFill>
                  <a:srgbClr val="0000FF"/>
                </a:solidFill>
                <a:latin typeface="+mn-ea"/>
                <a:ea typeface="+mn-ea"/>
              </a:rPr>
              <a:t>数据结构表达</a:t>
            </a:r>
            <a:endParaRPr lang="en-US" altLang="zh-CN" sz="24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5336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kern="0" dirty="0">
                <a:ea typeface="宋体" panose="02010600030101010101" pitchFamily="2" charset="-122"/>
              </a:rPr>
              <a:t>从栈里弹出两个值，相加，然后将计算结果压入栈。</a:t>
            </a:r>
            <a:endParaRPr lang="en-US" altLang="zh-CN" sz="2400" kern="0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10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基于栈的加法运算流程图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087778"/>
              </p:ext>
            </p:extLst>
          </p:nvPr>
        </p:nvGraphicFramePr>
        <p:xfrm>
          <a:off x="914400" y="2105744"/>
          <a:ext cx="73914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Visio" r:id="rId3" imgW="5308002" imgH="3327699" progId="Visio.Drawing.11">
                  <p:embed/>
                </p:oleObj>
              </mc:Choice>
              <mc:Fallback>
                <p:oleObj name="Visio" r:id="rId3" imgW="5308002" imgH="332769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05744"/>
                        <a:ext cx="739140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053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zh-CN" sz="1800" kern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OpAdd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JSR POP	</a:t>
            </a:r>
            <a:r>
              <a:rPr lang="en-US" altLang="zh-CN" sz="18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 first operand.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ADD R5,R5,#0	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Check for POP success.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BRp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Exit	</a:t>
            </a:r>
            <a:r>
              <a:rPr lang="en-US" altLang="zh-CN" sz="18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error, bail.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ADD R1,R0,#0	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Make room for second.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JSR POP	</a:t>
            </a:r>
            <a:r>
              <a:rPr lang="en-US" altLang="zh-CN" sz="18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 second operand.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ADD R5,R5,#0	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Check for POP success.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BRp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Restore1	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If err, restore &amp; bail.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ADD R0,R0,R1	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Compute sum.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JSR </a:t>
            </a:r>
            <a:r>
              <a:rPr lang="en-US" altLang="zh-CN" sz="18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RangeCheck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Check size.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BRp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Restore2	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If err, restore &amp; bail.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JSR PUSH	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Push sum onto stack.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RET</a:t>
            </a:r>
            <a:b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Restore2</a:t>
            </a:r>
            <a:br>
              <a:rPr lang="en-US" altLang="zh-CN" sz="18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ADD R6,R6,#-1	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1800" kern="0" dirty="0" err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Decr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stack </a:t>
            </a:r>
            <a:r>
              <a:rPr lang="en-US" altLang="zh-CN" sz="1800" kern="0" dirty="0" err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(undo POP)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Restore1</a:t>
            </a:r>
            <a:br>
              <a:rPr lang="en-US" altLang="zh-CN" sz="18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ADD R6,R6,#-1	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1800" kern="0" dirty="0" err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Decr</a:t>
            </a:r>
            <a:r>
              <a:rPr lang="en-US" altLang="zh-CN" sz="1800" kern="0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stack </a:t>
            </a:r>
            <a:r>
              <a:rPr lang="en-US" altLang="zh-CN" sz="1800" kern="0" dirty="0" err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ptr</a:t>
            </a: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Exit	RET</a:t>
            </a:r>
          </a:p>
          <a:p>
            <a:endParaRPr lang="zh-CN" altLang="en-US" sz="1800" dirty="0"/>
          </a:p>
        </p:txBody>
      </p:sp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基于栈的加法运算程序</a:t>
            </a:r>
          </a:p>
        </p:txBody>
      </p:sp>
    </p:spTree>
    <p:extLst>
      <p:ext uri="{BB962C8B-B14F-4D97-AF65-F5344CB8AC3E}">
        <p14:creationId xmlns:p14="http://schemas.microsoft.com/office/powerpoint/2010/main" val="1012609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计算机程序，键盘输入数字，显示器输出计算结果。</a:t>
            </a:r>
            <a:endParaRPr lang="en-US" altLang="zh-CN" sz="24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考虑如下程序：</a:t>
            </a:r>
            <a:endParaRPr lang="en-US" altLang="zh-CN" sz="24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5125" lvl="1" indent="0">
              <a:buNone/>
              <a:defRPr/>
            </a:pPr>
            <a:r>
              <a:rPr lang="en-US" altLang="zh-CN" sz="12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12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TRAP  x23         ; input from </a:t>
            </a:r>
            <a:r>
              <a:rPr lang="en-US" altLang="zh-CN" sz="1400" kern="0" dirty="0" err="1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keybd</a:t>
            </a:r>
            <a:r>
              <a:rPr lang="en-US" altLang="zh-CN" sz="14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4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ADD   R1, R0, #0  ; move to R1</a:t>
            </a:r>
            <a:br>
              <a:rPr lang="en-US" altLang="zh-CN" sz="14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TRAP  x23         ; input from </a:t>
            </a:r>
            <a:r>
              <a:rPr lang="en-US" altLang="zh-CN" sz="1400" kern="0" dirty="0" err="1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keybd</a:t>
            </a:r>
            <a:r>
              <a:rPr lang="en-US" altLang="zh-CN" sz="14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4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ADD   R0, R1, R0  ; add two inputs</a:t>
            </a:r>
            <a:br>
              <a:rPr lang="en-US" altLang="zh-CN" sz="14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TRAP  x21         ; display result</a:t>
            </a:r>
            <a:br>
              <a:rPr lang="en-US" altLang="zh-CN" sz="14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400" kern="0" dirty="0" smtClean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TRAP  x25         ; HALT</a:t>
            </a:r>
            <a:endParaRPr lang="en-US" altLang="zh-CN" sz="12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zh-CN" sz="240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4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en-US" altLang="zh-CN" sz="24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CE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CE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– </a:t>
            </a:r>
            <a:r>
              <a:rPr lang="zh-CN" altLang="en-US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发生什么？</a:t>
            </a:r>
            <a:endParaRPr lang="en-US" altLang="zh-CN" sz="24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屏幕显示结果：</a:t>
            </a:r>
            <a:r>
              <a:rPr lang="en-US" altLang="zh-CN" sz="2400" kern="0" dirty="0">
                <a:solidFill>
                  <a:srgbClr val="CE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endParaRPr lang="en-US" altLang="zh-CN" sz="24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为什么？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ASCII '2' (</a:t>
            </a:r>
            <a:r>
              <a:rPr lang="en-US" altLang="zh-CN" sz="2400" kern="0" dirty="0">
                <a:solidFill>
                  <a:srgbClr val="CE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x32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+ ASCII '3' (</a:t>
            </a:r>
            <a:r>
              <a:rPr lang="en-US" altLang="zh-CN" sz="2400" kern="0" dirty="0">
                <a:solidFill>
                  <a:srgbClr val="CE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x33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ASCII 'e' (</a:t>
            </a:r>
            <a:r>
              <a:rPr lang="en-US" altLang="zh-CN" sz="2400" kern="0" dirty="0">
                <a:solidFill>
                  <a:srgbClr val="CE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x65</a:t>
            </a:r>
            <a:r>
              <a:rPr lang="en-US" altLang="zh-CN" sz="24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endParaRPr lang="zh-CN" altLang="en-US" sz="1800" dirty="0"/>
          </a:p>
        </p:txBody>
      </p:sp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数据类型转换</a:t>
            </a:r>
          </a:p>
        </p:txBody>
      </p:sp>
    </p:spTree>
    <p:extLst>
      <p:ext uri="{BB962C8B-B14F-4D97-AF65-F5344CB8AC3E}">
        <p14:creationId xmlns:p14="http://schemas.microsoft.com/office/powerpoint/2010/main" val="19254049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kern="0" dirty="0">
                <a:ea typeface="宋体" panose="02010600030101010101" pitchFamily="2" charset="-122"/>
              </a:rPr>
              <a:t>在处理多位数的数字时很有用</a:t>
            </a:r>
            <a:endParaRPr lang="en-US" altLang="zh-CN" sz="2400" kern="0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kern="0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kern="0" dirty="0">
                <a:ea typeface="宋体" panose="02010600030101010101" pitchFamily="2" charset="-122"/>
              </a:rPr>
              <a:t>假设读了</a:t>
            </a:r>
            <a:r>
              <a:rPr lang="en-US" altLang="zh-CN" sz="2400" kern="0" dirty="0">
                <a:ea typeface="宋体" panose="02010600030101010101" pitchFamily="2" charset="-122"/>
              </a:rPr>
              <a:t>3</a:t>
            </a:r>
            <a:r>
              <a:rPr lang="zh-CN" altLang="en-US" sz="2400" kern="0" dirty="0">
                <a:ea typeface="宋体" panose="02010600030101010101" pitchFamily="2" charset="-122"/>
              </a:rPr>
              <a:t>位</a:t>
            </a:r>
            <a:r>
              <a:rPr lang="en-US" altLang="zh-CN" sz="2400" kern="0" dirty="0">
                <a:ea typeface="宋体" panose="02010600030101010101" pitchFamily="2" charset="-122"/>
              </a:rPr>
              <a:t>ASCII</a:t>
            </a:r>
            <a:r>
              <a:rPr lang="zh-CN" altLang="en-US" sz="2400" kern="0" dirty="0">
                <a:ea typeface="宋体" panose="02010600030101010101" pitchFamily="2" charset="-122"/>
              </a:rPr>
              <a:t>数到内存缓冲</a:t>
            </a:r>
            <a:endParaRPr lang="en-US" altLang="zh-CN" sz="2400" kern="0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kern="0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kern="0" dirty="0">
                <a:ea typeface="宋体" panose="02010600030101010101" pitchFamily="2" charset="-122"/>
              </a:rPr>
              <a:t>如何将其转换为</a:t>
            </a:r>
            <a:r>
              <a:rPr lang="en-US" altLang="zh-CN" sz="2400" kern="0" dirty="0">
                <a:ea typeface="宋体" panose="02010600030101010101" pitchFamily="2" charset="-122"/>
              </a:rPr>
              <a:t>ASCII</a:t>
            </a:r>
            <a:r>
              <a:rPr lang="zh-CN" altLang="en-US" sz="2400" kern="0" dirty="0">
                <a:ea typeface="宋体" panose="02010600030101010101" pitchFamily="2" charset="-122"/>
              </a:rPr>
              <a:t>码？</a:t>
            </a:r>
            <a:endParaRPr lang="en-US" altLang="zh-CN" sz="2400" kern="0" dirty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2000" kern="0" dirty="0"/>
              <a:t>将第一位字符转换为数字并乘以</a:t>
            </a:r>
            <a:r>
              <a:rPr lang="en-US" altLang="zh-CN" sz="2000" kern="0" dirty="0"/>
              <a:t>100</a:t>
            </a:r>
            <a:r>
              <a:rPr lang="zh-CN" altLang="en-US" sz="2000" kern="0" dirty="0"/>
              <a:t>（</a:t>
            </a:r>
            <a:r>
              <a:rPr lang="en-US" altLang="zh-CN" sz="2000" kern="0" dirty="0"/>
              <a:t>200</a:t>
            </a:r>
            <a:r>
              <a:rPr lang="zh-CN" altLang="en-US" sz="2000" kern="0" dirty="0"/>
              <a:t>）；</a:t>
            </a:r>
            <a:endParaRPr lang="en-US" altLang="zh-CN" sz="2000" kern="0" dirty="0"/>
          </a:p>
          <a:p>
            <a:pPr lvl="1">
              <a:defRPr/>
            </a:pPr>
            <a:r>
              <a:rPr lang="zh-CN" altLang="en-US" sz="2000" kern="0" dirty="0"/>
              <a:t>将第二位字符转换为数字并乘以</a:t>
            </a:r>
            <a:r>
              <a:rPr lang="en-US" altLang="zh-CN" sz="2000" kern="0" dirty="0"/>
              <a:t>10</a:t>
            </a:r>
            <a:r>
              <a:rPr lang="zh-CN" altLang="en-US" sz="2000" kern="0" dirty="0"/>
              <a:t>（</a:t>
            </a:r>
            <a:r>
              <a:rPr lang="en-US" altLang="zh-CN" sz="2000" kern="0" dirty="0"/>
              <a:t>50</a:t>
            </a:r>
            <a:r>
              <a:rPr lang="zh-CN" altLang="en-US" sz="2000" kern="0" dirty="0"/>
              <a:t>）；</a:t>
            </a:r>
            <a:endParaRPr lang="en-US" altLang="zh-CN" sz="2000" kern="0" dirty="0"/>
          </a:p>
          <a:p>
            <a:pPr lvl="1">
              <a:defRPr/>
            </a:pPr>
            <a:r>
              <a:rPr lang="zh-CN" altLang="en-US" sz="2000" kern="0" dirty="0"/>
              <a:t>将第三位字符转换为数字（</a:t>
            </a:r>
            <a:r>
              <a:rPr lang="en-US" altLang="zh-CN" sz="2000" kern="0" dirty="0"/>
              <a:t>9</a:t>
            </a:r>
            <a:r>
              <a:rPr lang="zh-CN" altLang="en-US" sz="2000" kern="0" dirty="0"/>
              <a:t>）</a:t>
            </a:r>
            <a:r>
              <a:rPr lang="en-US" altLang="zh-CN" sz="2000" kern="0" dirty="0"/>
              <a:t>.</a:t>
            </a:r>
          </a:p>
          <a:p>
            <a:pPr lvl="1">
              <a:defRPr/>
            </a:pPr>
            <a:r>
              <a:rPr lang="zh-CN" altLang="en-US" sz="2000" kern="0" dirty="0"/>
              <a:t>将三个数相加（</a:t>
            </a:r>
            <a:r>
              <a:rPr lang="en-US" altLang="zh-CN" sz="2000" kern="0" dirty="0"/>
              <a:t>259</a:t>
            </a:r>
            <a:r>
              <a:rPr lang="zh-CN" altLang="en-US" sz="2000" kern="0" dirty="0"/>
              <a:t>）</a:t>
            </a:r>
            <a:endParaRPr lang="en-US" altLang="zh-CN" sz="2000" kern="0" dirty="0"/>
          </a:p>
          <a:p>
            <a:endParaRPr lang="zh-CN" altLang="en-US" dirty="0"/>
          </a:p>
        </p:txBody>
      </p:sp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ASCII </a:t>
            </a:r>
            <a:r>
              <a:rPr lang="zh-CN" altLang="en-US" dirty="0" smtClean="0">
                <a:ea typeface="宋体" panose="02010600030101010101" pitchFamily="2" charset="-122"/>
              </a:rPr>
              <a:t>到 二进制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6781800" y="2362200"/>
            <a:ext cx="1066800" cy="381000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>
                <a:solidFill>
                  <a:srgbClr val="009900"/>
                </a:solidFill>
                <a:ea typeface="宋体" panose="02010600030101010101" pitchFamily="2" charset="-122"/>
              </a:rPr>
              <a:t>x32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6781800" y="2743200"/>
            <a:ext cx="1066800" cy="381000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>
                <a:solidFill>
                  <a:srgbClr val="009900"/>
                </a:solidFill>
                <a:ea typeface="宋体" panose="02010600030101010101" pitchFamily="2" charset="-122"/>
              </a:rPr>
              <a:t>x35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6781800" y="3124200"/>
            <a:ext cx="1066800" cy="381000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>
                <a:solidFill>
                  <a:srgbClr val="009900"/>
                </a:solidFill>
                <a:ea typeface="宋体" panose="02010600030101010101" pitchFamily="2" charset="-122"/>
              </a:rPr>
              <a:t>x39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7848600" y="23622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solidFill>
                  <a:srgbClr val="009900"/>
                </a:solidFill>
                <a:ea typeface="宋体" panose="02010600030101010101" pitchFamily="2" charset="-122"/>
              </a:rPr>
              <a:t>'2'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7848600" y="27432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solidFill>
                  <a:srgbClr val="009900"/>
                </a:solidFill>
                <a:ea typeface="宋体" panose="02010600030101010101" pitchFamily="2" charset="-122"/>
              </a:rPr>
              <a:t>'5'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7848600" y="31242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solidFill>
                  <a:srgbClr val="009900"/>
                </a:solidFill>
                <a:ea typeface="宋体" panose="02010600030101010101" pitchFamily="2" charset="-122"/>
              </a:rPr>
              <a:t>'9'</a:t>
            </a:r>
          </a:p>
        </p:txBody>
      </p:sp>
    </p:spTree>
    <p:extLst>
      <p:ext uri="{BB962C8B-B14F-4D97-AF65-F5344CB8AC3E}">
        <p14:creationId xmlns:p14="http://schemas.microsoft.com/office/powerpoint/2010/main" val="1570447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kern="0" dirty="0">
                <a:solidFill>
                  <a:srgbClr val="CE0000"/>
                </a:solidFill>
                <a:ea typeface="宋体" panose="02010600030101010101" pitchFamily="2" charset="-122"/>
              </a:rPr>
              <a:t>如何乘</a:t>
            </a:r>
            <a:r>
              <a:rPr lang="en-US" altLang="zh-CN" sz="2800" kern="0" dirty="0">
                <a:solidFill>
                  <a:srgbClr val="CE0000"/>
                </a:solidFill>
                <a:ea typeface="宋体" panose="02010600030101010101" pitchFamily="2" charset="-122"/>
              </a:rPr>
              <a:t>100?</a:t>
            </a:r>
            <a:endParaRPr lang="en-US" altLang="zh-CN" sz="2800" kern="0" dirty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2400" kern="0" dirty="0" smtClean="0"/>
              <a:t>自</a:t>
            </a:r>
            <a:r>
              <a:rPr lang="zh-CN" altLang="en-US" sz="2400" kern="0" dirty="0"/>
              <a:t>相加</a:t>
            </a:r>
            <a:r>
              <a:rPr lang="en-US" altLang="zh-CN" sz="2400" kern="0" dirty="0"/>
              <a:t>100</a:t>
            </a:r>
            <a:r>
              <a:rPr lang="zh-CN" altLang="en-US" sz="2400" kern="0" dirty="0"/>
              <a:t>次；</a:t>
            </a:r>
            <a:endParaRPr lang="en-US" altLang="zh-CN" sz="2400" kern="0" dirty="0"/>
          </a:p>
          <a:p>
            <a:pPr lvl="1">
              <a:defRPr/>
            </a:pPr>
            <a:r>
              <a:rPr lang="zh-CN" altLang="en-US" sz="2400" kern="0" dirty="0" smtClean="0"/>
              <a:t>把</a:t>
            </a:r>
            <a:r>
              <a:rPr lang="en-US" altLang="zh-CN" sz="2400" kern="0" dirty="0"/>
              <a:t>100</a:t>
            </a:r>
            <a:r>
              <a:rPr lang="zh-CN" altLang="en-US" sz="2400" kern="0" dirty="0"/>
              <a:t>相加</a:t>
            </a:r>
            <a:r>
              <a:rPr lang="en-US" altLang="zh-CN" sz="2400" kern="0" dirty="0"/>
              <a:t> &lt;number&gt; </a:t>
            </a:r>
            <a:r>
              <a:rPr lang="zh-CN" altLang="en-US" sz="2400" kern="0" dirty="0"/>
              <a:t>次</a:t>
            </a:r>
            <a:r>
              <a:rPr lang="en-US" altLang="zh-CN" sz="2400" kern="0" dirty="0"/>
              <a:t>  (</a:t>
            </a:r>
            <a:r>
              <a:rPr lang="zh-CN" altLang="en-US" sz="2400" kern="0" dirty="0"/>
              <a:t>如果</a:t>
            </a:r>
            <a:r>
              <a:rPr lang="en-US" altLang="zh-CN" sz="2400" kern="0" dirty="0"/>
              <a:t> number &lt; 100</a:t>
            </a:r>
            <a:r>
              <a:rPr lang="zh-CN" altLang="en-US" sz="2400" kern="0" dirty="0"/>
              <a:t>更有效</a:t>
            </a:r>
            <a:r>
              <a:rPr lang="en-US" altLang="zh-CN" sz="2400" kern="0" dirty="0"/>
              <a:t>)</a:t>
            </a:r>
          </a:p>
          <a:p>
            <a:pPr>
              <a:defRPr/>
            </a:pPr>
            <a:endParaRPr lang="en-US" altLang="zh-CN" sz="2800" kern="0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800" kern="0" dirty="0">
                <a:solidFill>
                  <a:srgbClr val="CE0000"/>
                </a:solidFill>
                <a:ea typeface="宋体" panose="02010600030101010101" pitchFamily="2" charset="-122"/>
              </a:rPr>
              <a:t>用单位数（</a:t>
            </a:r>
            <a:r>
              <a:rPr lang="en-US" altLang="zh-CN" sz="2800" kern="0" dirty="0">
                <a:solidFill>
                  <a:srgbClr val="CE0000"/>
                </a:solidFill>
                <a:ea typeface="宋体" panose="02010600030101010101" pitchFamily="2" charset="-122"/>
              </a:rPr>
              <a:t> 0-9 </a:t>
            </a:r>
            <a:r>
              <a:rPr lang="zh-CN" altLang="en-US" sz="2800" kern="0" dirty="0">
                <a:solidFill>
                  <a:srgbClr val="CE0000"/>
                </a:solidFill>
                <a:ea typeface="宋体" panose="02010600030101010101" pitchFamily="2" charset="-122"/>
              </a:rPr>
              <a:t>）作为查找表格的索引</a:t>
            </a:r>
            <a:endParaRPr lang="en-US" altLang="zh-CN" sz="2800" kern="0" dirty="0">
              <a:ea typeface="宋体" panose="02010600030101010101" pitchFamily="2" charset="-122"/>
            </a:endParaRPr>
          </a:p>
          <a:p>
            <a:pPr marL="109537" indent="0">
              <a:buNone/>
              <a:defRPr/>
            </a:pPr>
            <a:r>
              <a:rPr lang="en-US" altLang="zh-CN" sz="1800" kern="0" dirty="0">
                <a:ea typeface="宋体" panose="02010600030101010101" pitchFamily="2" charset="-122"/>
              </a:rPr>
              <a:t>	</a:t>
            </a:r>
            <a: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  <a:t>Entry 0:</a:t>
            </a:r>
            <a:r>
              <a:rPr lang="en-US" altLang="zh-CN" sz="1800" kern="0" dirty="0">
                <a:ea typeface="宋体" panose="02010600030101010101" pitchFamily="2" charset="-122"/>
              </a:rPr>
              <a:t>  0 x 100 = </a:t>
            </a:r>
            <a: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800" kern="0" dirty="0">
                <a:ea typeface="宋体" panose="02010600030101010101" pitchFamily="2" charset="-122"/>
              </a:rPr>
              <a:t/>
            </a:r>
            <a:br>
              <a:rPr lang="en-US" altLang="zh-CN" sz="1800" kern="0" dirty="0">
                <a:ea typeface="宋体" panose="02010600030101010101" pitchFamily="2" charset="-122"/>
              </a:rPr>
            </a:br>
            <a:r>
              <a:rPr lang="en-US" altLang="zh-CN" sz="1800" kern="0" dirty="0">
                <a:ea typeface="宋体" panose="02010600030101010101" pitchFamily="2" charset="-122"/>
              </a:rPr>
              <a:t>	</a:t>
            </a:r>
            <a: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  <a:t>Entry 1:</a:t>
            </a:r>
            <a:r>
              <a:rPr lang="en-US" altLang="zh-CN" sz="1800" kern="0" dirty="0">
                <a:ea typeface="宋体" panose="02010600030101010101" pitchFamily="2" charset="-122"/>
              </a:rPr>
              <a:t>  1 x 100 = </a:t>
            </a:r>
            <a: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  <a:t>100</a:t>
            </a:r>
            <a:r>
              <a:rPr lang="en-US" altLang="zh-CN" sz="1800" kern="0" dirty="0">
                <a:ea typeface="宋体" panose="02010600030101010101" pitchFamily="2" charset="-122"/>
              </a:rPr>
              <a:t/>
            </a:r>
            <a:br>
              <a:rPr lang="en-US" altLang="zh-CN" sz="1800" kern="0" dirty="0">
                <a:ea typeface="宋体" panose="02010600030101010101" pitchFamily="2" charset="-122"/>
              </a:rPr>
            </a:br>
            <a:r>
              <a:rPr lang="en-US" altLang="zh-CN" sz="1800" kern="0" dirty="0">
                <a:ea typeface="宋体" panose="02010600030101010101" pitchFamily="2" charset="-122"/>
              </a:rPr>
              <a:t>	</a:t>
            </a:r>
            <a: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  <a:t>Entry 2:</a:t>
            </a:r>
            <a:r>
              <a:rPr lang="en-US" altLang="zh-CN" sz="1800" kern="0" dirty="0">
                <a:ea typeface="宋体" panose="02010600030101010101" pitchFamily="2" charset="-122"/>
              </a:rPr>
              <a:t>  2 x 100 = </a:t>
            </a:r>
            <a: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  <a:t>200</a:t>
            </a:r>
            <a:r>
              <a:rPr lang="en-US" altLang="zh-CN" sz="1800" kern="0" dirty="0">
                <a:ea typeface="宋体" panose="02010600030101010101" pitchFamily="2" charset="-122"/>
              </a:rPr>
              <a:t/>
            </a:r>
            <a:br>
              <a:rPr lang="en-US" altLang="zh-CN" sz="1800" kern="0" dirty="0">
                <a:ea typeface="宋体" panose="02010600030101010101" pitchFamily="2" charset="-122"/>
              </a:rPr>
            </a:br>
            <a:r>
              <a:rPr lang="en-US" altLang="zh-CN" sz="1800" kern="0" dirty="0">
                <a:ea typeface="宋体" panose="02010600030101010101" pitchFamily="2" charset="-122"/>
              </a:rPr>
              <a:t>	</a:t>
            </a:r>
            <a: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  <a:t>Entry 3:</a:t>
            </a:r>
            <a:r>
              <a:rPr lang="en-US" altLang="zh-CN" sz="1800" kern="0" dirty="0">
                <a:ea typeface="宋体" panose="02010600030101010101" pitchFamily="2" charset="-122"/>
              </a:rPr>
              <a:t>  3 x 100 = </a:t>
            </a:r>
            <a: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  <a:t>300</a:t>
            </a:r>
            <a:r>
              <a:rPr lang="en-US" altLang="zh-CN" sz="1800" kern="0" dirty="0">
                <a:ea typeface="宋体" panose="02010600030101010101" pitchFamily="2" charset="-122"/>
              </a:rPr>
              <a:t/>
            </a:r>
            <a:br>
              <a:rPr lang="en-US" altLang="zh-CN" sz="1800" kern="0" dirty="0">
                <a:ea typeface="宋体" panose="02010600030101010101" pitchFamily="2" charset="-122"/>
              </a:rPr>
            </a:br>
            <a:r>
              <a:rPr lang="en-US" altLang="zh-CN" sz="1800" kern="0" dirty="0">
                <a:ea typeface="宋体" panose="02010600030101010101" pitchFamily="2" charset="-122"/>
              </a:rPr>
              <a:t>	</a:t>
            </a:r>
            <a:r>
              <a:rPr lang="en-US" altLang="zh-CN" sz="1800" kern="0" dirty="0">
                <a:solidFill>
                  <a:srgbClr val="009900"/>
                </a:solidFill>
                <a:ea typeface="宋体" panose="02010600030101010101" pitchFamily="2" charset="-122"/>
              </a:rPr>
              <a:t>etc.</a:t>
            </a:r>
            <a:endParaRPr lang="en-US" altLang="zh-CN" sz="2800" kern="0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查表乘法</a:t>
            </a:r>
          </a:p>
        </p:txBody>
      </p:sp>
    </p:spTree>
    <p:extLst>
      <p:ext uri="{BB962C8B-B14F-4D97-AF65-F5344CB8AC3E}">
        <p14:creationId xmlns:p14="http://schemas.microsoft.com/office/powerpoint/2010/main" val="1056684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multiply R0 by 100, using lookup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table</a:t>
            </a:r>
            <a:b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sz="2000" kern="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9537" indent="0">
              <a:buNone/>
            </a:pP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LEA  R1, Lookup100  ; R1 = table base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ADD  R1, R1, R0     ; add index (R0)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LDR  R0, R1, #0     ; load from M[R1]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...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Lookup100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.FILL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 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;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entry 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.FILL 100 ; entry 1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.FILL 200 ; entry 2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.FILL 300 ; entry 3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.FILL 400 ; entry 4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.FILL 500 ; entry 5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.FILL 600 ; entry 6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.FILL 700 ; entry 7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.FILL 800 ; entry 8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.FILL 900 ; entry 9</a:t>
            </a:r>
          </a:p>
          <a:p>
            <a:pPr marL="109537" indent="0">
              <a:buNone/>
            </a:pPr>
            <a:endParaRPr lang="zh-CN" altLang="en-US" sz="2000" dirty="0"/>
          </a:p>
        </p:txBody>
      </p:sp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查找表代码</a:t>
            </a:r>
          </a:p>
        </p:txBody>
      </p:sp>
    </p:spTree>
    <p:extLst>
      <p:ext uri="{BB962C8B-B14F-4D97-AF65-F5344CB8AC3E}">
        <p14:creationId xmlns:p14="http://schemas.microsoft.com/office/powerpoint/2010/main" val="3302869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Three-digit buffer at ASCIIBUF.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R1 tells how many digits to convert.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Put resulting decimal number in R0.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ASCIItoBinary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 marL="109537" indent="0">
              <a:buNone/>
            </a:pP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AND 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R0, R0, #0  ; clear result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 R1, R1, #0  ; test # digits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BRz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DoneAtoB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; done if no digits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LD   R3,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NegZero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R3 =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x30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LEA  R2, ASCIIBUF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 R2, R2, R1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 R2, R2, #-1 ; points to ones digit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LDR  R4, R2, #0  ; load digit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 R4, R4, R3  ; convert to number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 R0, R0, R4  ; add ones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contrib</a:t>
            </a:r>
            <a:endParaRPr lang="en-US" altLang="zh-CN" sz="20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9537" indent="0">
              <a:buNone/>
            </a:pPr>
            <a:endParaRPr lang="zh-CN" altLang="en-US" sz="2000" dirty="0"/>
          </a:p>
        </p:txBody>
      </p:sp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ASCII</a:t>
            </a:r>
            <a:r>
              <a:rPr lang="zh-CN" altLang="en-US" smtClean="0">
                <a:ea typeface="宋体" panose="02010600030101010101" pitchFamily="2" charset="-122"/>
              </a:rPr>
              <a:t>码到二进制的转换程序（</a:t>
            </a:r>
            <a:r>
              <a:rPr lang="en-US" altLang="zh-CN" smtClean="0">
                <a:ea typeface="宋体" panose="02010600030101010101" pitchFamily="2" charset="-122"/>
              </a:rPr>
              <a:t>1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4445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ea typeface="宋体" panose="02010600030101010101" pitchFamily="2" charset="-122"/>
              </a:rPr>
              <a:t>栈是一种存储机制，具有特有的访问规则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endParaRPr lang="en-US" altLang="zh-CN" sz="2800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r>
              <a:rPr lang="zh-CN" altLang="en-US" sz="2800" dirty="0" smtClean="0">
                <a:solidFill>
                  <a:srgbClr val="CE0000"/>
                </a:solidFill>
                <a:ea typeface="宋体" panose="02010600030101010101" pitchFamily="2" charset="-122"/>
              </a:rPr>
              <a:t>栈的重要作用：</a:t>
            </a:r>
            <a:endParaRPr lang="en-US" altLang="zh-CN" sz="2800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2800" dirty="0" smtClean="0">
                <a:solidFill>
                  <a:srgbClr val="CE0000"/>
                </a:solidFill>
                <a:ea typeface="宋体" panose="02010600030101010101" pitchFamily="2" charset="-122"/>
              </a:rPr>
              <a:t>中断驱动</a:t>
            </a:r>
            <a:r>
              <a:rPr lang="en-US" altLang="zh-CN" sz="2800" dirty="0" smtClean="0">
                <a:solidFill>
                  <a:srgbClr val="CE0000"/>
                </a:solidFill>
                <a:ea typeface="宋体" panose="02010600030101010101" pitchFamily="2" charset="-122"/>
              </a:rPr>
              <a:t>I/O</a:t>
            </a:r>
          </a:p>
          <a:p>
            <a:pPr lvl="1"/>
            <a:r>
              <a:rPr lang="zh-CN" altLang="en-US" sz="2800" dirty="0" smtClean="0">
                <a:solidFill>
                  <a:srgbClr val="CE0000"/>
                </a:solidFill>
                <a:ea typeface="宋体" panose="02010600030101010101" pitchFamily="2" charset="-122"/>
              </a:rPr>
              <a:t>算数运算机制：</a:t>
            </a:r>
            <a:r>
              <a:rPr lang="zh-CN" altLang="en-US" sz="2800" dirty="0">
                <a:ea typeface="宋体" panose="02010600030101010101" pitchFamily="2" charset="-122"/>
              </a:rPr>
              <a:t>基于栈的算术运算，</a:t>
            </a:r>
            <a:r>
              <a:rPr lang="zh-CN" altLang="en-US" sz="2800" dirty="0" smtClean="0">
                <a:ea typeface="宋体" panose="02010600030101010101" pitchFamily="2" charset="-122"/>
              </a:rPr>
              <a:t>用栈来存储中间结果，取代寄存器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800" dirty="0" smtClean="0">
                <a:solidFill>
                  <a:srgbClr val="CE0000"/>
                </a:solidFill>
                <a:ea typeface="宋体" panose="02010600030101010101" pitchFamily="2" charset="-122"/>
              </a:rPr>
              <a:t>数据类型转换：</a:t>
            </a:r>
            <a:r>
              <a:rPr lang="zh-CN" altLang="en-US" sz="2800" dirty="0" smtClean="0">
                <a:ea typeface="宋体" panose="02010600030101010101" pitchFamily="2" charset="-122"/>
              </a:rPr>
              <a:t>二进制补码与</a:t>
            </a:r>
            <a:r>
              <a:rPr lang="en-US" altLang="zh-CN" sz="2800" dirty="0">
                <a:ea typeface="宋体" panose="02010600030101010101" pitchFamily="2" charset="-122"/>
              </a:rPr>
              <a:t>ASCII</a:t>
            </a:r>
            <a:r>
              <a:rPr lang="zh-CN" altLang="en-US" sz="2800" dirty="0" smtClean="0">
                <a:ea typeface="宋体" panose="02010600030101010101" pitchFamily="2" charset="-122"/>
              </a:rPr>
              <a:t>字符串之间的转换算法</a:t>
            </a:r>
            <a:endParaRPr lang="en-US" altLang="zh-CN" sz="2800" dirty="0">
              <a:ea typeface="宋体" panose="02010600030101010101" pitchFamily="2" charset="-122"/>
            </a:endParaRPr>
          </a:p>
          <a:p>
            <a:endParaRPr lang="en-US" altLang="zh-CN" sz="3200" dirty="0" smtClean="0">
              <a:ea typeface="宋体" panose="02010600030101010101" pitchFamily="2" charset="-122"/>
            </a:endParaRPr>
          </a:p>
          <a:p>
            <a:r>
              <a:rPr lang="zh-CN" altLang="en-US" sz="2800" dirty="0" smtClean="0">
                <a:ea typeface="宋体" panose="02010600030101010101" pitchFamily="2" charset="-122"/>
              </a:rPr>
              <a:t>后续数据结构和操作系统课程还会深入学习</a:t>
            </a:r>
            <a:endParaRPr lang="en-US" altLang="zh-CN" sz="2800" dirty="0" smtClean="0"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栈</a:t>
            </a:r>
            <a:r>
              <a:rPr lang="en-US" altLang="zh-CN" smtClean="0">
                <a:ea typeface="宋体" panose="02010600030101010101" pitchFamily="2" charset="-122"/>
              </a:rPr>
              <a:t>: </a:t>
            </a:r>
            <a:r>
              <a:rPr lang="zh-CN" altLang="en-US" smtClean="0">
                <a:ea typeface="宋体" panose="02010600030101010101" pitchFamily="2" charset="-122"/>
              </a:rPr>
              <a:t>一种抽象数据类型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7202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  R1, R1, #-1  ; one less digit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BRz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DoneAtoB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; done if zero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 R2, R2, #-1  ; points to tens digit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LDR  R4, R2, #0   ; load digit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R4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R4, R3   ; convert to number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LEA  R5, Lookup10 ; multiply by 10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 R5, R5, R4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LDR  R4, R5, #0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 R0, R0, R4  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adds tens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contrib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 R1, R1, #-1 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one less digit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BRz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DoneAtoB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done if zero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 R2, R2, #-1 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points to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hundreds digit</a:t>
            </a:r>
            <a:endParaRPr lang="zh-CN" altLang="en-US" sz="2000" dirty="0"/>
          </a:p>
        </p:txBody>
      </p:sp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ASCII</a:t>
            </a:r>
            <a:r>
              <a:rPr lang="zh-CN" altLang="en-US" smtClean="0">
                <a:ea typeface="宋体" panose="02010600030101010101" pitchFamily="2" charset="-122"/>
              </a:rPr>
              <a:t>码到二进制的转换程序（</a:t>
            </a:r>
            <a:r>
              <a:rPr lang="en-US" altLang="zh-CN" smtClean="0">
                <a:ea typeface="宋体" panose="02010600030101010101" pitchFamily="2" charset="-122"/>
              </a:rPr>
              <a:t>2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90104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zh-CN" sz="19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LDR  R4, R2, #0   ; load digit</a:t>
            </a:r>
            <a:b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 R4, R4, R3   ; convert to number</a:t>
            </a:r>
            <a:b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LEA  R5, Lookup100 ; multiply by 100</a:t>
            </a:r>
            <a:b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 R5, R5, R4</a:t>
            </a:r>
            <a:b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LDR  R4, R5, #0</a:t>
            </a:r>
            <a:b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 R0, R0, R4   ; adds </a:t>
            </a:r>
            <a:r>
              <a:rPr lang="en-US" altLang="zh-CN" sz="19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100‘s </a:t>
            </a:r>
            <a:r>
              <a:rPr lang="en-US" altLang="zh-CN" sz="19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contrib</a:t>
            </a: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b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DoneAtoB</a:t>
            </a:r>
            <a:r>
              <a:rPr lang="en-US" altLang="zh-CN" sz="19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9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</a:t>
            </a:r>
            <a:b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NegZero</a:t>
            </a:r>
            <a:r>
              <a:rPr lang="en-US" altLang="zh-CN" sz="19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.</a:t>
            </a: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FILL xFFD0  ; -x30</a:t>
            </a:r>
            <a:b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ASCIIBUF       .BLKW 4</a:t>
            </a:r>
            <a:b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Lookup10       </a:t>
            </a:r>
            <a:r>
              <a:rPr lang="en-US" altLang="zh-CN" sz="19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.</a:t>
            </a: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FILL 0</a:t>
            </a:r>
            <a:b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19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.</a:t>
            </a: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FILL 10</a:t>
            </a:r>
            <a:b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19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.</a:t>
            </a: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FILL 20</a:t>
            </a:r>
            <a:b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9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…</a:t>
            </a: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Lookup100      .FILL 0</a:t>
            </a:r>
            <a:b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19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.</a:t>
            </a: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FILL </a:t>
            </a:r>
            <a:r>
              <a:rPr lang="en-US" altLang="zh-CN" sz="19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</a:p>
          <a:p>
            <a:pPr marL="109537" indent="0">
              <a:buNone/>
            </a:pPr>
            <a:r>
              <a:rPr lang="en-US" altLang="zh-CN" sz="19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9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...</a:t>
            </a:r>
            <a:endParaRPr lang="zh-CN" altLang="en-US" sz="1900" dirty="0"/>
          </a:p>
        </p:txBody>
      </p:sp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ASCII</a:t>
            </a:r>
            <a:r>
              <a:rPr lang="zh-CN" altLang="en-US" smtClean="0">
                <a:ea typeface="宋体" panose="02010600030101010101" pitchFamily="2" charset="-122"/>
              </a:rPr>
              <a:t>码到二进制的转换程序（</a:t>
            </a:r>
            <a:r>
              <a:rPr lang="en-US" altLang="zh-CN" smtClean="0">
                <a:ea typeface="宋体" panose="02010600030101010101" pitchFamily="2" charset="-122"/>
              </a:rPr>
              <a:t>3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219455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kern="0" dirty="0">
                <a:ea typeface="宋体" panose="02010600030101010101" pitchFamily="2" charset="-122"/>
              </a:rPr>
              <a:t>将补码转换为包含</a:t>
            </a:r>
            <a:r>
              <a:rPr lang="en-US" altLang="zh-CN" sz="2400" kern="0" dirty="0">
                <a:ea typeface="宋体" panose="02010600030101010101" pitchFamily="2" charset="-122"/>
              </a:rPr>
              <a:t>3</a:t>
            </a:r>
            <a:r>
              <a:rPr lang="zh-CN" altLang="en-US" sz="2400" kern="0" dirty="0">
                <a:ea typeface="宋体" panose="02010600030101010101" pitchFamily="2" charset="-122"/>
              </a:rPr>
              <a:t>位数的</a:t>
            </a:r>
            <a:r>
              <a:rPr lang="en-US" altLang="zh-CN" sz="2400" kern="0" dirty="0">
                <a:ea typeface="宋体" panose="02010600030101010101" pitchFamily="2" charset="-122"/>
              </a:rPr>
              <a:t>ASCII</a:t>
            </a:r>
            <a:r>
              <a:rPr lang="zh-CN" altLang="en-US" sz="2400" kern="0" dirty="0">
                <a:ea typeface="宋体" panose="02010600030101010101" pitchFamily="2" charset="-122"/>
              </a:rPr>
              <a:t>码</a:t>
            </a:r>
            <a:endParaRPr lang="en-US" altLang="zh-CN" sz="2400" kern="0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400" kern="0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400" kern="0" dirty="0">
                <a:ea typeface="宋体" panose="02010600030101010101" pitchFamily="2" charset="-122"/>
              </a:rPr>
              <a:t>这里需要除以</a:t>
            </a:r>
            <a:r>
              <a:rPr lang="en-US" altLang="zh-CN" sz="2400" kern="0" dirty="0">
                <a:ea typeface="宋体" panose="02010600030101010101" pitchFamily="2" charset="-122"/>
              </a:rPr>
              <a:t>100</a:t>
            </a:r>
            <a:r>
              <a:rPr lang="zh-CN" altLang="en-US" sz="2400" kern="0" dirty="0">
                <a:ea typeface="宋体" panose="02010600030101010101" pitchFamily="2" charset="-122"/>
              </a:rPr>
              <a:t>来得到百位数</a:t>
            </a:r>
            <a:endParaRPr lang="en-US" altLang="zh-CN" sz="2400" kern="0" dirty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2000" kern="0" dirty="0"/>
              <a:t>这里为什么不能使用查找表</a:t>
            </a:r>
            <a:r>
              <a:rPr lang="en-US" altLang="zh-CN" sz="2000" kern="0" dirty="0"/>
              <a:t>?</a:t>
            </a:r>
          </a:p>
          <a:p>
            <a:pPr lvl="1">
              <a:defRPr/>
            </a:pPr>
            <a:r>
              <a:rPr lang="zh-CN" altLang="en-US" sz="2000" kern="0" dirty="0"/>
              <a:t>重复地减</a:t>
            </a:r>
            <a:r>
              <a:rPr lang="en-US" altLang="zh-CN" sz="2000" kern="0" dirty="0"/>
              <a:t>100</a:t>
            </a:r>
            <a:r>
              <a:rPr lang="zh-CN" altLang="en-US" sz="2000" kern="0" dirty="0"/>
              <a:t>来做除法</a:t>
            </a:r>
            <a:endParaRPr lang="en-US" altLang="zh-CN" sz="2000" kern="0" dirty="0"/>
          </a:p>
          <a:p>
            <a:pPr lvl="1">
              <a:defRPr/>
            </a:pPr>
            <a:endParaRPr lang="en-US" altLang="zh-CN" sz="2400" kern="0" dirty="0"/>
          </a:p>
          <a:p>
            <a:pPr>
              <a:defRPr/>
            </a:pPr>
            <a:r>
              <a:rPr lang="zh-CN" altLang="en-US" sz="2400" kern="0" dirty="0">
                <a:ea typeface="宋体" panose="02010600030101010101" pitchFamily="2" charset="-122"/>
              </a:rPr>
              <a:t>转换开始前，需要判断该数的符号</a:t>
            </a:r>
            <a:endParaRPr lang="en-US" altLang="zh-CN" sz="2400" kern="0" dirty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2000" kern="0" dirty="0"/>
              <a:t>将符号字符</a:t>
            </a:r>
            <a:r>
              <a:rPr lang="en-US" altLang="zh-CN" sz="2000" kern="0" dirty="0"/>
              <a:t> (+ or -) </a:t>
            </a:r>
            <a:r>
              <a:rPr lang="zh-CN" altLang="en-US" sz="2000" kern="0" dirty="0"/>
              <a:t>写入缓存，并将剩下的数变位正数</a:t>
            </a:r>
            <a:endParaRPr lang="en-US" altLang="zh-CN" sz="2000" kern="0" dirty="0"/>
          </a:p>
          <a:p>
            <a:endParaRPr lang="zh-CN" altLang="en-US" dirty="0"/>
          </a:p>
        </p:txBody>
      </p:sp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二进制到</a:t>
            </a:r>
            <a:r>
              <a:rPr lang="en-US" altLang="zh-CN" smtClean="0">
                <a:ea typeface="宋体" panose="02010600030101010101" pitchFamily="2" charset="-122"/>
              </a:rPr>
              <a:t>ASCII</a:t>
            </a:r>
            <a:r>
              <a:rPr lang="zh-CN" altLang="en-US" smtClean="0">
                <a:ea typeface="宋体" panose="02010600030101010101" pitchFamily="2" charset="-122"/>
              </a:rPr>
              <a:t>码转换</a:t>
            </a:r>
          </a:p>
        </p:txBody>
      </p:sp>
    </p:spTree>
    <p:extLst>
      <p:ext uri="{BB962C8B-B14F-4D97-AF65-F5344CB8AC3E}">
        <p14:creationId xmlns:p14="http://schemas.microsoft.com/office/powerpoint/2010/main" val="4577144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R0 is between -999 and +999.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Put sign character in ASCIIBUF, followed by three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ASCII digit characters.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sz="20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9537" indent="0">
              <a:buNone/>
              <a:defRPr/>
            </a:pP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BinaryToASCII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LEA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R1, ASCIIBUF  ;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to result string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R0, R0, #0    ; test sign of value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BRn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NegSign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LD  R2,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ASCIIplus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store '+'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STR R2, R1, #0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BRnzp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Begin100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NegSign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LD 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R2,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ASCIIneg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; store '-'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STR R2, R1, #0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NOT R0, R0        ; convert value to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R0, R0, #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000" dirty="0"/>
          </a:p>
        </p:txBody>
      </p:sp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二进制到</a:t>
            </a:r>
            <a:r>
              <a:rPr lang="en-US" altLang="zh-CN" smtClean="0">
                <a:ea typeface="宋体" panose="02010600030101010101" pitchFamily="2" charset="-122"/>
              </a:rPr>
              <a:t>ASCII</a:t>
            </a:r>
            <a:r>
              <a:rPr lang="zh-CN" altLang="en-US" smtClean="0">
                <a:ea typeface="宋体" panose="02010600030101010101" pitchFamily="2" charset="-122"/>
              </a:rPr>
              <a:t>码的转换程序（</a:t>
            </a:r>
            <a:r>
              <a:rPr lang="en-US" altLang="zh-CN" smtClean="0">
                <a:ea typeface="宋体" panose="02010600030101010101" pitchFamily="2" charset="-122"/>
              </a:rPr>
              <a:t>1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649963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Begin100 LD 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R2,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ASCIIoffset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LD 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R3, Neg100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Loop100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R0, R0, R3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BRn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End100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R2, R2, #1  ; add one to digit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BRnzp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Loop100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End100 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R2, R1, #1  ; store ASCII 100's digit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LD  R3, Pos100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R0, R0, R3  ; restore last subtract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LD  R2,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ASCIIoffset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LD  R3, Neg10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Loop10 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 R0, R0, R3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BRn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End10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R2, R2, #1  ; add one to digit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BRnzp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Loop10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endParaRPr lang="en-US" altLang="zh-CN" sz="20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9537" indent="0">
              <a:buNone/>
            </a:pPr>
            <a:endParaRPr lang="zh-CN" altLang="en-US" sz="2000" dirty="0"/>
          </a:p>
        </p:txBody>
      </p:sp>
      <p:sp>
        <p:nvSpPr>
          <p:cNvPr id="481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二进制到</a:t>
            </a:r>
            <a:r>
              <a:rPr lang="en-US" altLang="zh-CN" smtClean="0">
                <a:ea typeface="宋体" panose="02010600030101010101" pitchFamily="2" charset="-122"/>
              </a:rPr>
              <a:t>ASCII</a:t>
            </a:r>
            <a:r>
              <a:rPr lang="zh-CN" altLang="en-US" smtClean="0">
                <a:ea typeface="宋体" panose="02010600030101010101" pitchFamily="2" charset="-122"/>
              </a:rPr>
              <a:t>码的转换程序（</a:t>
            </a:r>
            <a:r>
              <a:rPr lang="en-US" altLang="zh-CN" smtClean="0">
                <a:ea typeface="宋体" panose="02010600030101010101" pitchFamily="2" charset="-122"/>
              </a:rPr>
              <a:t>2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105211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End10   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STR 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R2, R1, #2  ; store ASCII 10's digit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R0, R0, #10 ; restore last subtract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LD  R2,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ASCIIoffset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ADD R2, R2, R0  ; convert one's digit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STR R2, R1, #3  ; store one's digit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RET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ASCIIplus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.FILL x2B   ; plus sign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ASCIIneg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.FILL x2D   ; </a:t>
            </a: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neg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sign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ASCIIoffset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.FILL x30   ; zero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Neg100     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.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FILL xFF9C ; -100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Pos100     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.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FILL #100</a:t>
            </a:r>
            <a:b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Neg10       </a:t>
            </a:r>
            <a:r>
              <a:rPr lang="en-US" altLang="zh-CN" sz="2000" kern="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.</a:t>
            </a:r>
            <a:r>
              <a:rPr lang="en-US" altLang="zh-CN" sz="20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FILL xFFF6 ; -10</a:t>
            </a:r>
          </a:p>
          <a:p>
            <a:pPr>
              <a:defRPr/>
            </a:pPr>
            <a:endParaRPr lang="en-US" altLang="zh-CN" sz="20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9537" indent="0">
              <a:buNone/>
            </a:pPr>
            <a:endParaRPr lang="zh-CN" altLang="en-US" sz="2000" dirty="0"/>
          </a:p>
        </p:txBody>
      </p:sp>
      <p:sp>
        <p:nvSpPr>
          <p:cNvPr id="491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二进制到</a:t>
            </a:r>
            <a:r>
              <a:rPr lang="en-US" altLang="zh-CN" smtClean="0">
                <a:ea typeface="宋体" panose="02010600030101010101" pitchFamily="2" charset="-122"/>
              </a:rPr>
              <a:t>ASCII</a:t>
            </a:r>
            <a:r>
              <a:rPr lang="zh-CN" altLang="en-US" smtClean="0">
                <a:ea typeface="宋体" panose="02010600030101010101" pitchFamily="2" charset="-122"/>
              </a:rPr>
              <a:t>码的转换程序（</a:t>
            </a:r>
            <a:r>
              <a:rPr lang="en-US" altLang="zh-CN" smtClean="0">
                <a:ea typeface="宋体" panose="02010600030101010101" pitchFamily="2" charset="-122"/>
              </a:rPr>
              <a:t>3</a:t>
            </a:r>
            <a:r>
              <a:rPr lang="zh-CN" altLang="en-US" smtClean="0">
                <a:ea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053909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Stack is a storage data structure with PUSH and POP operations.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Stack empowers many applications, including:</a:t>
            </a:r>
          </a:p>
          <a:p>
            <a:pPr lvl="1"/>
            <a:r>
              <a:rPr lang="en-US" altLang="zh-CN" dirty="0" smtClean="0"/>
              <a:t>Interrupt-Based I/O</a:t>
            </a:r>
          </a:p>
          <a:p>
            <a:pPr lvl="1"/>
            <a:r>
              <a:rPr lang="en-US" altLang="zh-CN" dirty="0" smtClean="0"/>
              <a:t>Arithmetic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064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0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42900" algn="l"/>
              </a:tabLst>
            </a:pPr>
            <a:r>
              <a:rPr lang="zh-CN" altLang="en-US" dirty="0" smtClean="0">
                <a:ea typeface="宋体" panose="02010600030101010101" pitchFamily="2" charset="-122"/>
              </a:rPr>
              <a:t>定义：栈是一种具有</a:t>
            </a:r>
            <a:r>
              <a:rPr lang="en-US" altLang="zh-CN" dirty="0" smtClean="0">
                <a:ea typeface="宋体" panose="02010600030101010101" pitchFamily="2" charset="-122"/>
              </a:rPr>
              <a:t>LIFO (last-in first-out: </a:t>
            </a:r>
            <a:r>
              <a:rPr lang="zh-CN" altLang="en-US" dirty="0" smtClean="0">
                <a:ea typeface="宋体" panose="02010600030101010101" pitchFamily="2" charset="-122"/>
              </a:rPr>
              <a:t>后进先出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r>
              <a:rPr lang="zh-CN" altLang="en-US" dirty="0" smtClean="0">
                <a:ea typeface="宋体" panose="02010600030101010101" pitchFamily="2" charset="-122"/>
              </a:rPr>
              <a:t>访问特性的存储结构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tabLst>
                <a:tab pos="342900" algn="l"/>
              </a:tabLst>
            </a:pPr>
            <a:r>
              <a:rPr lang="zh-CN" altLang="en-US" dirty="0" smtClean="0">
                <a:ea typeface="宋体" panose="02010600030101010101" pitchFamily="2" charset="-122"/>
              </a:rPr>
              <a:t>第一个放进去的，最后一个取出来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tabLst>
                <a:tab pos="342900" algn="l"/>
              </a:tabLst>
            </a:pPr>
            <a:r>
              <a:rPr lang="zh-CN" altLang="en-US" dirty="0" smtClean="0">
                <a:ea typeface="宋体" panose="02010600030101010101" pitchFamily="2" charset="-122"/>
              </a:rPr>
              <a:t>最后一个放进去的，第一个取出来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tabLst>
                <a:tab pos="342900" algn="l"/>
              </a:tabLst>
            </a:pPr>
            <a:r>
              <a:rPr lang="zh-CN" altLang="en-US" dirty="0" smtClean="0">
                <a:ea typeface="宋体" panose="02010600030101010101" pitchFamily="2" charset="-122"/>
              </a:rPr>
              <a:t>因而栈特殊的地方在于它的访问方式，而不是它的实现。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tabLst>
                <a:tab pos="342900" algn="l"/>
              </a:tabLst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tabLst>
                <a:tab pos="342900" algn="l"/>
              </a:tabLst>
            </a:pPr>
            <a:r>
              <a:rPr lang="zh-CN" altLang="en-US" dirty="0" smtClean="0">
                <a:ea typeface="宋体" panose="02010600030101010101" pitchFamily="2" charset="-122"/>
              </a:rPr>
              <a:t>栈的两个主要操作：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tabLst>
                <a:tab pos="342900" algn="l"/>
              </a:tabLst>
            </a:pP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PUSH</a:t>
            </a: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（压入）</a:t>
            </a: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: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在栈中插入一个元素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tabLst>
                <a:tab pos="342900" algn="l"/>
              </a:tabLst>
            </a:pP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POP  </a:t>
            </a: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（弹出）</a:t>
            </a: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: </a:t>
            </a:r>
            <a:r>
              <a:rPr lang="zh-CN" altLang="en-US" dirty="0" smtClean="0">
                <a:ea typeface="宋体" panose="02010600030101010101" pitchFamily="2" charset="-122"/>
              </a:rPr>
              <a:t>在栈中删除一个元素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8195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  <a:ea typeface="宋体" panose="02010600030101010101" pitchFamily="2" charset="-122"/>
              </a:rPr>
              <a:t>栈的基本结构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317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硬币盒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弹出来的第一个硬币是最后进去的。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栈的实例</a:t>
            </a:r>
            <a:r>
              <a:rPr lang="en-US" altLang="zh-CN" dirty="0" smtClean="0">
                <a:ea typeface="宋体" panose="02010600030101010101" pitchFamily="2" charset="-122"/>
              </a:rPr>
              <a:t>-1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723651" y="2250926"/>
            <a:ext cx="1371600" cy="2209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222" name="AutoShape 5" descr="Dark downward diagonal"/>
          <p:cNvSpPr>
            <a:spLocks noChangeArrowheads="1"/>
          </p:cNvSpPr>
          <p:nvPr/>
        </p:nvSpPr>
        <p:spPr bwMode="auto">
          <a:xfrm>
            <a:off x="876051" y="2250926"/>
            <a:ext cx="1066800" cy="228600"/>
          </a:xfrm>
          <a:prstGeom prst="roundRect">
            <a:avLst>
              <a:gd name="adj" fmla="val 16667"/>
            </a:avLst>
          </a:prstGeom>
          <a:pattFill prst="dkDnDiag">
            <a:fgClr>
              <a:srgbClr val="996600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23" name="Freeform 17"/>
          <p:cNvSpPr>
            <a:spLocks/>
          </p:cNvSpPr>
          <p:nvPr/>
        </p:nvSpPr>
        <p:spPr bwMode="auto">
          <a:xfrm>
            <a:off x="1168151" y="2479526"/>
            <a:ext cx="393700" cy="1981200"/>
          </a:xfrm>
          <a:custGeom>
            <a:avLst/>
            <a:gdLst>
              <a:gd name="T0" fmla="*/ 2147483647 w 248"/>
              <a:gd name="T1" fmla="*/ 0 h 1248"/>
              <a:gd name="T2" fmla="*/ 2147483647 w 248"/>
              <a:gd name="T3" fmla="*/ 2147483647 h 1248"/>
              <a:gd name="T4" fmla="*/ 2147483647 w 248"/>
              <a:gd name="T5" fmla="*/ 2147483647 h 1248"/>
              <a:gd name="T6" fmla="*/ 2147483647 w 248"/>
              <a:gd name="T7" fmla="*/ 2147483647 h 1248"/>
              <a:gd name="T8" fmla="*/ 2147483647 w 248"/>
              <a:gd name="T9" fmla="*/ 2147483647 h 1248"/>
              <a:gd name="T10" fmla="*/ 2147483647 w 248"/>
              <a:gd name="T11" fmla="*/ 2147483647 h 1248"/>
              <a:gd name="T12" fmla="*/ 2147483647 w 248"/>
              <a:gd name="T13" fmla="*/ 2147483647 h 1248"/>
              <a:gd name="T14" fmla="*/ 2147483647 w 248"/>
              <a:gd name="T15" fmla="*/ 2147483647 h 1248"/>
              <a:gd name="T16" fmla="*/ 2147483647 w 248"/>
              <a:gd name="T17" fmla="*/ 2147483647 h 1248"/>
              <a:gd name="T18" fmla="*/ 2147483647 w 248"/>
              <a:gd name="T19" fmla="*/ 2147483647 h 12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8"/>
              <a:gd name="T31" fmla="*/ 0 h 1248"/>
              <a:gd name="T32" fmla="*/ 248 w 248"/>
              <a:gd name="T33" fmla="*/ 1248 h 124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8" h="1248">
                <a:moveTo>
                  <a:pt x="200" y="0"/>
                </a:moveTo>
                <a:cubicBezTo>
                  <a:pt x="100" y="48"/>
                  <a:pt x="0" y="96"/>
                  <a:pt x="8" y="144"/>
                </a:cubicBezTo>
                <a:cubicBezTo>
                  <a:pt x="16" y="192"/>
                  <a:pt x="248" y="240"/>
                  <a:pt x="248" y="288"/>
                </a:cubicBezTo>
                <a:cubicBezTo>
                  <a:pt x="248" y="336"/>
                  <a:pt x="8" y="384"/>
                  <a:pt x="8" y="432"/>
                </a:cubicBezTo>
                <a:cubicBezTo>
                  <a:pt x="8" y="480"/>
                  <a:pt x="248" y="528"/>
                  <a:pt x="248" y="576"/>
                </a:cubicBezTo>
                <a:cubicBezTo>
                  <a:pt x="248" y="624"/>
                  <a:pt x="8" y="672"/>
                  <a:pt x="8" y="720"/>
                </a:cubicBezTo>
                <a:cubicBezTo>
                  <a:pt x="8" y="768"/>
                  <a:pt x="248" y="816"/>
                  <a:pt x="248" y="864"/>
                </a:cubicBezTo>
                <a:cubicBezTo>
                  <a:pt x="248" y="912"/>
                  <a:pt x="8" y="960"/>
                  <a:pt x="8" y="1008"/>
                </a:cubicBezTo>
                <a:cubicBezTo>
                  <a:pt x="8" y="1056"/>
                  <a:pt x="248" y="1112"/>
                  <a:pt x="248" y="1152"/>
                </a:cubicBezTo>
                <a:cubicBezTo>
                  <a:pt x="248" y="1192"/>
                  <a:pt x="48" y="1232"/>
                  <a:pt x="8" y="124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4" name="Rectangle 18"/>
          <p:cNvSpPr>
            <a:spLocks noChangeArrowheads="1"/>
          </p:cNvSpPr>
          <p:nvPr/>
        </p:nvSpPr>
        <p:spPr bwMode="auto">
          <a:xfrm>
            <a:off x="2882651" y="2250926"/>
            <a:ext cx="1371600" cy="2209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225" name="AutoShape 19" descr="Dark downward diagonal"/>
          <p:cNvSpPr>
            <a:spLocks noChangeArrowheads="1"/>
          </p:cNvSpPr>
          <p:nvPr/>
        </p:nvSpPr>
        <p:spPr bwMode="auto">
          <a:xfrm>
            <a:off x="3035051" y="2479526"/>
            <a:ext cx="1066800" cy="228600"/>
          </a:xfrm>
          <a:prstGeom prst="roundRect">
            <a:avLst>
              <a:gd name="adj" fmla="val 16667"/>
            </a:avLst>
          </a:prstGeom>
          <a:pattFill prst="dkDnDiag">
            <a:fgClr>
              <a:srgbClr val="996600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26" name="Freeform 20"/>
          <p:cNvSpPr>
            <a:spLocks/>
          </p:cNvSpPr>
          <p:nvPr/>
        </p:nvSpPr>
        <p:spPr bwMode="auto">
          <a:xfrm>
            <a:off x="3327151" y="2708126"/>
            <a:ext cx="393700" cy="1752600"/>
          </a:xfrm>
          <a:custGeom>
            <a:avLst/>
            <a:gdLst>
              <a:gd name="T0" fmla="*/ 2147483647 w 248"/>
              <a:gd name="T1" fmla="*/ 0 h 1248"/>
              <a:gd name="T2" fmla="*/ 2147483647 w 248"/>
              <a:gd name="T3" fmla="*/ 2147483647 h 1248"/>
              <a:gd name="T4" fmla="*/ 2147483647 w 248"/>
              <a:gd name="T5" fmla="*/ 2147483647 h 1248"/>
              <a:gd name="T6" fmla="*/ 2147483647 w 248"/>
              <a:gd name="T7" fmla="*/ 2147483647 h 1248"/>
              <a:gd name="T8" fmla="*/ 2147483647 w 248"/>
              <a:gd name="T9" fmla="*/ 2147483647 h 1248"/>
              <a:gd name="T10" fmla="*/ 2147483647 w 248"/>
              <a:gd name="T11" fmla="*/ 2147483647 h 1248"/>
              <a:gd name="T12" fmla="*/ 2147483647 w 248"/>
              <a:gd name="T13" fmla="*/ 2147483647 h 1248"/>
              <a:gd name="T14" fmla="*/ 2147483647 w 248"/>
              <a:gd name="T15" fmla="*/ 2147483647 h 1248"/>
              <a:gd name="T16" fmla="*/ 2147483647 w 248"/>
              <a:gd name="T17" fmla="*/ 2147483647 h 1248"/>
              <a:gd name="T18" fmla="*/ 2147483647 w 248"/>
              <a:gd name="T19" fmla="*/ 2147483647 h 12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8"/>
              <a:gd name="T31" fmla="*/ 0 h 1248"/>
              <a:gd name="T32" fmla="*/ 248 w 248"/>
              <a:gd name="T33" fmla="*/ 1248 h 124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8" h="1248">
                <a:moveTo>
                  <a:pt x="200" y="0"/>
                </a:moveTo>
                <a:cubicBezTo>
                  <a:pt x="100" y="48"/>
                  <a:pt x="0" y="96"/>
                  <a:pt x="8" y="144"/>
                </a:cubicBezTo>
                <a:cubicBezTo>
                  <a:pt x="16" y="192"/>
                  <a:pt x="248" y="240"/>
                  <a:pt x="248" y="288"/>
                </a:cubicBezTo>
                <a:cubicBezTo>
                  <a:pt x="248" y="336"/>
                  <a:pt x="8" y="384"/>
                  <a:pt x="8" y="432"/>
                </a:cubicBezTo>
                <a:cubicBezTo>
                  <a:pt x="8" y="480"/>
                  <a:pt x="248" y="528"/>
                  <a:pt x="248" y="576"/>
                </a:cubicBezTo>
                <a:cubicBezTo>
                  <a:pt x="248" y="624"/>
                  <a:pt x="8" y="672"/>
                  <a:pt x="8" y="720"/>
                </a:cubicBezTo>
                <a:cubicBezTo>
                  <a:pt x="8" y="768"/>
                  <a:pt x="248" y="816"/>
                  <a:pt x="248" y="864"/>
                </a:cubicBezTo>
                <a:cubicBezTo>
                  <a:pt x="248" y="912"/>
                  <a:pt x="8" y="960"/>
                  <a:pt x="8" y="1008"/>
                </a:cubicBezTo>
                <a:cubicBezTo>
                  <a:pt x="8" y="1056"/>
                  <a:pt x="248" y="1112"/>
                  <a:pt x="248" y="1152"/>
                </a:cubicBezTo>
                <a:cubicBezTo>
                  <a:pt x="248" y="1192"/>
                  <a:pt x="48" y="1232"/>
                  <a:pt x="8" y="124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" name="AutoShape 21"/>
          <p:cNvSpPr>
            <a:spLocks noChangeArrowheads="1"/>
          </p:cNvSpPr>
          <p:nvPr/>
        </p:nvSpPr>
        <p:spPr bwMode="auto">
          <a:xfrm>
            <a:off x="2882651" y="2250926"/>
            <a:ext cx="1371600" cy="228600"/>
          </a:xfrm>
          <a:prstGeom prst="roundRect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b="1">
                <a:ea typeface="宋体" panose="02010600030101010101" pitchFamily="2" charset="-122"/>
              </a:rPr>
              <a:t>1995</a:t>
            </a:r>
            <a:endParaRPr lang="en-US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28" name="Rectangle 22"/>
          <p:cNvSpPr>
            <a:spLocks noChangeArrowheads="1"/>
          </p:cNvSpPr>
          <p:nvPr/>
        </p:nvSpPr>
        <p:spPr bwMode="auto">
          <a:xfrm>
            <a:off x="5041651" y="2250926"/>
            <a:ext cx="1371600" cy="2209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229" name="AutoShape 23" descr="Dark downward diagonal"/>
          <p:cNvSpPr>
            <a:spLocks noChangeArrowheads="1"/>
          </p:cNvSpPr>
          <p:nvPr/>
        </p:nvSpPr>
        <p:spPr bwMode="auto">
          <a:xfrm>
            <a:off x="5194051" y="3165326"/>
            <a:ext cx="1066800" cy="228600"/>
          </a:xfrm>
          <a:prstGeom prst="roundRect">
            <a:avLst>
              <a:gd name="adj" fmla="val 16667"/>
            </a:avLst>
          </a:prstGeom>
          <a:pattFill prst="dkDnDiag">
            <a:fgClr>
              <a:srgbClr val="996600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30" name="Freeform 24"/>
          <p:cNvSpPr>
            <a:spLocks/>
          </p:cNvSpPr>
          <p:nvPr/>
        </p:nvSpPr>
        <p:spPr bwMode="auto">
          <a:xfrm>
            <a:off x="5486151" y="3393926"/>
            <a:ext cx="393700" cy="1066800"/>
          </a:xfrm>
          <a:custGeom>
            <a:avLst/>
            <a:gdLst>
              <a:gd name="T0" fmla="*/ 2147483647 w 248"/>
              <a:gd name="T1" fmla="*/ 0 h 1248"/>
              <a:gd name="T2" fmla="*/ 2147483647 w 248"/>
              <a:gd name="T3" fmla="*/ 2147483647 h 1248"/>
              <a:gd name="T4" fmla="*/ 2147483647 w 248"/>
              <a:gd name="T5" fmla="*/ 2147483647 h 1248"/>
              <a:gd name="T6" fmla="*/ 2147483647 w 248"/>
              <a:gd name="T7" fmla="*/ 2147483647 h 1248"/>
              <a:gd name="T8" fmla="*/ 2147483647 w 248"/>
              <a:gd name="T9" fmla="*/ 2147483647 h 1248"/>
              <a:gd name="T10" fmla="*/ 2147483647 w 248"/>
              <a:gd name="T11" fmla="*/ 2147483647 h 1248"/>
              <a:gd name="T12" fmla="*/ 2147483647 w 248"/>
              <a:gd name="T13" fmla="*/ 2147483647 h 1248"/>
              <a:gd name="T14" fmla="*/ 2147483647 w 248"/>
              <a:gd name="T15" fmla="*/ 2147483647 h 1248"/>
              <a:gd name="T16" fmla="*/ 2147483647 w 248"/>
              <a:gd name="T17" fmla="*/ 2147483647 h 1248"/>
              <a:gd name="T18" fmla="*/ 2147483647 w 248"/>
              <a:gd name="T19" fmla="*/ 2147483647 h 12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8"/>
              <a:gd name="T31" fmla="*/ 0 h 1248"/>
              <a:gd name="T32" fmla="*/ 248 w 248"/>
              <a:gd name="T33" fmla="*/ 1248 h 124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8" h="1248">
                <a:moveTo>
                  <a:pt x="200" y="0"/>
                </a:moveTo>
                <a:cubicBezTo>
                  <a:pt x="100" y="48"/>
                  <a:pt x="0" y="96"/>
                  <a:pt x="8" y="144"/>
                </a:cubicBezTo>
                <a:cubicBezTo>
                  <a:pt x="16" y="192"/>
                  <a:pt x="248" y="240"/>
                  <a:pt x="248" y="288"/>
                </a:cubicBezTo>
                <a:cubicBezTo>
                  <a:pt x="248" y="336"/>
                  <a:pt x="8" y="384"/>
                  <a:pt x="8" y="432"/>
                </a:cubicBezTo>
                <a:cubicBezTo>
                  <a:pt x="8" y="480"/>
                  <a:pt x="248" y="528"/>
                  <a:pt x="248" y="576"/>
                </a:cubicBezTo>
                <a:cubicBezTo>
                  <a:pt x="248" y="624"/>
                  <a:pt x="8" y="672"/>
                  <a:pt x="8" y="720"/>
                </a:cubicBezTo>
                <a:cubicBezTo>
                  <a:pt x="8" y="768"/>
                  <a:pt x="248" y="816"/>
                  <a:pt x="248" y="864"/>
                </a:cubicBezTo>
                <a:cubicBezTo>
                  <a:pt x="248" y="912"/>
                  <a:pt x="8" y="960"/>
                  <a:pt x="8" y="1008"/>
                </a:cubicBezTo>
                <a:cubicBezTo>
                  <a:pt x="8" y="1056"/>
                  <a:pt x="248" y="1112"/>
                  <a:pt x="248" y="1152"/>
                </a:cubicBezTo>
                <a:cubicBezTo>
                  <a:pt x="248" y="1192"/>
                  <a:pt x="48" y="1232"/>
                  <a:pt x="8" y="124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1" name="AutoShape 25"/>
          <p:cNvSpPr>
            <a:spLocks noChangeArrowheads="1"/>
          </p:cNvSpPr>
          <p:nvPr/>
        </p:nvSpPr>
        <p:spPr bwMode="auto">
          <a:xfrm>
            <a:off x="5041651" y="2250926"/>
            <a:ext cx="1371600" cy="228600"/>
          </a:xfrm>
          <a:prstGeom prst="roundRect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b="1">
                <a:ea typeface="宋体" panose="02010600030101010101" pitchFamily="2" charset="-122"/>
              </a:rPr>
              <a:t>1996</a:t>
            </a:r>
            <a:endParaRPr lang="en-US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32" name="AutoShape 26"/>
          <p:cNvSpPr>
            <a:spLocks noChangeArrowheads="1"/>
          </p:cNvSpPr>
          <p:nvPr/>
        </p:nvSpPr>
        <p:spPr bwMode="auto">
          <a:xfrm>
            <a:off x="5041651" y="2479526"/>
            <a:ext cx="1371600" cy="228600"/>
          </a:xfrm>
          <a:prstGeom prst="roundRect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b="1">
                <a:ea typeface="宋体" panose="02010600030101010101" pitchFamily="2" charset="-122"/>
              </a:rPr>
              <a:t>1998</a:t>
            </a:r>
            <a:endParaRPr lang="en-US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33" name="AutoShape 27"/>
          <p:cNvSpPr>
            <a:spLocks noChangeArrowheads="1"/>
          </p:cNvSpPr>
          <p:nvPr/>
        </p:nvSpPr>
        <p:spPr bwMode="auto">
          <a:xfrm>
            <a:off x="5041651" y="2708126"/>
            <a:ext cx="1371600" cy="228600"/>
          </a:xfrm>
          <a:prstGeom prst="roundRect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b="1">
                <a:ea typeface="宋体" panose="02010600030101010101" pitchFamily="2" charset="-122"/>
              </a:rPr>
              <a:t>1982</a:t>
            </a:r>
            <a:endParaRPr lang="en-US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34" name="AutoShape 28"/>
          <p:cNvSpPr>
            <a:spLocks noChangeArrowheads="1"/>
          </p:cNvSpPr>
          <p:nvPr/>
        </p:nvSpPr>
        <p:spPr bwMode="auto">
          <a:xfrm>
            <a:off x="5041651" y="2936726"/>
            <a:ext cx="1371600" cy="228600"/>
          </a:xfrm>
          <a:prstGeom prst="roundRect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b="1">
                <a:ea typeface="宋体" panose="02010600030101010101" pitchFamily="2" charset="-122"/>
              </a:rPr>
              <a:t>1995</a:t>
            </a:r>
            <a:endParaRPr lang="en-US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35" name="Rectangle 29"/>
          <p:cNvSpPr>
            <a:spLocks noChangeArrowheads="1"/>
          </p:cNvSpPr>
          <p:nvPr/>
        </p:nvSpPr>
        <p:spPr bwMode="auto">
          <a:xfrm>
            <a:off x="7200651" y="2250926"/>
            <a:ext cx="1371600" cy="2209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236" name="AutoShape 30" descr="Dark downward diagonal"/>
          <p:cNvSpPr>
            <a:spLocks noChangeArrowheads="1"/>
          </p:cNvSpPr>
          <p:nvPr/>
        </p:nvSpPr>
        <p:spPr bwMode="auto">
          <a:xfrm>
            <a:off x="7353051" y="2936726"/>
            <a:ext cx="1066800" cy="228600"/>
          </a:xfrm>
          <a:prstGeom prst="roundRect">
            <a:avLst>
              <a:gd name="adj" fmla="val 16667"/>
            </a:avLst>
          </a:prstGeom>
          <a:pattFill prst="dkDnDiag">
            <a:fgClr>
              <a:srgbClr val="996600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2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37" name="Freeform 31"/>
          <p:cNvSpPr>
            <a:spLocks/>
          </p:cNvSpPr>
          <p:nvPr/>
        </p:nvSpPr>
        <p:spPr bwMode="auto">
          <a:xfrm>
            <a:off x="7645151" y="3165326"/>
            <a:ext cx="393700" cy="1295400"/>
          </a:xfrm>
          <a:custGeom>
            <a:avLst/>
            <a:gdLst>
              <a:gd name="T0" fmla="*/ 2147483647 w 248"/>
              <a:gd name="T1" fmla="*/ 0 h 1248"/>
              <a:gd name="T2" fmla="*/ 2147483647 w 248"/>
              <a:gd name="T3" fmla="*/ 2147483647 h 1248"/>
              <a:gd name="T4" fmla="*/ 2147483647 w 248"/>
              <a:gd name="T5" fmla="*/ 2147483647 h 1248"/>
              <a:gd name="T6" fmla="*/ 2147483647 w 248"/>
              <a:gd name="T7" fmla="*/ 2147483647 h 1248"/>
              <a:gd name="T8" fmla="*/ 2147483647 w 248"/>
              <a:gd name="T9" fmla="*/ 2147483647 h 1248"/>
              <a:gd name="T10" fmla="*/ 2147483647 w 248"/>
              <a:gd name="T11" fmla="*/ 2147483647 h 1248"/>
              <a:gd name="T12" fmla="*/ 2147483647 w 248"/>
              <a:gd name="T13" fmla="*/ 2147483647 h 1248"/>
              <a:gd name="T14" fmla="*/ 2147483647 w 248"/>
              <a:gd name="T15" fmla="*/ 2147483647 h 1248"/>
              <a:gd name="T16" fmla="*/ 2147483647 w 248"/>
              <a:gd name="T17" fmla="*/ 2147483647 h 1248"/>
              <a:gd name="T18" fmla="*/ 2147483647 w 248"/>
              <a:gd name="T19" fmla="*/ 2147483647 h 12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8"/>
              <a:gd name="T31" fmla="*/ 0 h 1248"/>
              <a:gd name="T32" fmla="*/ 248 w 248"/>
              <a:gd name="T33" fmla="*/ 1248 h 124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8" h="1248">
                <a:moveTo>
                  <a:pt x="200" y="0"/>
                </a:moveTo>
                <a:cubicBezTo>
                  <a:pt x="100" y="48"/>
                  <a:pt x="0" y="96"/>
                  <a:pt x="8" y="144"/>
                </a:cubicBezTo>
                <a:cubicBezTo>
                  <a:pt x="16" y="192"/>
                  <a:pt x="248" y="240"/>
                  <a:pt x="248" y="288"/>
                </a:cubicBezTo>
                <a:cubicBezTo>
                  <a:pt x="248" y="336"/>
                  <a:pt x="8" y="384"/>
                  <a:pt x="8" y="432"/>
                </a:cubicBezTo>
                <a:cubicBezTo>
                  <a:pt x="8" y="480"/>
                  <a:pt x="248" y="528"/>
                  <a:pt x="248" y="576"/>
                </a:cubicBezTo>
                <a:cubicBezTo>
                  <a:pt x="248" y="624"/>
                  <a:pt x="8" y="672"/>
                  <a:pt x="8" y="720"/>
                </a:cubicBezTo>
                <a:cubicBezTo>
                  <a:pt x="8" y="768"/>
                  <a:pt x="248" y="816"/>
                  <a:pt x="248" y="864"/>
                </a:cubicBezTo>
                <a:cubicBezTo>
                  <a:pt x="248" y="912"/>
                  <a:pt x="8" y="960"/>
                  <a:pt x="8" y="1008"/>
                </a:cubicBezTo>
                <a:cubicBezTo>
                  <a:pt x="8" y="1056"/>
                  <a:pt x="248" y="1112"/>
                  <a:pt x="248" y="1152"/>
                </a:cubicBezTo>
                <a:cubicBezTo>
                  <a:pt x="248" y="1192"/>
                  <a:pt x="48" y="1232"/>
                  <a:pt x="8" y="1248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8" name="AutoShape 33"/>
          <p:cNvSpPr>
            <a:spLocks noChangeArrowheads="1"/>
          </p:cNvSpPr>
          <p:nvPr/>
        </p:nvSpPr>
        <p:spPr bwMode="auto">
          <a:xfrm>
            <a:off x="7200651" y="2250926"/>
            <a:ext cx="1371600" cy="228600"/>
          </a:xfrm>
          <a:prstGeom prst="roundRect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b="1">
                <a:ea typeface="宋体" panose="02010600030101010101" pitchFamily="2" charset="-122"/>
              </a:rPr>
              <a:t>1998</a:t>
            </a:r>
            <a:endParaRPr lang="en-US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39" name="AutoShape 34"/>
          <p:cNvSpPr>
            <a:spLocks noChangeArrowheads="1"/>
          </p:cNvSpPr>
          <p:nvPr/>
        </p:nvSpPr>
        <p:spPr bwMode="auto">
          <a:xfrm>
            <a:off x="7200651" y="2479526"/>
            <a:ext cx="1371600" cy="228600"/>
          </a:xfrm>
          <a:prstGeom prst="roundRect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b="1">
                <a:ea typeface="宋体" panose="02010600030101010101" pitchFamily="2" charset="-122"/>
              </a:rPr>
              <a:t>1982</a:t>
            </a:r>
            <a:endParaRPr lang="en-US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40" name="AutoShape 35"/>
          <p:cNvSpPr>
            <a:spLocks noChangeArrowheads="1"/>
          </p:cNvSpPr>
          <p:nvPr/>
        </p:nvSpPr>
        <p:spPr bwMode="auto">
          <a:xfrm>
            <a:off x="7200651" y="2708126"/>
            <a:ext cx="1371600" cy="228600"/>
          </a:xfrm>
          <a:prstGeom prst="roundRect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b="1">
                <a:ea typeface="宋体" panose="02010600030101010101" pitchFamily="2" charset="-122"/>
              </a:rPr>
              <a:t>1995</a:t>
            </a:r>
            <a:endParaRPr lang="en-US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41" name="Text Box 46"/>
          <p:cNvSpPr txBox="1">
            <a:spLocks noChangeArrowheads="1"/>
          </p:cNvSpPr>
          <p:nvPr/>
        </p:nvSpPr>
        <p:spPr bwMode="auto">
          <a:xfrm>
            <a:off x="731589" y="4613126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>
                <a:solidFill>
                  <a:srgbClr val="CE0000"/>
                </a:solidFill>
                <a:ea typeface="宋体" panose="02010600030101010101" pitchFamily="2" charset="-122"/>
              </a:rPr>
              <a:t>初始状态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242" name="Text Box 47"/>
          <p:cNvSpPr txBox="1">
            <a:spLocks noChangeArrowheads="1"/>
          </p:cNvSpPr>
          <p:nvPr/>
        </p:nvSpPr>
        <p:spPr bwMode="auto">
          <a:xfrm>
            <a:off x="2720726" y="4613126"/>
            <a:ext cx="1722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>
                <a:solidFill>
                  <a:srgbClr val="CE0000"/>
                </a:solidFill>
                <a:ea typeface="宋体" panose="02010600030101010101" pitchFamily="2" charset="-122"/>
              </a:rPr>
              <a:t>压入一个硬币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243" name="Text Box 48"/>
          <p:cNvSpPr txBox="1">
            <a:spLocks noChangeArrowheads="1"/>
          </p:cNvSpPr>
          <p:nvPr/>
        </p:nvSpPr>
        <p:spPr bwMode="auto">
          <a:xfrm>
            <a:off x="4625975" y="4495800"/>
            <a:ext cx="1981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>
                <a:solidFill>
                  <a:srgbClr val="CE0000"/>
                </a:solidFill>
                <a:ea typeface="宋体" panose="02010600030101010101" pitchFamily="2" charset="-122"/>
              </a:rPr>
              <a:t>再压入三个硬币</a:t>
            </a:r>
            <a:endParaRPr lang="en-US" altLang="zh-CN">
              <a:ea typeface="宋体" panose="02010600030101010101" pitchFamily="2" charset="-122"/>
            </a:endParaRPr>
          </a:p>
          <a:p>
            <a:pPr algn="ctr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244" name="Text Box 49"/>
          <p:cNvSpPr txBox="1">
            <a:spLocks noChangeArrowheads="1"/>
          </p:cNvSpPr>
          <p:nvPr/>
        </p:nvSpPr>
        <p:spPr bwMode="auto">
          <a:xfrm>
            <a:off x="7026026" y="4613126"/>
            <a:ext cx="1722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>
                <a:solidFill>
                  <a:srgbClr val="CE0000"/>
                </a:solidFill>
                <a:ea typeface="宋体" panose="02010600030101010101" pitchFamily="2" charset="-122"/>
              </a:rPr>
              <a:t>弹出一个硬币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68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ea typeface="宋体" panose="02010600030101010101" pitchFamily="2" charset="-122"/>
              </a:rPr>
              <a:t>栈</a:t>
            </a:r>
            <a:r>
              <a:rPr lang="zh-CN" altLang="en-US" sz="2400" dirty="0" smtClean="0">
                <a:ea typeface="宋体" panose="02010600030101010101" pitchFamily="2" charset="-122"/>
              </a:rPr>
              <a:t>向低地址方向生长，数据在内存单元之间不需要移动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r>
              <a:rPr lang="zh-CN" altLang="en-US" sz="2400" dirty="0" smtClean="0">
                <a:ea typeface="宋体" panose="02010600030101010101" pitchFamily="2" charset="-122"/>
              </a:rPr>
              <a:t>通过修改栈指针（</a:t>
            </a:r>
            <a:r>
              <a:rPr lang="en-US" altLang="zh-CN" sz="2400" dirty="0" smtClean="0">
                <a:ea typeface="宋体" panose="02010600030101010101" pitchFamily="2" charset="-122"/>
              </a:rPr>
              <a:t>TOP</a:t>
            </a:r>
            <a:r>
              <a:rPr lang="zh-CN" altLang="en-US" sz="2400" dirty="0" smtClean="0">
                <a:ea typeface="宋体" panose="02010600030101010101" pitchFamily="2" charset="-122"/>
              </a:rPr>
              <a:t>），使得总是指向最近压入的数据</a:t>
            </a:r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在内存中的实现：软件机制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574675" y="2576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574675" y="2957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574675" y="3338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1272" name="Rectangle 7"/>
          <p:cNvSpPr>
            <a:spLocks noChangeArrowheads="1"/>
          </p:cNvSpPr>
          <p:nvPr/>
        </p:nvSpPr>
        <p:spPr bwMode="auto">
          <a:xfrm>
            <a:off x="574675" y="3719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1273" name="Rectangle 8"/>
          <p:cNvSpPr>
            <a:spLocks noChangeArrowheads="1"/>
          </p:cNvSpPr>
          <p:nvPr/>
        </p:nvSpPr>
        <p:spPr bwMode="auto">
          <a:xfrm>
            <a:off x="574675" y="4100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1274" name="Text Box 11"/>
          <p:cNvSpPr txBox="1">
            <a:spLocks noChangeArrowheads="1"/>
          </p:cNvSpPr>
          <p:nvPr/>
        </p:nvSpPr>
        <p:spPr bwMode="auto">
          <a:xfrm>
            <a:off x="1978025" y="4114304"/>
            <a:ext cx="654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TOP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275" name="Line 12"/>
          <p:cNvSpPr>
            <a:spLocks noChangeShapeType="1"/>
          </p:cNvSpPr>
          <p:nvPr/>
        </p:nvSpPr>
        <p:spPr bwMode="auto">
          <a:xfrm flipH="1">
            <a:off x="1793875" y="4304804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6" name="Rectangle 13"/>
          <p:cNvSpPr>
            <a:spLocks noChangeArrowheads="1"/>
          </p:cNvSpPr>
          <p:nvPr/>
        </p:nvSpPr>
        <p:spPr bwMode="auto">
          <a:xfrm>
            <a:off x="2743200" y="2576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1277" name="Rectangle 14"/>
          <p:cNvSpPr>
            <a:spLocks noChangeArrowheads="1"/>
          </p:cNvSpPr>
          <p:nvPr/>
        </p:nvSpPr>
        <p:spPr bwMode="auto">
          <a:xfrm>
            <a:off x="2743200" y="2957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1278" name="Rectangle 15"/>
          <p:cNvSpPr>
            <a:spLocks noChangeArrowheads="1"/>
          </p:cNvSpPr>
          <p:nvPr/>
        </p:nvSpPr>
        <p:spPr bwMode="auto">
          <a:xfrm>
            <a:off x="2743200" y="3338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1279" name="Rectangle 16"/>
          <p:cNvSpPr>
            <a:spLocks noChangeArrowheads="1"/>
          </p:cNvSpPr>
          <p:nvPr/>
        </p:nvSpPr>
        <p:spPr bwMode="auto">
          <a:xfrm>
            <a:off x="2743200" y="3719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#18</a:t>
            </a:r>
          </a:p>
        </p:txBody>
      </p:sp>
      <p:sp>
        <p:nvSpPr>
          <p:cNvPr id="11280" name="Rectangle 17"/>
          <p:cNvSpPr>
            <a:spLocks noChangeArrowheads="1"/>
          </p:cNvSpPr>
          <p:nvPr/>
        </p:nvSpPr>
        <p:spPr bwMode="auto">
          <a:xfrm>
            <a:off x="2743200" y="4100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1281" name="Text Box 20"/>
          <p:cNvSpPr txBox="1">
            <a:spLocks noChangeArrowheads="1"/>
          </p:cNvSpPr>
          <p:nvPr/>
        </p:nvSpPr>
        <p:spPr bwMode="auto">
          <a:xfrm>
            <a:off x="4146550" y="3733304"/>
            <a:ext cx="654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TOP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282" name="Line 21"/>
          <p:cNvSpPr>
            <a:spLocks noChangeShapeType="1"/>
          </p:cNvSpPr>
          <p:nvPr/>
        </p:nvSpPr>
        <p:spPr bwMode="auto">
          <a:xfrm flipH="1">
            <a:off x="3962400" y="3923804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3" name="Rectangle 24"/>
          <p:cNvSpPr>
            <a:spLocks noChangeArrowheads="1"/>
          </p:cNvSpPr>
          <p:nvPr/>
        </p:nvSpPr>
        <p:spPr bwMode="auto">
          <a:xfrm>
            <a:off x="4911725" y="3338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#31</a:t>
            </a:r>
          </a:p>
        </p:txBody>
      </p:sp>
      <p:sp>
        <p:nvSpPr>
          <p:cNvPr id="11284" name="Rectangle 25"/>
          <p:cNvSpPr>
            <a:spLocks noChangeArrowheads="1"/>
          </p:cNvSpPr>
          <p:nvPr/>
        </p:nvSpPr>
        <p:spPr bwMode="auto">
          <a:xfrm>
            <a:off x="4911725" y="3719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#18</a:t>
            </a:r>
          </a:p>
        </p:txBody>
      </p:sp>
      <p:sp>
        <p:nvSpPr>
          <p:cNvPr id="11285" name="Rectangle 26"/>
          <p:cNvSpPr>
            <a:spLocks noChangeArrowheads="1"/>
          </p:cNvSpPr>
          <p:nvPr/>
        </p:nvSpPr>
        <p:spPr bwMode="auto">
          <a:xfrm>
            <a:off x="4911725" y="4100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1286" name="Rectangle 31"/>
          <p:cNvSpPr>
            <a:spLocks noChangeArrowheads="1"/>
          </p:cNvSpPr>
          <p:nvPr/>
        </p:nvSpPr>
        <p:spPr bwMode="auto">
          <a:xfrm>
            <a:off x="7080250" y="2576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1287" name="Rectangle 32"/>
          <p:cNvSpPr>
            <a:spLocks noChangeArrowheads="1"/>
          </p:cNvSpPr>
          <p:nvPr/>
        </p:nvSpPr>
        <p:spPr bwMode="auto">
          <a:xfrm>
            <a:off x="7080250" y="2957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#5</a:t>
            </a:r>
          </a:p>
        </p:txBody>
      </p:sp>
      <p:sp>
        <p:nvSpPr>
          <p:cNvPr id="11288" name="Rectangle 33"/>
          <p:cNvSpPr>
            <a:spLocks noChangeArrowheads="1"/>
          </p:cNvSpPr>
          <p:nvPr/>
        </p:nvSpPr>
        <p:spPr bwMode="auto">
          <a:xfrm>
            <a:off x="7080250" y="3338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#31</a:t>
            </a:r>
          </a:p>
        </p:txBody>
      </p:sp>
      <p:sp>
        <p:nvSpPr>
          <p:cNvPr id="11289" name="Rectangle 34"/>
          <p:cNvSpPr>
            <a:spLocks noChangeArrowheads="1"/>
          </p:cNvSpPr>
          <p:nvPr/>
        </p:nvSpPr>
        <p:spPr bwMode="auto">
          <a:xfrm>
            <a:off x="7080250" y="3719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#18</a:t>
            </a:r>
          </a:p>
        </p:txBody>
      </p:sp>
      <p:sp>
        <p:nvSpPr>
          <p:cNvPr id="11290" name="Rectangle 35"/>
          <p:cNvSpPr>
            <a:spLocks noChangeArrowheads="1"/>
          </p:cNvSpPr>
          <p:nvPr/>
        </p:nvSpPr>
        <p:spPr bwMode="auto">
          <a:xfrm>
            <a:off x="7080250" y="41000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1291" name="Text Box 40"/>
          <p:cNvSpPr txBox="1">
            <a:spLocks noChangeArrowheads="1"/>
          </p:cNvSpPr>
          <p:nvPr/>
        </p:nvSpPr>
        <p:spPr bwMode="auto">
          <a:xfrm>
            <a:off x="495300" y="5074741"/>
            <a:ext cx="1211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>
                <a:solidFill>
                  <a:srgbClr val="CE0000"/>
                </a:solidFill>
                <a:ea typeface="宋体" panose="02010600030101010101" pitchFamily="2" charset="-122"/>
              </a:rPr>
              <a:t>初始状态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292" name="Text Box 41"/>
          <p:cNvSpPr txBox="1">
            <a:spLocks noChangeArrowheads="1"/>
          </p:cNvSpPr>
          <p:nvPr/>
        </p:nvSpPr>
        <p:spPr bwMode="auto">
          <a:xfrm>
            <a:off x="2571750" y="5074741"/>
            <a:ext cx="1468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>
                <a:solidFill>
                  <a:srgbClr val="CE0000"/>
                </a:solidFill>
                <a:ea typeface="宋体" panose="02010600030101010101" pitchFamily="2" charset="-122"/>
              </a:rPr>
              <a:t>压入一次后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293" name="Text Box 42"/>
          <p:cNvSpPr txBox="1">
            <a:spLocks noChangeArrowheads="1"/>
          </p:cNvSpPr>
          <p:nvPr/>
        </p:nvSpPr>
        <p:spPr bwMode="auto">
          <a:xfrm>
            <a:off x="4789488" y="5074741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>
                <a:solidFill>
                  <a:srgbClr val="CE0000"/>
                </a:solidFill>
                <a:ea typeface="宋体" panose="02010600030101010101" pitchFamily="2" charset="-122"/>
              </a:rPr>
              <a:t>压入两次后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294" name="Text Box 43"/>
          <p:cNvSpPr txBox="1">
            <a:spLocks noChangeArrowheads="1"/>
          </p:cNvSpPr>
          <p:nvPr/>
        </p:nvSpPr>
        <p:spPr bwMode="auto">
          <a:xfrm>
            <a:off x="6994525" y="5074741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>
                <a:solidFill>
                  <a:srgbClr val="CE0000"/>
                </a:solidFill>
                <a:ea typeface="宋体" panose="02010600030101010101" pitchFamily="2" charset="-122"/>
              </a:rPr>
              <a:t>压入三次后</a:t>
            </a:r>
            <a:endParaRPr lang="en-US" altLang="zh-CN">
              <a:solidFill>
                <a:srgbClr val="CE0000"/>
              </a:solidFill>
              <a:ea typeface="宋体" panose="02010600030101010101" pitchFamily="2" charset="-122"/>
            </a:endParaRPr>
          </a:p>
        </p:txBody>
      </p:sp>
      <p:sp>
        <p:nvSpPr>
          <p:cNvPr id="11295" name="Rectangle 44"/>
          <p:cNvSpPr>
            <a:spLocks noChangeArrowheads="1"/>
          </p:cNvSpPr>
          <p:nvPr/>
        </p:nvSpPr>
        <p:spPr bwMode="auto">
          <a:xfrm>
            <a:off x="571500" y="46334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x4000</a:t>
            </a:r>
          </a:p>
        </p:txBody>
      </p:sp>
      <p:sp>
        <p:nvSpPr>
          <p:cNvPr id="11296" name="Rectangle 45"/>
          <p:cNvSpPr>
            <a:spLocks noChangeArrowheads="1"/>
          </p:cNvSpPr>
          <p:nvPr/>
        </p:nvSpPr>
        <p:spPr bwMode="auto">
          <a:xfrm>
            <a:off x="2743200" y="46334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x3FFF</a:t>
            </a:r>
          </a:p>
        </p:txBody>
      </p:sp>
      <p:sp>
        <p:nvSpPr>
          <p:cNvPr id="11297" name="Rectangle 46"/>
          <p:cNvSpPr>
            <a:spLocks noChangeArrowheads="1"/>
          </p:cNvSpPr>
          <p:nvPr/>
        </p:nvSpPr>
        <p:spPr bwMode="auto">
          <a:xfrm>
            <a:off x="4914900" y="46334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x3FFE</a:t>
            </a:r>
          </a:p>
        </p:txBody>
      </p:sp>
      <p:sp>
        <p:nvSpPr>
          <p:cNvPr id="11298" name="Rectangle 47"/>
          <p:cNvSpPr>
            <a:spLocks noChangeArrowheads="1"/>
          </p:cNvSpPr>
          <p:nvPr/>
        </p:nvSpPr>
        <p:spPr bwMode="auto">
          <a:xfrm>
            <a:off x="7086600" y="4633416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x3FFD</a:t>
            </a:r>
          </a:p>
        </p:txBody>
      </p:sp>
      <p:sp>
        <p:nvSpPr>
          <p:cNvPr id="11299" name="Text Box 48"/>
          <p:cNvSpPr txBox="1">
            <a:spLocks noChangeArrowheads="1"/>
          </p:cNvSpPr>
          <p:nvPr/>
        </p:nvSpPr>
        <p:spPr bwMode="auto">
          <a:xfrm>
            <a:off x="1708150" y="4633416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R6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300" name="Text Box 49"/>
          <p:cNvSpPr txBox="1">
            <a:spLocks noChangeArrowheads="1"/>
          </p:cNvSpPr>
          <p:nvPr/>
        </p:nvSpPr>
        <p:spPr bwMode="auto">
          <a:xfrm>
            <a:off x="3886200" y="4633416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R6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301" name="Text Box 50"/>
          <p:cNvSpPr txBox="1">
            <a:spLocks noChangeArrowheads="1"/>
          </p:cNvSpPr>
          <p:nvPr/>
        </p:nvSpPr>
        <p:spPr bwMode="auto">
          <a:xfrm>
            <a:off x="6064250" y="4633416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R6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302" name="Text Box 51"/>
          <p:cNvSpPr txBox="1">
            <a:spLocks noChangeArrowheads="1"/>
          </p:cNvSpPr>
          <p:nvPr/>
        </p:nvSpPr>
        <p:spPr bwMode="auto">
          <a:xfrm>
            <a:off x="8242300" y="4633416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R6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303" name="Text Box 52"/>
          <p:cNvSpPr txBox="1">
            <a:spLocks noChangeArrowheads="1"/>
          </p:cNvSpPr>
          <p:nvPr/>
        </p:nvSpPr>
        <p:spPr bwMode="auto">
          <a:xfrm>
            <a:off x="5580113" y="6228853"/>
            <a:ext cx="28083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假定用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R6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寄存器保存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TOP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指针</a:t>
            </a:r>
            <a:endParaRPr lang="en-US" altLang="zh-CN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1304" name="Text Box 38"/>
          <p:cNvSpPr txBox="1">
            <a:spLocks noChangeArrowheads="1"/>
          </p:cNvSpPr>
          <p:nvPr/>
        </p:nvSpPr>
        <p:spPr bwMode="auto">
          <a:xfrm>
            <a:off x="8489950" y="2977654"/>
            <a:ext cx="654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TOP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305" name="Line 39"/>
          <p:cNvSpPr>
            <a:spLocks noChangeShapeType="1"/>
          </p:cNvSpPr>
          <p:nvPr/>
        </p:nvSpPr>
        <p:spPr bwMode="auto">
          <a:xfrm flipH="1">
            <a:off x="8305800" y="3168154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6" name="Text Box 29"/>
          <p:cNvSpPr txBox="1">
            <a:spLocks noChangeArrowheads="1"/>
          </p:cNvSpPr>
          <p:nvPr/>
        </p:nvSpPr>
        <p:spPr bwMode="auto">
          <a:xfrm>
            <a:off x="6300788" y="3338016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TOP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307" name="Line 30"/>
          <p:cNvSpPr>
            <a:spLocks noChangeShapeType="1"/>
          </p:cNvSpPr>
          <p:nvPr/>
        </p:nvSpPr>
        <p:spPr bwMode="auto">
          <a:xfrm flipH="1">
            <a:off x="6116638" y="3528516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08" name="Rectangle 13"/>
          <p:cNvSpPr>
            <a:spLocks noChangeArrowheads="1"/>
          </p:cNvSpPr>
          <p:nvPr/>
        </p:nvSpPr>
        <p:spPr bwMode="auto">
          <a:xfrm>
            <a:off x="4908550" y="2953841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1309" name="Rectangle 13"/>
          <p:cNvSpPr>
            <a:spLocks noChangeArrowheads="1"/>
          </p:cNvSpPr>
          <p:nvPr/>
        </p:nvSpPr>
        <p:spPr bwMode="auto">
          <a:xfrm>
            <a:off x="4908550" y="2564904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1310" name="Text Box 40"/>
          <p:cNvSpPr txBox="1">
            <a:spLocks noChangeArrowheads="1"/>
          </p:cNvSpPr>
          <p:nvPr/>
        </p:nvSpPr>
        <p:spPr bwMode="auto">
          <a:xfrm>
            <a:off x="295275" y="5570041"/>
            <a:ext cx="1555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dirty="0">
                <a:ea typeface="宋体" panose="02010600030101010101" pitchFamily="2" charset="-122"/>
              </a:rPr>
              <a:t>TOP=x4000</a:t>
            </a:r>
          </a:p>
        </p:txBody>
      </p:sp>
      <p:sp>
        <p:nvSpPr>
          <p:cNvPr id="11311" name="Text Box 40"/>
          <p:cNvSpPr txBox="1">
            <a:spLocks noChangeArrowheads="1"/>
          </p:cNvSpPr>
          <p:nvPr/>
        </p:nvSpPr>
        <p:spPr bwMode="auto">
          <a:xfrm>
            <a:off x="2514600" y="5413747"/>
            <a:ext cx="16383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TOP=TOP-1</a:t>
            </a:r>
          </a:p>
          <a:p>
            <a:pPr algn="ctr"/>
            <a:r>
              <a:rPr lang="en-US" altLang="zh-CN">
                <a:ea typeface="宋体" panose="02010600030101010101" pitchFamily="2" charset="-122"/>
              </a:rPr>
              <a:t>M[TOP]=#18</a:t>
            </a:r>
          </a:p>
          <a:p>
            <a:pPr algn="ctr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312" name="Text Box 40"/>
          <p:cNvSpPr txBox="1">
            <a:spLocks noChangeArrowheads="1"/>
          </p:cNvSpPr>
          <p:nvPr/>
        </p:nvSpPr>
        <p:spPr bwMode="auto">
          <a:xfrm>
            <a:off x="4737100" y="5570041"/>
            <a:ext cx="16398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TOP=TOP-1</a:t>
            </a:r>
          </a:p>
          <a:p>
            <a:pPr algn="ctr"/>
            <a:r>
              <a:rPr lang="en-US" altLang="zh-CN">
                <a:ea typeface="宋体" panose="02010600030101010101" pitchFamily="2" charset="-122"/>
              </a:rPr>
              <a:t>M[TOP]=#31</a:t>
            </a:r>
          </a:p>
        </p:txBody>
      </p:sp>
      <p:sp>
        <p:nvSpPr>
          <p:cNvPr id="11313" name="Text Box 40"/>
          <p:cNvSpPr txBox="1">
            <a:spLocks noChangeArrowheads="1"/>
          </p:cNvSpPr>
          <p:nvPr/>
        </p:nvSpPr>
        <p:spPr bwMode="auto">
          <a:xfrm>
            <a:off x="6921500" y="5570041"/>
            <a:ext cx="1606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TOP=TOP-1</a:t>
            </a:r>
          </a:p>
          <a:p>
            <a:pPr algn="ctr"/>
            <a:r>
              <a:rPr lang="en-US" altLang="zh-CN">
                <a:ea typeface="宋体" panose="02010600030101010101" pitchFamily="2" charset="-122"/>
              </a:rPr>
              <a:t>M[TOP]=#5</a:t>
            </a:r>
          </a:p>
        </p:txBody>
      </p:sp>
    </p:spTree>
    <p:extLst>
      <p:ext uri="{BB962C8B-B14F-4D97-AF65-F5344CB8AC3E}">
        <p14:creationId xmlns:p14="http://schemas.microsoft.com/office/powerpoint/2010/main" val="363594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弹出过程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在内存中的实现：软件机制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574675" y="2135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574675" y="2516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#5</a:t>
            </a: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574675" y="2897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#31</a:t>
            </a: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574675" y="3278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#18</a:t>
            </a:r>
          </a:p>
        </p:txBody>
      </p:sp>
      <p:sp>
        <p:nvSpPr>
          <p:cNvPr id="12297" name="Rectangle 8"/>
          <p:cNvSpPr>
            <a:spLocks noChangeArrowheads="1"/>
          </p:cNvSpPr>
          <p:nvPr/>
        </p:nvSpPr>
        <p:spPr bwMode="auto">
          <a:xfrm>
            <a:off x="574675" y="3659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2298" name="Rectangle 13"/>
          <p:cNvSpPr>
            <a:spLocks noChangeArrowheads="1"/>
          </p:cNvSpPr>
          <p:nvPr/>
        </p:nvSpPr>
        <p:spPr bwMode="auto">
          <a:xfrm>
            <a:off x="2743200" y="2135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2299" name="Rectangle 14"/>
          <p:cNvSpPr>
            <a:spLocks noChangeArrowheads="1"/>
          </p:cNvSpPr>
          <p:nvPr/>
        </p:nvSpPr>
        <p:spPr bwMode="auto">
          <a:xfrm>
            <a:off x="2743200" y="2516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#5</a:t>
            </a:r>
          </a:p>
        </p:txBody>
      </p:sp>
      <p:sp>
        <p:nvSpPr>
          <p:cNvPr id="12300" name="Rectangle 15"/>
          <p:cNvSpPr>
            <a:spLocks noChangeArrowheads="1"/>
          </p:cNvSpPr>
          <p:nvPr/>
        </p:nvSpPr>
        <p:spPr bwMode="auto">
          <a:xfrm>
            <a:off x="2743200" y="2897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#31</a:t>
            </a:r>
          </a:p>
        </p:txBody>
      </p:sp>
      <p:sp>
        <p:nvSpPr>
          <p:cNvPr id="12301" name="Rectangle 16"/>
          <p:cNvSpPr>
            <a:spLocks noChangeArrowheads="1"/>
          </p:cNvSpPr>
          <p:nvPr/>
        </p:nvSpPr>
        <p:spPr bwMode="auto">
          <a:xfrm>
            <a:off x="2743200" y="3278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#18</a:t>
            </a:r>
          </a:p>
        </p:txBody>
      </p:sp>
      <p:sp>
        <p:nvSpPr>
          <p:cNvPr id="12302" name="Rectangle 17"/>
          <p:cNvSpPr>
            <a:spLocks noChangeArrowheads="1"/>
          </p:cNvSpPr>
          <p:nvPr/>
        </p:nvSpPr>
        <p:spPr bwMode="auto">
          <a:xfrm>
            <a:off x="2743200" y="3659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2303" name="Rectangle 24"/>
          <p:cNvSpPr>
            <a:spLocks noChangeArrowheads="1"/>
          </p:cNvSpPr>
          <p:nvPr/>
        </p:nvSpPr>
        <p:spPr bwMode="auto">
          <a:xfrm>
            <a:off x="4911725" y="2897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#31</a:t>
            </a:r>
          </a:p>
        </p:txBody>
      </p:sp>
      <p:sp>
        <p:nvSpPr>
          <p:cNvPr id="12304" name="Rectangle 25"/>
          <p:cNvSpPr>
            <a:spLocks noChangeArrowheads="1"/>
          </p:cNvSpPr>
          <p:nvPr/>
        </p:nvSpPr>
        <p:spPr bwMode="auto">
          <a:xfrm>
            <a:off x="4911725" y="3278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#18</a:t>
            </a:r>
          </a:p>
        </p:txBody>
      </p:sp>
      <p:sp>
        <p:nvSpPr>
          <p:cNvPr id="12305" name="Rectangle 26"/>
          <p:cNvSpPr>
            <a:spLocks noChangeArrowheads="1"/>
          </p:cNvSpPr>
          <p:nvPr/>
        </p:nvSpPr>
        <p:spPr bwMode="auto">
          <a:xfrm>
            <a:off x="4911725" y="3659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2306" name="Rectangle 31"/>
          <p:cNvSpPr>
            <a:spLocks noChangeArrowheads="1"/>
          </p:cNvSpPr>
          <p:nvPr/>
        </p:nvSpPr>
        <p:spPr bwMode="auto">
          <a:xfrm>
            <a:off x="7080250" y="2135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2307" name="Rectangle 32"/>
          <p:cNvSpPr>
            <a:spLocks noChangeArrowheads="1"/>
          </p:cNvSpPr>
          <p:nvPr/>
        </p:nvSpPr>
        <p:spPr bwMode="auto">
          <a:xfrm>
            <a:off x="7080250" y="2516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#5</a:t>
            </a:r>
          </a:p>
        </p:txBody>
      </p:sp>
      <p:sp>
        <p:nvSpPr>
          <p:cNvPr id="12308" name="Rectangle 33"/>
          <p:cNvSpPr>
            <a:spLocks noChangeArrowheads="1"/>
          </p:cNvSpPr>
          <p:nvPr/>
        </p:nvSpPr>
        <p:spPr bwMode="auto">
          <a:xfrm>
            <a:off x="7080250" y="2897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#23</a:t>
            </a:r>
          </a:p>
        </p:txBody>
      </p:sp>
      <p:sp>
        <p:nvSpPr>
          <p:cNvPr id="12309" name="Rectangle 34"/>
          <p:cNvSpPr>
            <a:spLocks noChangeArrowheads="1"/>
          </p:cNvSpPr>
          <p:nvPr/>
        </p:nvSpPr>
        <p:spPr bwMode="auto">
          <a:xfrm>
            <a:off x="7080250" y="3278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#18</a:t>
            </a:r>
          </a:p>
        </p:txBody>
      </p:sp>
      <p:sp>
        <p:nvSpPr>
          <p:cNvPr id="12310" name="Rectangle 35"/>
          <p:cNvSpPr>
            <a:spLocks noChangeArrowheads="1"/>
          </p:cNvSpPr>
          <p:nvPr/>
        </p:nvSpPr>
        <p:spPr bwMode="auto">
          <a:xfrm>
            <a:off x="7080250" y="36597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2311" name="Text Box 40"/>
          <p:cNvSpPr txBox="1">
            <a:spLocks noChangeArrowheads="1"/>
          </p:cNvSpPr>
          <p:nvPr/>
        </p:nvSpPr>
        <p:spPr bwMode="auto">
          <a:xfrm>
            <a:off x="495300" y="4634507"/>
            <a:ext cx="1211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>
                <a:solidFill>
                  <a:srgbClr val="CE0000"/>
                </a:solidFill>
                <a:ea typeface="宋体" panose="02010600030101010101" pitchFamily="2" charset="-122"/>
              </a:rPr>
              <a:t>初始状态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312" name="Text Box 41"/>
          <p:cNvSpPr txBox="1">
            <a:spLocks noChangeArrowheads="1"/>
          </p:cNvSpPr>
          <p:nvPr/>
        </p:nvSpPr>
        <p:spPr bwMode="auto">
          <a:xfrm>
            <a:off x="2571750" y="4634507"/>
            <a:ext cx="1468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>
                <a:solidFill>
                  <a:srgbClr val="CE0000"/>
                </a:solidFill>
                <a:ea typeface="宋体" panose="02010600030101010101" pitchFamily="2" charset="-122"/>
              </a:rPr>
              <a:t>弹出一次后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313" name="Text Box 42"/>
          <p:cNvSpPr txBox="1">
            <a:spLocks noChangeArrowheads="1"/>
          </p:cNvSpPr>
          <p:nvPr/>
        </p:nvSpPr>
        <p:spPr bwMode="auto">
          <a:xfrm>
            <a:off x="4789488" y="4634507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>
                <a:solidFill>
                  <a:srgbClr val="CE0000"/>
                </a:solidFill>
                <a:ea typeface="宋体" panose="02010600030101010101" pitchFamily="2" charset="-122"/>
              </a:rPr>
              <a:t>弹出两次后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314" name="Text Box 43"/>
          <p:cNvSpPr txBox="1">
            <a:spLocks noChangeArrowheads="1"/>
          </p:cNvSpPr>
          <p:nvPr/>
        </p:nvSpPr>
        <p:spPr bwMode="auto">
          <a:xfrm>
            <a:off x="6994525" y="4634507"/>
            <a:ext cx="1466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>
                <a:solidFill>
                  <a:srgbClr val="CE0000"/>
                </a:solidFill>
                <a:ea typeface="宋体" panose="02010600030101010101" pitchFamily="2" charset="-122"/>
              </a:rPr>
              <a:t>再压入一次</a:t>
            </a:r>
            <a:endParaRPr lang="en-US" altLang="zh-CN">
              <a:solidFill>
                <a:srgbClr val="CE0000"/>
              </a:solidFill>
              <a:ea typeface="宋体" panose="02010600030101010101" pitchFamily="2" charset="-122"/>
            </a:endParaRPr>
          </a:p>
        </p:txBody>
      </p:sp>
      <p:sp>
        <p:nvSpPr>
          <p:cNvPr id="12315" name="Rectangle 44"/>
          <p:cNvSpPr>
            <a:spLocks noChangeArrowheads="1"/>
          </p:cNvSpPr>
          <p:nvPr/>
        </p:nvSpPr>
        <p:spPr bwMode="auto">
          <a:xfrm>
            <a:off x="571500" y="41931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x3FFD</a:t>
            </a:r>
          </a:p>
        </p:txBody>
      </p:sp>
      <p:sp>
        <p:nvSpPr>
          <p:cNvPr id="12316" name="Rectangle 45"/>
          <p:cNvSpPr>
            <a:spLocks noChangeArrowheads="1"/>
          </p:cNvSpPr>
          <p:nvPr/>
        </p:nvSpPr>
        <p:spPr bwMode="auto">
          <a:xfrm>
            <a:off x="2743200" y="41931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x3FFE</a:t>
            </a:r>
          </a:p>
        </p:txBody>
      </p:sp>
      <p:sp>
        <p:nvSpPr>
          <p:cNvPr id="12317" name="Rectangle 46"/>
          <p:cNvSpPr>
            <a:spLocks noChangeArrowheads="1"/>
          </p:cNvSpPr>
          <p:nvPr/>
        </p:nvSpPr>
        <p:spPr bwMode="auto">
          <a:xfrm>
            <a:off x="4914900" y="41931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x3FFF</a:t>
            </a:r>
          </a:p>
        </p:txBody>
      </p:sp>
      <p:sp>
        <p:nvSpPr>
          <p:cNvPr id="12318" name="Rectangle 47"/>
          <p:cNvSpPr>
            <a:spLocks noChangeArrowheads="1"/>
          </p:cNvSpPr>
          <p:nvPr/>
        </p:nvSpPr>
        <p:spPr bwMode="auto">
          <a:xfrm>
            <a:off x="7086600" y="4193182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x3FFE</a:t>
            </a:r>
          </a:p>
        </p:txBody>
      </p:sp>
      <p:sp>
        <p:nvSpPr>
          <p:cNvPr id="12319" name="Text Box 48"/>
          <p:cNvSpPr txBox="1">
            <a:spLocks noChangeArrowheads="1"/>
          </p:cNvSpPr>
          <p:nvPr/>
        </p:nvSpPr>
        <p:spPr bwMode="auto">
          <a:xfrm>
            <a:off x="1708150" y="4193182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R6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320" name="Text Box 49"/>
          <p:cNvSpPr txBox="1">
            <a:spLocks noChangeArrowheads="1"/>
          </p:cNvSpPr>
          <p:nvPr/>
        </p:nvSpPr>
        <p:spPr bwMode="auto">
          <a:xfrm>
            <a:off x="3886200" y="4193182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R6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321" name="Text Box 50"/>
          <p:cNvSpPr txBox="1">
            <a:spLocks noChangeArrowheads="1"/>
          </p:cNvSpPr>
          <p:nvPr/>
        </p:nvSpPr>
        <p:spPr bwMode="auto">
          <a:xfrm>
            <a:off x="6064250" y="4193182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R6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322" name="Text Box 51"/>
          <p:cNvSpPr txBox="1">
            <a:spLocks noChangeArrowheads="1"/>
          </p:cNvSpPr>
          <p:nvPr/>
        </p:nvSpPr>
        <p:spPr bwMode="auto">
          <a:xfrm>
            <a:off x="8242300" y="4193182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R6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323" name="Text Box 52"/>
          <p:cNvSpPr txBox="1">
            <a:spLocks noChangeArrowheads="1"/>
          </p:cNvSpPr>
          <p:nvPr/>
        </p:nvSpPr>
        <p:spPr bwMode="auto">
          <a:xfrm>
            <a:off x="3635896" y="6153745"/>
            <a:ext cx="45820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假定用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R6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寄存器保存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TOP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指针，</a:t>
            </a:r>
            <a:r>
              <a:rPr lang="en-US" altLang="zh-CN" sz="2400" dirty="0">
                <a:solidFill>
                  <a:srgbClr val="FF0000"/>
                </a:solidFill>
                <a:latin typeface="+mn-ea"/>
                <a:ea typeface="+mn-ea"/>
              </a:rPr>
              <a:t>R0</a:t>
            </a:r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保存读出数据</a:t>
            </a:r>
            <a:endParaRPr lang="en-US" altLang="zh-CN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2324" name="Text Box 38"/>
          <p:cNvSpPr txBox="1">
            <a:spLocks noChangeArrowheads="1"/>
          </p:cNvSpPr>
          <p:nvPr/>
        </p:nvSpPr>
        <p:spPr bwMode="auto">
          <a:xfrm>
            <a:off x="8489950" y="2826345"/>
            <a:ext cx="654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TOP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325" name="Line 39"/>
          <p:cNvSpPr>
            <a:spLocks noChangeShapeType="1"/>
          </p:cNvSpPr>
          <p:nvPr/>
        </p:nvSpPr>
        <p:spPr bwMode="auto">
          <a:xfrm flipH="1">
            <a:off x="8305800" y="301684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6" name="Rectangle 13"/>
          <p:cNvSpPr>
            <a:spLocks noChangeArrowheads="1"/>
          </p:cNvSpPr>
          <p:nvPr/>
        </p:nvSpPr>
        <p:spPr bwMode="auto">
          <a:xfrm>
            <a:off x="4908550" y="2513607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#5</a:t>
            </a:r>
          </a:p>
        </p:txBody>
      </p:sp>
      <p:sp>
        <p:nvSpPr>
          <p:cNvPr id="12327" name="Rectangle 13"/>
          <p:cNvSpPr>
            <a:spLocks noChangeArrowheads="1"/>
          </p:cNvSpPr>
          <p:nvPr/>
        </p:nvSpPr>
        <p:spPr bwMode="auto">
          <a:xfrm>
            <a:off x="4908550" y="2124670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/ / / / / /</a:t>
            </a:r>
          </a:p>
        </p:txBody>
      </p:sp>
      <p:sp>
        <p:nvSpPr>
          <p:cNvPr id="12328" name="Text Box 40"/>
          <p:cNvSpPr txBox="1">
            <a:spLocks noChangeArrowheads="1"/>
          </p:cNvSpPr>
          <p:nvPr/>
        </p:nvSpPr>
        <p:spPr bwMode="auto">
          <a:xfrm>
            <a:off x="258763" y="5129807"/>
            <a:ext cx="1627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TOP=x3FFD</a:t>
            </a:r>
          </a:p>
        </p:txBody>
      </p:sp>
      <p:sp>
        <p:nvSpPr>
          <p:cNvPr id="12329" name="Text Box 40"/>
          <p:cNvSpPr txBox="1">
            <a:spLocks noChangeArrowheads="1"/>
          </p:cNvSpPr>
          <p:nvPr/>
        </p:nvSpPr>
        <p:spPr bwMode="auto">
          <a:xfrm>
            <a:off x="4572000" y="4985345"/>
            <a:ext cx="19732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R0=M[TOP]=31</a:t>
            </a:r>
          </a:p>
          <a:p>
            <a:pPr algn="ctr"/>
            <a:r>
              <a:rPr lang="en-US" altLang="zh-CN">
                <a:ea typeface="宋体" panose="02010600030101010101" pitchFamily="2" charset="-122"/>
              </a:rPr>
              <a:t>TOP=TOP+1</a:t>
            </a:r>
          </a:p>
          <a:p>
            <a:pPr algn="ctr"/>
            <a:r>
              <a:rPr lang="en-US" altLang="zh-CN">
                <a:ea typeface="宋体" panose="02010600030101010101" pitchFamily="2" charset="-122"/>
              </a:rPr>
              <a:t>R6=X3FFF</a:t>
            </a:r>
          </a:p>
        </p:txBody>
      </p:sp>
      <p:sp>
        <p:nvSpPr>
          <p:cNvPr id="12330" name="Text Box 40"/>
          <p:cNvSpPr txBox="1">
            <a:spLocks noChangeArrowheads="1"/>
          </p:cNvSpPr>
          <p:nvPr/>
        </p:nvSpPr>
        <p:spPr bwMode="auto">
          <a:xfrm>
            <a:off x="6899275" y="4985345"/>
            <a:ext cx="163988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TOP=TOP-1</a:t>
            </a:r>
          </a:p>
          <a:p>
            <a:pPr algn="ctr"/>
            <a:r>
              <a:rPr lang="en-US" altLang="zh-CN">
                <a:ea typeface="宋体" panose="02010600030101010101" pitchFamily="2" charset="-122"/>
              </a:rPr>
              <a:t>R6=X3FFE</a:t>
            </a:r>
          </a:p>
          <a:p>
            <a:pPr algn="ctr"/>
            <a:r>
              <a:rPr lang="en-US" altLang="zh-CN">
                <a:ea typeface="宋体" panose="02010600030101010101" pitchFamily="2" charset="-122"/>
              </a:rPr>
              <a:t>M[TOP]=#23</a:t>
            </a:r>
          </a:p>
          <a:p>
            <a:pPr algn="ctr"/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331" name="Text Box 11"/>
          <p:cNvSpPr txBox="1">
            <a:spLocks noChangeArrowheads="1"/>
          </p:cNvSpPr>
          <p:nvPr/>
        </p:nvSpPr>
        <p:spPr bwMode="auto">
          <a:xfrm>
            <a:off x="1979613" y="2537420"/>
            <a:ext cx="654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TOP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332" name="Line 12"/>
          <p:cNvSpPr>
            <a:spLocks noChangeShapeType="1"/>
          </p:cNvSpPr>
          <p:nvPr/>
        </p:nvSpPr>
        <p:spPr bwMode="auto">
          <a:xfrm flipH="1">
            <a:off x="1795463" y="272792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33" name="Text Box 20"/>
          <p:cNvSpPr txBox="1">
            <a:spLocks noChangeArrowheads="1"/>
          </p:cNvSpPr>
          <p:nvPr/>
        </p:nvSpPr>
        <p:spPr bwMode="auto">
          <a:xfrm>
            <a:off x="4140200" y="2897782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TOP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334" name="Line 21"/>
          <p:cNvSpPr>
            <a:spLocks noChangeShapeType="1"/>
          </p:cNvSpPr>
          <p:nvPr/>
        </p:nvSpPr>
        <p:spPr bwMode="auto">
          <a:xfrm flipH="1">
            <a:off x="3956050" y="3088282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35" name="Text Box 40"/>
          <p:cNvSpPr txBox="1">
            <a:spLocks noChangeArrowheads="1"/>
          </p:cNvSpPr>
          <p:nvPr/>
        </p:nvSpPr>
        <p:spPr bwMode="auto">
          <a:xfrm>
            <a:off x="2484438" y="4985345"/>
            <a:ext cx="18303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R0=M[TOP]=5</a:t>
            </a:r>
          </a:p>
          <a:p>
            <a:pPr algn="ctr"/>
            <a:r>
              <a:rPr lang="en-US" altLang="zh-CN">
                <a:ea typeface="宋体" panose="02010600030101010101" pitchFamily="2" charset="-122"/>
              </a:rPr>
              <a:t>TOP=TOP+1</a:t>
            </a:r>
          </a:p>
          <a:p>
            <a:pPr algn="ctr"/>
            <a:r>
              <a:rPr lang="en-US" altLang="zh-CN">
                <a:ea typeface="宋体" panose="02010600030101010101" pitchFamily="2" charset="-122"/>
              </a:rPr>
              <a:t>R6=X3FFE</a:t>
            </a:r>
          </a:p>
        </p:txBody>
      </p:sp>
      <p:sp>
        <p:nvSpPr>
          <p:cNvPr id="12336" name="Text Box 29"/>
          <p:cNvSpPr txBox="1">
            <a:spLocks noChangeArrowheads="1"/>
          </p:cNvSpPr>
          <p:nvPr/>
        </p:nvSpPr>
        <p:spPr bwMode="auto">
          <a:xfrm>
            <a:off x="6300788" y="3258145"/>
            <a:ext cx="654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b="1">
                <a:ea typeface="宋体" panose="02010600030101010101" pitchFamily="2" charset="-122"/>
              </a:rPr>
              <a:t>TOP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337" name="Line 30"/>
          <p:cNvSpPr>
            <a:spLocks noChangeShapeType="1"/>
          </p:cNvSpPr>
          <p:nvPr/>
        </p:nvSpPr>
        <p:spPr bwMode="auto">
          <a:xfrm flipH="1">
            <a:off x="6116638" y="344864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556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300" dirty="0" smtClean="0">
                <a:ea typeface="宋体" panose="02010600030101010101" pitchFamily="2" charset="-122"/>
              </a:rPr>
              <a:t>For our implementation, stack grows downward (when item added, TOS moves closer to 0)</a:t>
            </a:r>
          </a:p>
          <a:p>
            <a:endParaRPr lang="en-US" altLang="zh-CN" sz="2300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r>
              <a:rPr lang="en-US" altLang="zh-CN" sz="2300" dirty="0" smtClean="0">
                <a:solidFill>
                  <a:srgbClr val="CE0000"/>
                </a:solidFill>
                <a:ea typeface="宋体" panose="02010600030101010101" pitchFamily="2" charset="-122"/>
              </a:rPr>
              <a:t>Push</a:t>
            </a:r>
            <a:endParaRPr lang="en-US" altLang="zh-CN" sz="2300" dirty="0" smtClean="0">
              <a:ea typeface="宋体" panose="02010600030101010101" pitchFamily="2" charset="-122"/>
            </a:endParaRPr>
          </a:p>
          <a:p>
            <a:pPr marL="109537" indent="0">
              <a:buNone/>
            </a:pPr>
            <a:r>
              <a:rPr lang="en-US" altLang="zh-CN" sz="23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ADD  R6, R6, #-1 </a:t>
            </a:r>
            <a:r>
              <a:rPr lang="en-US" altLang="zh-CN" sz="230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decrement stack </a:t>
            </a:r>
            <a:r>
              <a:rPr lang="en-US" altLang="zh-CN" sz="2300" dirty="0" err="1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ptr</a:t>
            </a:r>
            <a:r>
              <a:rPr lang="en-US" altLang="zh-CN" sz="23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3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3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STR  R0, R6, #0  </a:t>
            </a:r>
            <a:r>
              <a:rPr lang="en-US" altLang="zh-CN" sz="230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store data (R0)</a:t>
            </a:r>
            <a:endParaRPr lang="en-US" altLang="zh-CN" sz="2300" dirty="0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endParaRPr lang="en-US" altLang="zh-CN" sz="2300" dirty="0" smtClean="0">
              <a:ea typeface="宋体" panose="02010600030101010101" pitchFamily="2" charset="-122"/>
            </a:endParaRPr>
          </a:p>
          <a:p>
            <a:r>
              <a:rPr lang="en-US" altLang="zh-CN" sz="2300" dirty="0" smtClean="0">
                <a:solidFill>
                  <a:srgbClr val="CE0000"/>
                </a:solidFill>
                <a:ea typeface="宋体" panose="02010600030101010101" pitchFamily="2" charset="-122"/>
              </a:rPr>
              <a:t>Pop</a:t>
            </a:r>
            <a:endParaRPr lang="en-US" altLang="zh-CN" sz="2300" dirty="0" smtClean="0">
              <a:ea typeface="宋体" panose="02010600030101010101" pitchFamily="2" charset="-122"/>
            </a:endParaRPr>
          </a:p>
          <a:p>
            <a:pPr marL="109537" indent="0">
              <a:buNone/>
            </a:pPr>
            <a:r>
              <a:rPr lang="en-US" altLang="zh-CN" sz="23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LDR  R0, R6, #0  </a:t>
            </a:r>
            <a:r>
              <a:rPr lang="en-US" altLang="zh-CN" sz="230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load data from TOS</a:t>
            </a:r>
            <a:r>
              <a:rPr lang="en-US" altLang="zh-CN" sz="23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/>
            </a:r>
            <a:br>
              <a:rPr lang="en-US" altLang="zh-CN" sz="2300" dirty="0" smtClean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300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      ADD  R6, R6, #1  </a:t>
            </a:r>
            <a:r>
              <a:rPr lang="en-US" altLang="zh-CN" sz="2300" dirty="0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decrement stack </a:t>
            </a:r>
            <a:r>
              <a:rPr lang="en-US" altLang="zh-CN" sz="2300" dirty="0" err="1" smtClean="0">
                <a:solidFill>
                  <a:srgbClr val="0099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ptr</a:t>
            </a:r>
            <a:endParaRPr lang="en-US" altLang="zh-CN" sz="2300" dirty="0" smtClean="0"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LC-3:</a:t>
            </a:r>
            <a:r>
              <a:rPr lang="zh-CN" altLang="en-US" dirty="0" smtClean="0">
                <a:ea typeface="宋体" panose="02010600030101010101" pitchFamily="2" charset="-122"/>
              </a:rPr>
              <a:t>基本</a:t>
            </a:r>
            <a:r>
              <a:rPr lang="en-US" altLang="zh-CN" dirty="0" smtClean="0">
                <a:ea typeface="宋体" panose="02010600030101010101" pitchFamily="2" charset="-122"/>
              </a:rPr>
              <a:t> Push </a:t>
            </a:r>
            <a:r>
              <a:rPr lang="zh-CN" altLang="en-US" dirty="0" smtClean="0">
                <a:ea typeface="宋体" panose="02010600030101010101" pitchFamily="2" charset="-122"/>
              </a:rPr>
              <a:t>和 </a:t>
            </a:r>
            <a:r>
              <a:rPr lang="en-US" altLang="zh-CN" dirty="0" smtClean="0">
                <a:ea typeface="宋体" panose="02010600030101010101" pitchFamily="2" charset="-122"/>
              </a:rPr>
              <a:t>Pop </a:t>
            </a:r>
            <a:r>
              <a:rPr lang="zh-CN" altLang="en-US" dirty="0" smtClean="0">
                <a:ea typeface="宋体" panose="02010600030101010101" pitchFamily="2" charset="-122"/>
              </a:rPr>
              <a:t>的实现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9041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5072</TotalTime>
  <Pages>0</Pages>
  <Words>2577</Words>
  <Characters>0</Characters>
  <Application>Microsoft Office PowerPoint</Application>
  <DocSecurity>0</DocSecurity>
  <PresentationFormat>全屏显示(4:3)</PresentationFormat>
  <Lines>0</Lines>
  <Paragraphs>532</Paragraphs>
  <Slides>46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4" baseType="lpstr">
      <vt:lpstr>Courier</vt:lpstr>
      <vt:lpstr>黑体</vt:lpstr>
      <vt:lpstr>宋体</vt:lpstr>
      <vt:lpstr>Arial</vt:lpstr>
      <vt:lpstr>Calibri</vt:lpstr>
      <vt:lpstr>Comic Sans MS</vt:lpstr>
      <vt:lpstr>Courier New</vt:lpstr>
      <vt:lpstr>Garamond</vt:lpstr>
      <vt:lpstr>Lucida Sans Unicode</vt:lpstr>
      <vt:lpstr>Tahoma</vt:lpstr>
      <vt:lpstr>Times</vt:lpstr>
      <vt:lpstr>Times New Roman</vt:lpstr>
      <vt:lpstr>Verdana</vt:lpstr>
      <vt:lpstr>Wingdings</vt:lpstr>
      <vt:lpstr>Wingdings 2</vt:lpstr>
      <vt:lpstr>Wingdings 3</vt:lpstr>
      <vt:lpstr>Concourse</vt:lpstr>
      <vt:lpstr>Visio</vt:lpstr>
      <vt:lpstr>计算机系统 I </vt:lpstr>
      <vt:lpstr>计算机系统的抽象层次</vt:lpstr>
      <vt:lpstr>高级语言C/C++的内存管理</vt:lpstr>
      <vt:lpstr>栈: 一种抽象数据类型</vt:lpstr>
      <vt:lpstr>栈的基本结构</vt:lpstr>
      <vt:lpstr>栈的实例-1</vt:lpstr>
      <vt:lpstr>在内存中的实现：软件机制</vt:lpstr>
      <vt:lpstr>在内存中的实现：软件机制</vt:lpstr>
      <vt:lpstr>LC-3:基本 Push 和 Pop 的实现</vt:lpstr>
      <vt:lpstr>完善Push 和 Pop操作</vt:lpstr>
      <vt:lpstr>支持下溢出检测的POP操作</vt:lpstr>
      <vt:lpstr>支持上溢出检测的Push操作</vt:lpstr>
      <vt:lpstr>PUSH &amp; POP in LC-3  (1)</vt:lpstr>
      <vt:lpstr>PUSH &amp; POP in LC-3 (2)</vt:lpstr>
      <vt:lpstr>小结</vt:lpstr>
      <vt:lpstr>中断驱动I/O</vt:lpstr>
      <vt:lpstr>程序状态</vt:lpstr>
      <vt:lpstr>处理器状态寄存器</vt:lpstr>
      <vt:lpstr>中断机制需要保存那些状态</vt:lpstr>
      <vt:lpstr>在哪里保存程序状态？</vt:lpstr>
      <vt:lpstr>解决方法</vt:lpstr>
      <vt:lpstr>Supervisor Stack</vt:lpstr>
      <vt:lpstr>中断启动和执行(附录C.6)</vt:lpstr>
      <vt:lpstr>LC-3内存布局总结</vt:lpstr>
      <vt:lpstr>中断返回</vt:lpstr>
      <vt:lpstr>Example (1)</vt:lpstr>
      <vt:lpstr>Example (2)</vt:lpstr>
      <vt:lpstr>Example (3)</vt:lpstr>
      <vt:lpstr>Example (4)</vt:lpstr>
      <vt:lpstr>Example (5)</vt:lpstr>
      <vt:lpstr>Example (6)</vt:lpstr>
      <vt:lpstr>基于栈的算术运算</vt:lpstr>
      <vt:lpstr>基于栈的加法运算流程图</vt:lpstr>
      <vt:lpstr>基于栈的加法运算程序</vt:lpstr>
      <vt:lpstr>数据类型转换</vt:lpstr>
      <vt:lpstr>ASCII 到 二进制</vt:lpstr>
      <vt:lpstr>查表乘法</vt:lpstr>
      <vt:lpstr>查找表代码</vt:lpstr>
      <vt:lpstr>ASCII码到二进制的转换程序（1）</vt:lpstr>
      <vt:lpstr>ASCII码到二进制的转换程序（2）</vt:lpstr>
      <vt:lpstr>ASCII码到二进制的转换程序（3）</vt:lpstr>
      <vt:lpstr>二进制到ASCII码转换</vt:lpstr>
      <vt:lpstr>二进制到ASCII码的转换程序（1）</vt:lpstr>
      <vt:lpstr>二进制到ASCII码的转换程序（2）</vt:lpstr>
      <vt:lpstr>二进制到ASCII码的转换程序（3）</vt:lpstr>
      <vt:lpstr>Summary</vt:lpstr>
    </vt:vector>
  </TitlesOfParts>
  <Company>USTC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   An Hong han@ustc.edu.cn</dc:title>
  <dc:creator>hanhwt</dc:creator>
  <cp:lastModifiedBy>Chen Fei</cp:lastModifiedBy>
  <cp:revision>490</cp:revision>
  <cp:lastPrinted>1601-01-01T00:00:00Z</cp:lastPrinted>
  <dcterms:created xsi:type="dcterms:W3CDTF">2012-09-03T16:09:03Z</dcterms:created>
  <dcterms:modified xsi:type="dcterms:W3CDTF">2021-06-22T11:58:03Z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2052-8.1.0.2998</vt:lpwstr>
  </property>
</Properties>
</file>