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40"/>
  </p:notesMasterIdLst>
  <p:sldIdLst>
    <p:sldId id="492" r:id="rId2"/>
    <p:sldId id="494" r:id="rId3"/>
    <p:sldId id="530" r:id="rId4"/>
    <p:sldId id="496" r:id="rId5"/>
    <p:sldId id="497" r:id="rId6"/>
    <p:sldId id="498" r:id="rId7"/>
    <p:sldId id="499" r:id="rId8"/>
    <p:sldId id="500" r:id="rId9"/>
    <p:sldId id="537" r:id="rId10"/>
    <p:sldId id="502" r:id="rId11"/>
    <p:sldId id="531" r:id="rId12"/>
    <p:sldId id="503" r:id="rId13"/>
    <p:sldId id="504" r:id="rId14"/>
    <p:sldId id="505" r:id="rId15"/>
    <p:sldId id="532" r:id="rId16"/>
    <p:sldId id="533" r:id="rId17"/>
    <p:sldId id="534" r:id="rId18"/>
    <p:sldId id="509" r:id="rId19"/>
    <p:sldId id="510" r:id="rId20"/>
    <p:sldId id="511" r:id="rId21"/>
    <p:sldId id="512" r:id="rId22"/>
    <p:sldId id="513" r:id="rId23"/>
    <p:sldId id="515" r:id="rId24"/>
    <p:sldId id="516" r:id="rId25"/>
    <p:sldId id="517" r:id="rId26"/>
    <p:sldId id="518" r:id="rId27"/>
    <p:sldId id="535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36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 varScale="1">
        <p:scale>
          <a:sx n="70" d="100"/>
          <a:sy n="70" d="100"/>
        </p:scale>
        <p:origin x="11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C352E2E-7924-49FC-B2B6-189D70A4F24F}" type="datetimeFigureOut">
              <a:rPr lang="zh-CN" altLang="en-US"/>
              <a:pPr>
                <a:defRPr/>
              </a:pPr>
              <a:t>2020/4/27</a:t>
            </a:fld>
            <a:endParaRPr lang="en-US" altLang="zh-CN"/>
          </a:p>
        </p:txBody>
      </p:sp>
      <p:sp>
        <p:nvSpPr>
          <p:cNvPr id="922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21CE47-EB6E-45E3-8018-19D45F8C216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70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1CE47-EB6E-45E3-8018-19D45F8C216A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1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0BE8F-F7AD-46E3-8701-C6EE28910B7D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37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3F7A54C-6C62-4C05-934A-3BD836E78281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80BF31-6969-4679-AEDD-675475D729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04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B494E-AA2C-447D-B7F1-2059DA15CD5F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7B52C-E413-4FBF-9934-7A90839F08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869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45F9D-2DF2-45E0-9909-DD2E04C6F8EF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6E6215-C758-4981-8506-12FD43EE7D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1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6CE71-9C38-4E99-ABF0-B673E37E4919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CCE32-B354-4363-B592-FC2B88849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2582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61811C-9B11-42B1-8C44-4FB2999A4EE7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610A-00EB-4185-BF87-01FD08CF2D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84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4AC0B27-073F-4DFA-8793-058D4CC58C79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CE9D1-7CF3-4853-92CE-5B97A50E50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789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315A922-2972-44C9-A43C-58F09F1306D1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C94D79-6E59-4B38-B1B9-62DF4E435A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295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468454-464C-41D9-BEBC-50F5149E2055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C5D64-06C0-485B-8CA7-381F4A2D38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53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3F411-FB31-44E0-82EE-2295F34D6332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84A4AB-ED2B-4311-95F3-636A44381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77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DE8CC66-FB17-41AB-A034-2D628BB7EA73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40A9E-251A-49F1-9946-B87CB2763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221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altLang="zh-CN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6046CB9-F354-4CC6-A425-2CF56737EBD1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E4B63C-690B-4BAD-9282-2BBC1907B4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39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563B1FC-C9E2-4308-96BC-FAFF6171DF99}" type="datetime1">
              <a:rPr lang="zh-CN" altLang="en-US" smtClean="0"/>
              <a:t>2020/4/27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altLang="zh-CN"/>
              <a:t>Lecture 1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BAD579C-C2B2-4F69-9575-A9CC307629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97" r:id="rId3"/>
    <p:sldLayoutId id="2147483698" r:id="rId4"/>
    <p:sldLayoutId id="2147483699" r:id="rId5"/>
    <p:sldLayoutId id="2147483700" r:id="rId6"/>
    <p:sldLayoutId id="2147483693" r:id="rId7"/>
    <p:sldLayoutId id="2147483701" r:id="rId8"/>
    <p:sldLayoutId id="2147483702" r:id="rId9"/>
    <p:sldLayoutId id="2147483694" r:id="rId10"/>
    <p:sldLayoutId id="2147483695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10243" name="Subtitle 7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en-US" altLang="zh-CN" dirty="0" smtClean="0"/>
          </a:p>
          <a:p>
            <a:pPr marR="0"/>
            <a:r>
              <a:rPr lang="zh-CN" altLang="en-US" dirty="0" smtClean="0"/>
              <a:t>第六章：</a:t>
            </a:r>
            <a:r>
              <a:rPr lang="zh-CN" altLang="en-US" dirty="0"/>
              <a:t>编程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我们怎么利用 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的控制指令来实现三种基本的执行结构？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顺序执行结构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指令默认顺序执行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当前指令执行完后自动执行下一条指令</a:t>
            </a:r>
            <a:r>
              <a:rPr lang="en-US" altLang="zh-CN" dirty="0" smtClean="0">
                <a:latin typeface="+mn-ea"/>
              </a:rPr>
              <a:t/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因此对于顺序执行结构来说不需要特殊的指令支持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基本执行结构的实现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8768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E0000"/>
                </a:solidFill>
                <a:latin typeface="+mn-ea"/>
              </a:rPr>
              <a:t>条件和循环执行结构</a:t>
            </a:r>
            <a:endParaRPr lang="en-US" altLang="zh-CN" dirty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利用代码将检测的条件转换为</a:t>
            </a:r>
            <a:r>
              <a:rPr lang="en-US" altLang="zh-CN" dirty="0">
                <a:latin typeface="+mn-ea"/>
              </a:rPr>
              <a:t>N,Z,P</a:t>
            </a:r>
            <a:r>
              <a:rPr lang="zh-CN" altLang="en-US" dirty="0">
                <a:latin typeface="+mn-ea"/>
              </a:rPr>
              <a:t>的条件码</a:t>
            </a:r>
            <a:r>
              <a:rPr lang="en-US" altLang="zh-CN" dirty="0">
                <a:latin typeface="+mn-ea"/>
              </a:rPr>
              <a:t>.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Example: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条件</a:t>
            </a:r>
            <a:r>
              <a:rPr lang="en-US" altLang="zh-CN" dirty="0">
                <a:latin typeface="+mn-ea"/>
              </a:rPr>
              <a:t>: </a:t>
            </a:r>
            <a:r>
              <a:rPr lang="en-US" altLang="zh-CN" dirty="0" smtClean="0">
                <a:latin typeface="+mn-ea"/>
              </a:rPr>
              <a:t>“is </a:t>
            </a:r>
            <a:r>
              <a:rPr lang="en-US" altLang="zh-CN" dirty="0">
                <a:latin typeface="+mn-ea"/>
              </a:rPr>
              <a:t>R0 = R1?”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</a:t>
            </a:r>
            <a:r>
              <a:rPr lang="zh-CN" altLang="en-US" dirty="0">
                <a:latin typeface="+mn-ea"/>
              </a:rPr>
              <a:t>代码</a:t>
            </a:r>
            <a:r>
              <a:rPr lang="en-US" altLang="zh-CN" dirty="0">
                <a:latin typeface="+mn-ea"/>
              </a:rPr>
              <a:t>:   </a:t>
            </a:r>
            <a:r>
              <a:rPr lang="zh-CN" altLang="en-US" dirty="0">
                <a:latin typeface="+mn-ea"/>
              </a:rPr>
              <a:t>先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减</a:t>
            </a:r>
            <a:r>
              <a:rPr lang="en-US" altLang="zh-CN" dirty="0" smtClean="0">
                <a:latin typeface="+mn-ea"/>
              </a:rPr>
              <a:t>R0;</a:t>
            </a:r>
            <a:r>
              <a:rPr lang="zh-CN" altLang="en-US" dirty="0" smtClean="0">
                <a:latin typeface="+mn-ea"/>
              </a:rPr>
              <a:t>如果</a:t>
            </a:r>
            <a:r>
              <a:rPr lang="zh-CN" altLang="en-US" dirty="0">
                <a:latin typeface="+mn-ea"/>
              </a:rPr>
              <a:t>相等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条件码</a:t>
            </a:r>
            <a:r>
              <a:rPr lang="en-US" altLang="zh-CN" dirty="0" smtClean="0">
                <a:latin typeface="+mn-ea"/>
              </a:rPr>
              <a:t>Z</a:t>
            </a:r>
            <a:r>
              <a:rPr lang="zh-CN" altLang="en-US" dirty="0" smtClean="0">
                <a:latin typeface="+mn-ea"/>
              </a:rPr>
              <a:t>将</a:t>
            </a:r>
            <a:r>
              <a:rPr lang="zh-CN" altLang="en-US" dirty="0">
                <a:latin typeface="+mn-ea"/>
              </a:rPr>
              <a:t>会设置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1</a:t>
            </a:r>
          </a:p>
          <a:p>
            <a:pPr lvl="1"/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然后利用</a:t>
            </a:r>
            <a:r>
              <a:rPr lang="en-US" altLang="zh-CN" dirty="0">
                <a:latin typeface="+mn-ea"/>
              </a:rPr>
              <a:t>BR</a:t>
            </a:r>
            <a:r>
              <a:rPr lang="zh-CN" altLang="en-US" dirty="0">
                <a:latin typeface="+mn-ea"/>
              </a:rPr>
              <a:t>指令判断相应的条件码跳转到对应子任务的入口</a:t>
            </a:r>
            <a:r>
              <a:rPr lang="en-US" altLang="zh-CN" dirty="0">
                <a:latin typeface="+mn-ea"/>
              </a:rPr>
              <a:t>.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4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245869"/>
              </p:ext>
            </p:extLst>
          </p:nvPr>
        </p:nvGraphicFramePr>
        <p:xfrm>
          <a:off x="293688" y="1563688"/>
          <a:ext cx="7315200" cy="416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Visio" r:id="rId3" imgW="6267084" imgH="3565080" progId="Visio.Drawing.11">
                  <p:embed/>
                </p:oleObj>
              </mc:Choice>
              <mc:Fallback>
                <p:oleObj name="Visio" r:id="rId3" imgW="6267084" imgH="35650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8" y="1563688"/>
                        <a:ext cx="7315200" cy="416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571875" y="11842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94325" y="19335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43775" y="928670"/>
            <a:ext cx="1633538" cy="80011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偏移地址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/>
            </a:r>
            <a:b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</a:b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442200" y="16938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442200" y="45910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D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7442200" y="36449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571875" y="41306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绝对跳转到子任务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3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46725" y="3644900"/>
            <a:ext cx="1101725" cy="766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580426" y="5709514"/>
            <a:ext cx="5028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latin typeface="+mn-ea"/>
                <a:ea typeface="+mn-ea"/>
              </a:rPr>
              <a:t>假设所有子任务的偏移都在</a:t>
            </a:r>
            <a:r>
              <a:rPr lang="en-US" altLang="zh-CN" dirty="0" smtClean="0">
                <a:latin typeface="+mn-ea"/>
                <a:ea typeface="+mn-ea"/>
              </a:rPr>
              <a:t>PC</a:t>
            </a:r>
            <a:r>
              <a:rPr lang="zh-CN" altLang="en-US" dirty="0" smtClean="0">
                <a:latin typeface="+mn-ea"/>
                <a:ea typeface="+mn-ea"/>
              </a:rPr>
              <a:t>相对寻址的地址范围内</a:t>
            </a:r>
            <a:endParaRPr lang="en-US" altLang="zh-CN" dirty="0" smtClean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假设判断条件为</a:t>
            </a:r>
            <a:r>
              <a:rPr lang="en-US" altLang="zh-CN" dirty="0">
                <a:latin typeface="+mn-ea"/>
                <a:ea typeface="+mn-ea"/>
              </a:rPr>
              <a:t>R0=R1</a:t>
            </a:r>
            <a:r>
              <a:rPr lang="zh-CN" altLang="en-US" dirty="0">
                <a:latin typeface="+mn-ea"/>
                <a:ea typeface="+mn-ea"/>
              </a:rPr>
              <a:t>则跳转到子任务</a:t>
            </a: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，否则执行子任务</a:t>
            </a:r>
            <a:r>
              <a:rPr lang="en-US" altLang="zh-CN" dirty="0" smtClean="0">
                <a:latin typeface="+mn-ea"/>
                <a:ea typeface="+mn-ea"/>
              </a:rPr>
              <a:t>1</a:t>
            </a:r>
          </a:p>
          <a:p>
            <a:r>
              <a:rPr lang="zh-CN" altLang="en-US" dirty="0">
                <a:latin typeface="+mn-ea"/>
                <a:ea typeface="+mn-ea"/>
              </a:rPr>
              <a:t>假设</a:t>
            </a:r>
            <a:r>
              <a:rPr lang="en-US" altLang="zh-CN" dirty="0" smtClean="0">
                <a:latin typeface="+mn-ea"/>
                <a:ea typeface="+mn-ea"/>
              </a:rPr>
              <a:t>A=x3000 </a:t>
            </a:r>
            <a:r>
              <a:rPr lang="en-US" altLang="zh-CN" dirty="0">
                <a:latin typeface="+mn-ea"/>
                <a:ea typeface="+mn-ea"/>
              </a:rPr>
              <a:t>C=x3020 D=x3040  </a:t>
            </a:r>
            <a:r>
              <a:rPr lang="zh-CN" altLang="en-US" dirty="0">
                <a:latin typeface="+mn-ea"/>
                <a:ea typeface="+mn-ea"/>
              </a:rPr>
              <a:t>写出相应的</a:t>
            </a:r>
            <a:r>
              <a:rPr lang="zh-CN" altLang="en-US" dirty="0" smtClean="0">
                <a:latin typeface="+mn-ea"/>
                <a:ea typeface="+mn-ea"/>
              </a:rPr>
              <a:t>代码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95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循环执行结构的代码实现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8824"/>
              </p:ext>
            </p:extLst>
          </p:nvPr>
        </p:nvGraphicFramePr>
        <p:xfrm>
          <a:off x="487363" y="1422400"/>
          <a:ext cx="7158037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Visio" r:id="rId3" imgW="6114999" imgH="3736530" progId="Visio.Drawing.11">
                  <p:embed/>
                </p:oleObj>
              </mc:Choice>
              <mc:Fallback>
                <p:oleObj name="Visio" r:id="rId3" imgW="6114999" imgH="37365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1422400"/>
                        <a:ext cx="7158037" cy="437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549650" y="15144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设置要测试的条件码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N/Z/P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72100" y="2263775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321550" y="132080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C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7419975" y="2024063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419975" y="4921250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address A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的</a:t>
            </a:r>
            <a:endParaRPr lang="en-US" altLang="zh-CN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 PC 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相对偏移地址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 flipV="1">
            <a:off x="7419975" y="3975100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49650" y="4460875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绝对跳转到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A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5497513" y="4027488"/>
            <a:ext cx="1089025" cy="727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936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IF-THEN-ELSE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if (count &lt; 0)</a:t>
            </a:r>
          </a:p>
          <a:p>
            <a:pPr marL="109537" indent="0">
              <a:buNone/>
            </a:pPr>
            <a:r>
              <a:rPr lang="en-US" altLang="zh-CN" b="1" dirty="0" smtClean="0"/>
              <a:t>   count = count + 1;</a:t>
            </a:r>
            <a:endParaRPr lang="en-US" altLang="zh-CN" sz="2800" b="1" kern="0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</a:t>
            </a:r>
            <a:r>
              <a:rPr lang="en-US" altLang="zh-CN" b="1" dirty="0" smtClean="0"/>
              <a:t>count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endif</a:t>
            </a:r>
            <a:r>
              <a:rPr lang="en-US" altLang="zh-CN" b="1" dirty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R0,count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98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WHILE-DO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while (count &gt; 0)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count;</a:t>
            </a:r>
          </a:p>
          <a:p>
            <a:pPr marL="109537" indent="0">
              <a:buNone/>
            </a:pPr>
            <a:r>
              <a:rPr lang="en-US" altLang="zh-CN" b="1" dirty="0" smtClean="0"/>
              <a:t>	count-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R1, </a:t>
            </a:r>
            <a:r>
              <a:rPr lang="en-US" altLang="zh-CN" b="1" dirty="0" smtClean="0"/>
              <a:t>a</a:t>
            </a:r>
          </a:p>
          <a:p>
            <a:pPr marL="109537" indent="0">
              <a:buNone/>
            </a:pPr>
            <a:r>
              <a:rPr lang="en-US" altLang="zh-CN" b="1" dirty="0"/>
              <a:t>	</a:t>
            </a:r>
            <a:r>
              <a:rPr lang="en-US" altLang="zh-CN" b="1" dirty="0" smtClean="0"/>
              <a:t>LD </a:t>
            </a:r>
            <a:r>
              <a:rPr lang="en-US" altLang="zh-CN" b="1" dirty="0"/>
              <a:t>R0, count</a:t>
            </a:r>
          </a:p>
          <a:p>
            <a:pPr marL="109537" indent="0">
              <a:buNone/>
            </a:pPr>
            <a:r>
              <a:rPr lang="en-US" altLang="zh-CN" b="1" dirty="0"/>
              <a:t>while</a:t>
            </a:r>
            <a:r>
              <a:rPr lang="en-US" altLang="zh-CN" b="1" dirty="0" smtClean="0"/>
              <a:t>: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endwhile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R0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while</a:t>
            </a:r>
          </a:p>
          <a:p>
            <a:pPr marL="109537" indent="0">
              <a:buNone/>
            </a:pPr>
            <a:r>
              <a:rPr lang="en-US" altLang="zh-CN" b="1" dirty="0" err="1" smtClean="0"/>
              <a:t>endwhile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R1, a</a:t>
            </a:r>
          </a:p>
          <a:p>
            <a:pPr marL="109537" indent="0">
              <a:buNone/>
            </a:pPr>
            <a:r>
              <a:rPr lang="en-US" altLang="zh-CN" b="1" dirty="0" smtClean="0"/>
              <a:t>	ST </a:t>
            </a:r>
            <a:r>
              <a:rPr lang="en-US" altLang="zh-CN" b="1" dirty="0"/>
              <a:t>R0, count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0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/>
              <a:t>do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&lt; b)</a:t>
            </a:r>
          </a:p>
          <a:p>
            <a:pPr marL="109537" indent="0">
              <a:buNone/>
            </a:pPr>
            <a:r>
              <a:rPr lang="en-US" altLang="zh-CN" b="1" dirty="0" smtClean="0"/>
              <a:t>		a</a:t>
            </a:r>
            <a:r>
              <a:rPr lang="en-US" altLang="zh-CN" b="1" dirty="0"/>
              <a:t>++;</a:t>
            </a:r>
          </a:p>
          <a:p>
            <a:pPr marL="109537" indent="0">
              <a:buNone/>
            </a:pPr>
            <a:r>
              <a:rPr lang="en-US" altLang="zh-CN" b="1" dirty="0" smtClean="0"/>
              <a:t>	if </a:t>
            </a:r>
            <a:r>
              <a:rPr lang="en-US" altLang="zh-CN" b="1" dirty="0"/>
              <a:t>(a &gt; b)</a:t>
            </a:r>
          </a:p>
          <a:p>
            <a:pPr marL="109537" indent="0">
              <a:buNone/>
            </a:pPr>
            <a:r>
              <a:rPr lang="en-US" altLang="zh-CN" b="1" dirty="0" smtClean="0"/>
              <a:t>		a-</a:t>
            </a:r>
            <a:r>
              <a:rPr lang="en-US" altLang="zh-CN" b="1" dirty="0"/>
              <a:t>-;</a:t>
            </a:r>
          </a:p>
          <a:p>
            <a:pPr marL="109537" indent="0">
              <a:buNone/>
            </a:pPr>
            <a:r>
              <a:rPr lang="en-US" altLang="zh-CN" b="1" dirty="0"/>
              <a:t>} while (a != b)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R1, b</a:t>
            </a:r>
          </a:p>
          <a:p>
            <a:pPr marL="109537" indent="0">
              <a:buNone/>
            </a:pPr>
            <a:r>
              <a:rPr lang="en-US" altLang="zh-CN" b="1" dirty="0" smtClean="0"/>
              <a:t>	&lt;</a:t>
            </a:r>
            <a:r>
              <a:rPr lang="en-US" altLang="zh-CN" b="1" dirty="0"/>
              <a:t>R2=a-b&gt;</a:t>
            </a:r>
          </a:p>
          <a:p>
            <a:pPr marL="109537" indent="0">
              <a:buNone/>
            </a:pPr>
            <a:r>
              <a:rPr lang="en-US" altLang="zh-CN" b="1" dirty="0"/>
              <a:t>repeat: </a:t>
            </a:r>
            <a:r>
              <a:rPr lang="en-US" altLang="zh-CN" b="1" dirty="0" err="1"/>
              <a:t>BRpz</a:t>
            </a:r>
            <a:r>
              <a:rPr lang="en-US" altLang="zh-CN" b="1" dirty="0"/>
              <a:t> </a:t>
            </a:r>
            <a:r>
              <a:rPr lang="en-US" altLang="zh-CN" b="1" dirty="0" err="1"/>
              <a:t>secondif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smtClean="0">
                <a:solidFill>
                  <a:srgbClr val="FF0000"/>
                </a:solidFill>
              </a:rPr>
              <a:t>&lt;</a:t>
            </a:r>
            <a:r>
              <a:rPr lang="en-US" altLang="zh-CN" b="1" dirty="0">
                <a:solidFill>
                  <a:srgbClr val="FF0000"/>
                </a:solidFill>
              </a:rPr>
              <a:t>R2=a-b&gt;</a:t>
            </a:r>
          </a:p>
          <a:p>
            <a:pPr marL="109537" indent="0">
              <a:buNone/>
            </a:pPr>
            <a:r>
              <a:rPr lang="en-US" altLang="zh-CN" b="1" dirty="0" err="1"/>
              <a:t>secondif</a:t>
            </a:r>
            <a:r>
              <a:rPr lang="en-US" altLang="zh-CN" b="1" dirty="0"/>
              <a:t>: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/>
              <a:t>until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#-1</a:t>
            </a:r>
          </a:p>
          <a:p>
            <a:pPr marL="109537" indent="0">
              <a:buNone/>
            </a:pPr>
            <a:r>
              <a:rPr lang="en-US" altLang="zh-CN" b="1" dirty="0"/>
              <a:t>until: </a:t>
            </a:r>
            <a:r>
              <a:rPr lang="en-US" altLang="zh-CN" b="1" dirty="0" smtClean="0"/>
              <a:t>&lt;</a:t>
            </a:r>
            <a:r>
              <a:rPr lang="en-US" altLang="zh-CN" b="1" dirty="0"/>
              <a:t>R2=a-b</a:t>
            </a:r>
            <a:r>
              <a:rPr lang="en-US" altLang="zh-CN" b="1" dirty="0" smtClean="0"/>
              <a:t>&gt; 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BRnp</a:t>
            </a:r>
            <a:r>
              <a:rPr lang="en-US" altLang="zh-CN" b="1" dirty="0" smtClean="0"/>
              <a:t> </a:t>
            </a:r>
            <a:r>
              <a:rPr lang="en-US" altLang="zh-CN" b="1" dirty="0"/>
              <a:t>repeat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72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C</a:t>
            </a:r>
            <a:endParaRPr lang="en-US" altLang="zh-CN" b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lvl="0"/>
            <a:r>
              <a:rPr lang="en-US" altLang="zh-CN" b="1" dirty="0"/>
              <a:t>In </a:t>
            </a:r>
            <a:r>
              <a:rPr lang="en-US" altLang="zh-CN" b="1" dirty="0" smtClean="0"/>
              <a:t>LC-3</a:t>
            </a:r>
            <a:endParaRPr lang="en-US" altLang="zh-CN" b="1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nn-NO" altLang="zh-CN" b="1" dirty="0"/>
              <a:t>for (i = 3; i &lt;= 8; i++)</a:t>
            </a:r>
          </a:p>
          <a:p>
            <a:pPr marL="109537" indent="0">
              <a:buNone/>
            </a:pPr>
            <a:r>
              <a:rPr lang="en-US" altLang="zh-CN" b="1" dirty="0"/>
              <a:t>{</a:t>
            </a:r>
          </a:p>
          <a:p>
            <a:pPr marL="109537" indent="0">
              <a:buNone/>
            </a:pPr>
            <a:r>
              <a:rPr lang="en-US" altLang="zh-CN" b="1" dirty="0" smtClean="0"/>
              <a:t>	a </a:t>
            </a:r>
            <a:r>
              <a:rPr lang="en-US" altLang="zh-CN" b="1" dirty="0"/>
              <a:t>= a +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marL="109537" indent="0">
              <a:buNone/>
            </a:pPr>
            <a:r>
              <a:rPr lang="en-US" altLang="zh-CN" b="1" dirty="0"/>
              <a:t>}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109537" indent="0">
              <a:buNone/>
            </a:pP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altLang="zh-CN" b="1" dirty="0" smtClean="0"/>
              <a:t>	LD </a:t>
            </a:r>
            <a:r>
              <a:rPr lang="en-US" altLang="zh-CN" b="1" dirty="0"/>
              <a:t>R0, a</a:t>
            </a:r>
          </a:p>
          <a:p>
            <a:pPr marL="109537" indent="0">
              <a:buNone/>
            </a:pPr>
            <a:r>
              <a:rPr lang="en-US" altLang="zh-CN" b="1" dirty="0" smtClean="0"/>
              <a:t>	AND </a:t>
            </a:r>
            <a:r>
              <a:rPr lang="en-US" altLang="zh-CN" b="1" dirty="0"/>
              <a:t>R1, R1, #0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#3</a:t>
            </a:r>
          </a:p>
          <a:p>
            <a:pPr marL="109537" indent="0">
              <a:buNone/>
            </a:pPr>
            <a:r>
              <a:rPr lang="pt-BR" altLang="zh-CN" b="1" dirty="0" smtClean="0"/>
              <a:t>for</a:t>
            </a:r>
            <a:r>
              <a:rPr lang="pt-BR" altLang="zh-CN" b="1" dirty="0"/>
              <a:t>:  </a:t>
            </a:r>
            <a:endParaRPr lang="pt-BR" altLang="zh-CN" b="1" dirty="0" smtClean="0"/>
          </a:p>
          <a:p>
            <a:pPr marL="109537" indent="0">
              <a:buNone/>
            </a:pPr>
            <a:r>
              <a:rPr lang="pt-BR" altLang="zh-CN" b="1" dirty="0"/>
              <a:t>	</a:t>
            </a:r>
            <a:r>
              <a:rPr lang="pt-BR" altLang="zh-CN" b="1" dirty="0" smtClean="0"/>
              <a:t>ADD </a:t>
            </a:r>
            <a:r>
              <a:rPr lang="pt-BR" altLang="zh-CN" b="1" dirty="0"/>
              <a:t>R2, R1, #-8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BRp</a:t>
            </a:r>
            <a:r>
              <a:rPr lang="en-US" altLang="zh-CN" b="1" dirty="0" smtClean="0"/>
              <a:t> </a:t>
            </a:r>
            <a:r>
              <a:rPr lang="en-US" altLang="zh-CN" b="1" dirty="0" err="1"/>
              <a:t>endfor</a:t>
            </a:r>
            <a:endParaRPr lang="en-US" altLang="zh-CN" b="1" dirty="0"/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R0, R0, R1</a:t>
            </a:r>
          </a:p>
          <a:p>
            <a:pPr marL="109537" indent="0">
              <a:buNone/>
            </a:pPr>
            <a:r>
              <a:rPr lang="en-US" altLang="zh-CN" b="1" dirty="0" smtClean="0"/>
              <a:t>	ADD </a:t>
            </a:r>
            <a:r>
              <a:rPr lang="en-US" altLang="zh-CN" b="1" dirty="0"/>
              <a:t>R1, R1, #1</a:t>
            </a:r>
          </a:p>
          <a:p>
            <a:pPr marL="109537" indent="0">
              <a:buNone/>
            </a:pPr>
            <a:r>
              <a:rPr lang="en-US" altLang="zh-CN" b="1" dirty="0" smtClean="0"/>
              <a:t>	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</a:t>
            </a:r>
            <a:r>
              <a:rPr lang="en-US" altLang="zh-CN" b="1" dirty="0"/>
              <a:t>for</a:t>
            </a:r>
          </a:p>
          <a:p>
            <a:pPr marL="109537" indent="0">
              <a:buNone/>
            </a:pPr>
            <a:r>
              <a:rPr lang="en-US" altLang="zh-CN" b="1" dirty="0" err="1"/>
              <a:t>endfor</a:t>
            </a:r>
            <a:r>
              <a:rPr lang="en-US" altLang="zh-CN" b="1" dirty="0"/>
              <a:t>:</a:t>
            </a:r>
            <a:endParaRPr lang="en-US" altLang="zh-CN" sz="2800" b="1" kern="0" dirty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912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逐步细化解决实例</a:t>
            </a:r>
            <a:r>
              <a:rPr lang="en-US" altLang="zh-CN" dirty="0" smtClean="0">
                <a:latin typeface="+mj-ea"/>
              </a:rPr>
              <a:t>: </a:t>
            </a:r>
            <a:r>
              <a:rPr lang="zh-CN" altLang="en-US" dirty="0" smtClean="0">
                <a:latin typeface="+mj-ea"/>
              </a:rPr>
              <a:t>字符统计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341831"/>
              </p:ext>
            </p:extLst>
          </p:nvPr>
        </p:nvGraphicFramePr>
        <p:xfrm>
          <a:off x="838200" y="2057400"/>
          <a:ext cx="27781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8" name="Visio" r:id="rId3" imgW="2777777" imgH="3120660" progId="Visio.Drawing.11">
                  <p:embed/>
                </p:oleObj>
              </mc:Choice>
              <mc:Fallback>
                <p:oleObj name="Visio" r:id="rId3" imgW="2777777" imgH="31206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2778125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25959"/>
              </p:ext>
            </p:extLst>
          </p:nvPr>
        </p:nvGraphicFramePr>
        <p:xfrm>
          <a:off x="5029200" y="990600"/>
          <a:ext cx="2774950" cy="55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9" name="Visio" r:id="rId5" imgW="3187299" imgH="6378210" progId="Visio.Drawing.11">
                  <p:embed/>
                </p:oleObj>
              </mc:Choice>
              <mc:Fallback>
                <p:oleObj name="Visio" r:id="rId5" imgW="3187299" imgH="637821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990600"/>
                        <a:ext cx="2774950" cy="555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733800" y="1600200"/>
            <a:ext cx="1371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733800" y="4343400"/>
            <a:ext cx="16002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302374" y="5579755"/>
            <a:ext cx="4557658" cy="29751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第一次细化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  <a:ea typeface="+mn-ea"/>
              </a:rPr>
              <a:t>: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  <a:ea typeface="+mn-ea"/>
              </a:rPr>
              <a:t>将一个大的问题分解为三个顺序执行的子任务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234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子任务</a:t>
            </a:r>
            <a:r>
              <a:rPr lang="en-US" altLang="zh-CN" dirty="0" smtClean="0">
                <a:latin typeface="+mj-ea"/>
              </a:rPr>
              <a:t>B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098125"/>
              </p:ext>
            </p:extLst>
          </p:nvPr>
        </p:nvGraphicFramePr>
        <p:xfrm>
          <a:off x="381000" y="2667000"/>
          <a:ext cx="31877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2" name="Visio" r:id="rId3" imgW="3187299" imgH="1850580" progId="Visio.Drawing.11">
                  <p:embed/>
                </p:oleObj>
              </mc:Choice>
              <mc:Fallback>
                <p:oleObj name="Visio" r:id="rId3" imgW="3187299" imgH="185058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3187700" cy="185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371344"/>
              </p:ext>
            </p:extLst>
          </p:nvPr>
        </p:nvGraphicFramePr>
        <p:xfrm>
          <a:off x="4768155" y="1447800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63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155" y="1447800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581400" y="1785926"/>
            <a:ext cx="1204914" cy="118587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581400" y="41910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775691" y="5013176"/>
            <a:ext cx="2932213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chemeClr val="accent2"/>
                </a:solidFill>
                <a:latin typeface="+mn-ea"/>
                <a:ea typeface="+mn-ea"/>
              </a:rPr>
              <a:t>B</a:t>
            </a:r>
            <a:r>
              <a:rPr lang="zh-CN" altLang="en-US" sz="2800" dirty="0" smtClean="0">
                <a:solidFill>
                  <a:schemeClr val="accent2"/>
                </a:solidFill>
                <a:latin typeface="+mn-ea"/>
                <a:ea typeface="+mn-ea"/>
              </a:rPr>
              <a:t>细化为循环结构</a:t>
            </a:r>
            <a:endParaRPr lang="en-US" altLang="zh-CN" sz="2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67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通过编程方式让计算机为我们解决问题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问题求解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问题描述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将问题描述转化为算法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算法特性：</a:t>
            </a:r>
            <a:endParaRPr lang="en-US" altLang="zh-CN" dirty="0" smtClean="0">
              <a:latin typeface="+mn-ea"/>
            </a:endParaRPr>
          </a:p>
          <a:p>
            <a:pPr lvl="1">
              <a:buFontTx/>
              <a:buNone/>
            </a:pPr>
            <a:r>
              <a:rPr lang="zh-CN" altLang="en-US" dirty="0" smtClean="0">
                <a:latin typeface="+mn-ea"/>
              </a:rPr>
              <a:t>   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）有限性   </a:t>
            </a:r>
            <a:r>
              <a:rPr lang="en-US" altLang="zh-CN" dirty="0" smtClean="0">
                <a:latin typeface="+mn-ea"/>
              </a:rPr>
              <a:t>2</a:t>
            </a:r>
            <a:r>
              <a:rPr lang="zh-CN" altLang="en-US" dirty="0" smtClean="0">
                <a:latin typeface="+mn-ea"/>
              </a:rPr>
              <a:t>）确定性  </a:t>
            </a:r>
            <a:r>
              <a:rPr lang="en-US" altLang="zh-CN" dirty="0" smtClean="0">
                <a:latin typeface="+mn-ea"/>
              </a:rPr>
              <a:t>3</a:t>
            </a:r>
            <a:r>
              <a:rPr lang="zh-CN" altLang="en-US" dirty="0" smtClean="0">
                <a:latin typeface="+mn-ea"/>
              </a:rPr>
              <a:t>）可计算性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将算法用</a:t>
            </a:r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的机器代码实现。（或借助高级语言和编译器）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程序调试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程序不工作？怎样消除程序的错误（</a:t>
            </a:r>
            <a:r>
              <a:rPr lang="en-US" altLang="zh-CN" dirty="0" smtClean="0">
                <a:latin typeface="+mn-ea"/>
              </a:rPr>
              <a:t>bug</a:t>
            </a:r>
            <a:r>
              <a:rPr lang="zh-CN" altLang="en-US" dirty="0" smtClean="0">
                <a:latin typeface="+mn-ea"/>
              </a:rPr>
              <a:t>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通过观察程序运行过程中寄存器和相关内存的变化情况。设置断点等。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编程方法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971600" y="1988841"/>
            <a:ext cx="5328592" cy="2975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dirty="0">
                <a:solidFill>
                  <a:srgbClr val="C00000"/>
                </a:solidFill>
                <a:latin typeface="+mn-lt"/>
                <a:ea typeface="宋体" panose="02010600030101010101" pitchFamily="2" charset="-122"/>
              </a:rPr>
              <a:t>Time spent on the first can reduce time spent on the second!</a:t>
            </a:r>
          </a:p>
        </p:txBody>
      </p:sp>
    </p:spTree>
    <p:extLst>
      <p:ext uri="{BB962C8B-B14F-4D97-AF65-F5344CB8AC3E}">
        <p14:creationId xmlns:p14="http://schemas.microsoft.com/office/powerpoint/2010/main" val="391814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子任务</a:t>
            </a:r>
            <a:r>
              <a:rPr lang="en-US" altLang="zh-CN" dirty="0" smtClean="0">
                <a:latin typeface="+mj-ea"/>
              </a:rPr>
              <a:t>B1</a:t>
            </a:r>
            <a:r>
              <a:rPr lang="zh-CN" altLang="en-US" dirty="0" smtClean="0">
                <a:latin typeface="+mj-ea"/>
              </a:rPr>
              <a:t>细化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1979712" y="5805264"/>
            <a:ext cx="5325497" cy="379591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将子任务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B1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细化为两个顺序执行的子任务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B2</a:t>
            </a:r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和</a:t>
            </a:r>
            <a:r>
              <a:rPr lang="en-US" altLang="zh-CN" sz="2800" dirty="0" smtClean="0">
                <a:solidFill>
                  <a:srgbClr val="C00000"/>
                </a:solidFill>
                <a:latin typeface="+mn-ea"/>
                <a:ea typeface="+mn-ea"/>
              </a:rPr>
              <a:t>B3</a:t>
            </a:r>
            <a:endParaRPr lang="en-US" altLang="zh-CN" sz="2800" i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352800" y="3505200"/>
            <a:ext cx="1295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352800" y="4648200"/>
            <a:ext cx="1295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629910"/>
              </p:ext>
            </p:extLst>
          </p:nvPr>
        </p:nvGraphicFramePr>
        <p:xfrm>
          <a:off x="4191000" y="1600200"/>
          <a:ext cx="446087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Visio" r:id="rId3" imgW="4711389" imgH="5282820" progId="Visio.Drawing.11">
                  <p:embed/>
                </p:oleObj>
              </mc:Choice>
              <mc:Fallback>
                <p:oleObj name="Visio" r:id="rId3" imgW="4711389" imgH="5282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00200"/>
                        <a:ext cx="4460875" cy="393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220541"/>
              </p:ext>
            </p:extLst>
          </p:nvPr>
        </p:nvGraphicFramePr>
        <p:xfrm>
          <a:off x="285720" y="1214422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7" name="Visio" r:id="rId5" imgW="4101699" imgH="3863700" progId="Visio.Drawing.11">
                  <p:embed/>
                </p:oleObj>
              </mc:Choice>
              <mc:Fallback>
                <p:oleObj name="Visio" r:id="rId5" imgW="4101699" imgH="38637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1214422"/>
                        <a:ext cx="4124325" cy="402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769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细化</a:t>
            </a:r>
            <a:r>
              <a:rPr lang="en-US" altLang="zh-CN" dirty="0" smtClean="0">
                <a:latin typeface="+mj-ea"/>
              </a:rPr>
              <a:t>B2</a:t>
            </a:r>
            <a:r>
              <a:rPr lang="zh-CN" altLang="en-US" dirty="0" smtClean="0">
                <a:latin typeface="+mj-ea"/>
              </a:rPr>
              <a:t>和</a:t>
            </a:r>
            <a:r>
              <a:rPr lang="en-US" altLang="zh-CN" dirty="0" smtClean="0">
                <a:latin typeface="+mj-ea"/>
              </a:rPr>
              <a:t>B3</a:t>
            </a:r>
            <a:r>
              <a:rPr lang="zh-CN" altLang="en-US" dirty="0" smtClean="0">
                <a:latin typeface="+mj-ea"/>
              </a:rPr>
              <a:t>：用机器码实现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638855"/>
              </p:ext>
            </p:extLst>
          </p:nvPr>
        </p:nvGraphicFramePr>
        <p:xfrm>
          <a:off x="4835525" y="847690"/>
          <a:ext cx="430847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Visio" r:id="rId3" imgW="4330840" imgH="5657222" progId="Visio.Drawing.11">
                  <p:embed/>
                </p:oleObj>
              </mc:Choice>
              <mc:Fallback>
                <p:oleObj name="Visio" r:id="rId3" imgW="4330840" imgH="5657222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847690"/>
                        <a:ext cx="4308475" cy="562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68924"/>
              </p:ext>
            </p:extLst>
          </p:nvPr>
        </p:nvGraphicFramePr>
        <p:xfrm>
          <a:off x="290513" y="2389153"/>
          <a:ext cx="38258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3" name="Visio" r:id="rId5" imgW="4330840" imgH="3818374" progId="Visio.Drawing.11">
                  <p:embed/>
                </p:oleObj>
              </mc:Choice>
              <mc:Fallback>
                <p:oleObj name="Visio" r:id="rId5" imgW="4330840" imgH="381837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2389153"/>
                        <a:ext cx="3825875" cy="337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233613" y="360835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505200" y="2600290"/>
            <a:ext cx="19812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429000" y="4429090"/>
            <a:ext cx="2057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505200" y="4733890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3505200" y="4962490"/>
            <a:ext cx="1981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1628185" y="5661248"/>
            <a:ext cx="3159839" cy="5847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条件结构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B2)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和顺序结构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(B3).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使用机器码实现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7010400" y="221929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66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最后一步</a:t>
            </a:r>
            <a:r>
              <a:rPr lang="en-US" altLang="zh-CN" dirty="0" smtClean="0">
                <a:latin typeface="+mj-ea"/>
              </a:rPr>
              <a:t>: LC-3 </a:t>
            </a:r>
            <a:r>
              <a:rPr lang="zh-CN" altLang="en-US" dirty="0" smtClean="0">
                <a:latin typeface="+mj-ea"/>
              </a:rPr>
              <a:t>指令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为程序添加注释是一个良好的习惯。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注释以‘；’开头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04800" y="2133600"/>
            <a:ext cx="3316288" cy="4333875"/>
            <a:chOff x="304800" y="2133600"/>
            <a:chExt cx="3316288" cy="4333875"/>
          </a:xfrm>
        </p:grpSpPr>
        <p:graphicFrame>
          <p:nvGraphicFramePr>
            <p:cNvPr id="2150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890221"/>
                </p:ext>
              </p:extLst>
            </p:nvPr>
          </p:nvGraphicFramePr>
          <p:xfrm>
            <a:off x="304800" y="2133600"/>
            <a:ext cx="3316288" cy="433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8" name="Visio" r:id="rId3" imgW="4711389" imgH="5628960" progId="Visio.Drawing.11">
                    <p:embed/>
                  </p:oleObj>
                </mc:Choice>
                <mc:Fallback>
                  <p:oleObj name="Visio" r:id="rId3" imgW="4711389" imgH="5628960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800" y="2133600"/>
                          <a:ext cx="3316288" cy="4333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>
              <a:off x="1852630" y="319087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960938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Look at each char in file.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0001100001111100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is R1 = EOT?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0000010xxxxxxxxx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if so, exit loop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Check for match with R0.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1001001001111111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-char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0001001001100001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0001001000000001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R0 –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0000101xxxxxxxxx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no match, skip </a:t>
            </a:r>
            <a:r>
              <a:rPr lang="en-US" altLang="zh-CN" sz="160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0001010010100001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R2 = R2 + 1</a:t>
            </a: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get next char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0001011011100001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R3 = R3 + 1</a:t>
            </a: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0110001011000000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M[R3]</a:t>
            </a: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2895600"/>
            <a:ext cx="1371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3810000"/>
            <a:ext cx="1447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057400" y="4419600"/>
            <a:ext cx="1828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3124200" y="5105400"/>
            <a:ext cx="8382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124200" y="5410200"/>
            <a:ext cx="762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715000"/>
            <a:ext cx="22860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dirty="0" err="1" smtClean="0">
                <a:solidFill>
                  <a:schemeClr val="accent2"/>
                </a:solidFill>
                <a:latin typeface="+mn-ea"/>
                <a:ea typeface="+mn-ea"/>
              </a:rPr>
              <a:t>Pcoffset</a:t>
            </a:r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现在还不知道，</a:t>
            </a:r>
            <a:endParaRPr lang="en-US" altLang="zh-CN" sz="18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800" dirty="0" smtClean="0">
                <a:solidFill>
                  <a:schemeClr val="accent2"/>
                </a:solidFill>
                <a:latin typeface="+mn-ea"/>
                <a:ea typeface="+mn-ea"/>
              </a:rPr>
              <a:t>等完成所有代码后确定</a:t>
            </a:r>
            <a:endParaRPr lang="en-US" altLang="zh-CN" sz="18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5791200" y="4495800"/>
            <a:ext cx="4572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638800" y="3276600"/>
            <a:ext cx="914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写好了程序，却发现执行结果和预期的不一样？怎么办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?</a:t>
            </a: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当你在城市里迷路了你会怎么做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FontTx/>
              <a:buBlip>
                <a:blip r:embed="rId2"/>
              </a:buBlip>
            </a:pPr>
            <a:r>
              <a:rPr lang="zh-CN" altLang="en-US" dirty="0" smtClean="0">
                <a:latin typeface="+mn-ea"/>
              </a:rPr>
              <a:t>到处乱窜，希望能找到目的地</a:t>
            </a:r>
            <a:r>
              <a:rPr lang="en-US" altLang="zh-CN" dirty="0" smtClean="0">
                <a:latin typeface="+mn-ea"/>
              </a:rPr>
              <a:t>?</a:t>
            </a:r>
          </a:p>
          <a:p>
            <a:pPr lvl="1">
              <a:buClr>
                <a:srgbClr val="009900"/>
              </a:buClr>
              <a:buSzPct val="130000"/>
              <a:buFont typeface="Wingdings 2" panose="05020102010507070707" pitchFamily="18" charset="2"/>
              <a:buChar char="P"/>
            </a:pPr>
            <a:r>
              <a:rPr lang="zh-CN" altLang="en-US" dirty="0" smtClean="0">
                <a:latin typeface="+mn-ea"/>
              </a:rPr>
              <a:t>回到一个认识的地方</a:t>
            </a:r>
            <a:r>
              <a:rPr lang="en-US" altLang="zh-CN" dirty="0" smtClean="0">
                <a:latin typeface="+mn-ea"/>
              </a:rPr>
              <a:t>?</a:t>
            </a:r>
            <a:r>
              <a:rPr lang="zh-CN" altLang="en-US" dirty="0" smtClean="0">
                <a:latin typeface="+mn-ea"/>
              </a:rPr>
              <a:t>然后查看地图？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>
                <a:latin typeface="+mn-ea"/>
              </a:rPr>
              <a:t>在程序调试过程中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en-US" dirty="0">
                <a:latin typeface="+mn-ea"/>
              </a:rPr>
              <a:t>追踪程序的执行和迷路时查看地图一样</a:t>
            </a:r>
            <a:r>
              <a:rPr lang="zh-CN" altLang="en-US" dirty="0" smtClean="0">
                <a:latin typeface="+mn-ea"/>
              </a:rPr>
              <a:t>重要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回到一个确认正确的启示点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跟踪每条指令的执行顺序是否正确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观察指令执行后对应的执行结果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，</a:t>
            </a:r>
            <a:r>
              <a:rPr lang="zh-CN" altLang="en-US" dirty="0" smtClean="0">
                <a:solidFill>
                  <a:schemeClr val="accent2"/>
                </a:solidFill>
                <a:latin typeface="+mn-ea"/>
              </a:rPr>
              <a:t>并和期望的结果相比较</a:t>
            </a:r>
            <a:endParaRPr lang="en-US" altLang="zh-CN" dirty="0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21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zh-CN" altLang="en-US" dirty="0" smtClean="0">
                <a:latin typeface="+mn-ea"/>
              </a:rPr>
              <a:t>任何一个调试环境都应提供以下的调试手段</a:t>
            </a:r>
            <a:r>
              <a:rPr lang="en-US" altLang="zh-CN" dirty="0" smtClean="0">
                <a:latin typeface="+mn-ea"/>
              </a:rPr>
              <a:t>:</a:t>
            </a: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能显示当前寄存器或内存单元中的值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能改变当前寄存器或内存单元中的值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按顺序单步执行程序</a:t>
            </a:r>
            <a:endParaRPr lang="en-US" altLang="zh-CN" dirty="0" smtClean="0">
              <a:latin typeface="+mn-ea"/>
            </a:endParaRPr>
          </a:p>
          <a:p>
            <a:pPr marL="722313" lvl="1" indent="-381000">
              <a:buFontTx/>
              <a:buAutoNum type="arabicPeriod"/>
            </a:pPr>
            <a:r>
              <a:rPr lang="zh-CN" altLang="en-US" dirty="0" smtClean="0">
                <a:latin typeface="+mn-ea"/>
              </a:rPr>
              <a:t>需要时停止程序执行</a:t>
            </a:r>
            <a:endParaRPr lang="en-US" altLang="zh-CN" dirty="0" smtClean="0">
              <a:latin typeface="+mn-ea"/>
            </a:endParaRPr>
          </a:p>
          <a:p>
            <a:pPr marL="457200" indent="-457200"/>
            <a:endParaRPr lang="en-US" altLang="zh-CN" dirty="0" smtClean="0">
              <a:latin typeface="+mn-ea"/>
            </a:endParaRPr>
          </a:p>
          <a:p>
            <a:pPr marL="457200" indent="-457200"/>
            <a:r>
              <a:rPr lang="zh-CN" altLang="en-US" dirty="0" smtClean="0">
                <a:latin typeface="+mn-ea"/>
              </a:rPr>
              <a:t>不同级别的编程语言提供不同的调试工具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高级语言</a:t>
            </a:r>
            <a:r>
              <a:rPr lang="en-US" altLang="zh-CN" dirty="0" smtClean="0">
                <a:latin typeface="+mn-ea"/>
              </a:rPr>
              <a:t>(C, Java, ...)</a:t>
            </a:r>
            <a:r>
              <a:rPr lang="zh-CN" altLang="en-US" dirty="0" smtClean="0">
                <a:latin typeface="+mn-ea"/>
              </a:rPr>
              <a:t>：通常具备源代码级的调试工具</a:t>
            </a:r>
            <a:endParaRPr lang="en-US" altLang="zh-CN" dirty="0" smtClean="0">
              <a:latin typeface="+mn-ea"/>
            </a:endParaRPr>
          </a:p>
          <a:p>
            <a:pPr marL="722313" lvl="1" indent="-381000"/>
            <a:r>
              <a:rPr lang="zh-CN" altLang="en-US" dirty="0" smtClean="0">
                <a:latin typeface="+mn-ea"/>
              </a:rPr>
              <a:t>机器语言的调试工具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软件仿真器，操作系统</a:t>
            </a:r>
            <a:r>
              <a:rPr lang="en-US" altLang="zh-CN" dirty="0" smtClean="0">
                <a:latin typeface="+mn-ea"/>
              </a:rPr>
              <a:t> “</a:t>
            </a:r>
            <a:r>
              <a:rPr lang="zh-CN" altLang="en-US" dirty="0" smtClean="0">
                <a:latin typeface="+mn-ea"/>
              </a:rPr>
              <a:t>监控</a:t>
            </a:r>
            <a:r>
              <a:rPr lang="en-US" altLang="zh-CN" dirty="0" smtClean="0">
                <a:latin typeface="+mn-ea"/>
              </a:rPr>
              <a:t>” </a:t>
            </a:r>
            <a:r>
              <a:rPr lang="zh-CN" altLang="en-US" dirty="0" smtClean="0">
                <a:latin typeface="+mn-ea"/>
              </a:rPr>
              <a:t>工具</a:t>
            </a:r>
            <a:endParaRPr lang="en-US" altLang="zh-CN" dirty="0" smtClean="0">
              <a:latin typeface="+mn-ea"/>
            </a:endParaRPr>
          </a:p>
          <a:p>
            <a:pPr marL="1181100" lvl="2" indent="-381000"/>
            <a:r>
              <a:rPr lang="zh-CN" altLang="en-US" dirty="0" smtClean="0">
                <a:latin typeface="+mn-ea"/>
              </a:rPr>
              <a:t>硬件在线仿真器</a:t>
            </a:r>
            <a:r>
              <a:rPr lang="en-US" altLang="zh-CN" dirty="0" smtClean="0">
                <a:latin typeface="+mn-ea"/>
              </a:rPr>
              <a:t> (ICE)</a:t>
            </a:r>
            <a:r>
              <a:rPr lang="zh-CN" altLang="en-US" dirty="0" smtClean="0">
                <a:latin typeface="+mn-ea"/>
              </a:rPr>
              <a:t>，通过额外的硬件来提供机器语言级的控制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调试的基本操作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2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15" descr="C:\common\PattPatel slides\e2\ch06-2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05000"/>
            <a:ext cx="6715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LC-3 </a:t>
            </a:r>
            <a:r>
              <a:rPr lang="zh-CN" altLang="en-US" dirty="0" smtClean="0">
                <a:latin typeface="+mj-ea"/>
              </a:rPr>
              <a:t>仿真器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35662" y="3657600"/>
            <a:ext cx="12105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设置、显示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寄存器或</a:t>
            </a:r>
            <a:endParaRPr lang="en-US" altLang="zh-CN" sz="2400" dirty="0" smtClean="0">
              <a:solidFill>
                <a:schemeClr val="accent2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内存的值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4582" name="AutoShape 7"/>
          <p:cNvSpPr>
            <a:spLocks/>
          </p:cNvSpPr>
          <p:nvPr/>
        </p:nvSpPr>
        <p:spPr bwMode="auto">
          <a:xfrm>
            <a:off x="1828800" y="297180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636072" y="1524000"/>
            <a:ext cx="10054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控制指令</a:t>
            </a:r>
            <a:endParaRPr lang="en-US" altLang="zh-CN" sz="2400" dirty="0" smtClean="0">
              <a:solidFill>
                <a:srgbClr val="009900"/>
              </a:solidFill>
              <a:latin typeface="+mn-ea"/>
              <a:ea typeface="+mn-ea"/>
            </a:endParaRPr>
          </a:p>
          <a:p>
            <a:pPr algn="r"/>
            <a:r>
              <a:rPr lang="zh-CN" altLang="en-US" sz="2400" dirty="0" smtClean="0">
                <a:solidFill>
                  <a:srgbClr val="009900"/>
                </a:solidFill>
                <a:latin typeface="+mn-ea"/>
                <a:ea typeface="+mn-ea"/>
              </a:rPr>
              <a:t>执行顺序</a:t>
            </a:r>
            <a:endParaRPr lang="en-US" altLang="zh-CN" sz="2400" dirty="0">
              <a:solidFill>
                <a:srgbClr val="009900"/>
              </a:solidFill>
              <a:latin typeface="+mn-ea"/>
              <a:ea typeface="+mn-ea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667000" y="2390775"/>
            <a:ext cx="1371600" cy="6096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00200" y="2057400"/>
            <a:ext cx="10668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3962400" y="2381250"/>
            <a:ext cx="1219200" cy="609600"/>
          </a:xfrm>
          <a:prstGeom prst="ellipse">
            <a:avLst/>
          </a:prstGeom>
          <a:noFill/>
          <a:ln w="38100">
            <a:solidFill>
              <a:srgbClr val="CE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4355976" y="1146230"/>
            <a:ext cx="19287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停止执行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,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设置断点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4876800" y="1676400"/>
            <a:ext cx="381000" cy="6858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0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语法错误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输入错误造成的非法操作（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 -&gt; </a:t>
            </a:r>
            <a:r>
              <a:rPr lang="en-US" altLang="zh-CN" dirty="0" err="1" smtClean="0">
                <a:latin typeface="+mn-ea"/>
              </a:rPr>
              <a:t>scvnf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，错误的函数）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在机器语言级别程序设计时很少发生</a:t>
            </a:r>
            <a:r>
              <a:rPr lang="en-US" altLang="zh-CN" dirty="0" smtClean="0">
                <a:latin typeface="+mn-ea"/>
              </a:rPr>
              <a:t>. (</a:t>
            </a:r>
            <a:r>
              <a:rPr lang="zh-CN" altLang="en-US" dirty="0" smtClean="0">
                <a:latin typeface="+mn-ea"/>
              </a:rPr>
              <a:t>操作码 </a:t>
            </a:r>
            <a:r>
              <a:rPr lang="en-US" altLang="zh-CN" dirty="0" smtClean="0">
                <a:latin typeface="+mn-ea"/>
              </a:rPr>
              <a:t>0010 </a:t>
            </a:r>
            <a:r>
              <a:rPr lang="zh-CN" altLang="en-US" dirty="0" smtClean="0">
                <a:latin typeface="+mn-ea"/>
              </a:rPr>
              <a:t>误写成</a:t>
            </a:r>
            <a:r>
              <a:rPr lang="en-US" altLang="zh-CN" dirty="0" smtClean="0">
                <a:latin typeface="+mn-ea"/>
              </a:rPr>
              <a:t>0011</a:t>
            </a:r>
            <a:r>
              <a:rPr lang="zh-CN" altLang="en-US" dirty="0" smtClean="0">
                <a:latin typeface="+mn-ea"/>
              </a:rPr>
              <a:t>，但是合法的</a:t>
            </a:r>
            <a:r>
              <a:rPr lang="en-US" altLang="zh-CN" dirty="0" smtClean="0">
                <a:latin typeface="+mn-ea"/>
              </a:rPr>
              <a:t>)</a:t>
            </a:r>
          </a:p>
          <a:p>
            <a:pPr lvl="1"/>
            <a:r>
              <a:rPr lang="zh-CN" altLang="en-US" dirty="0" smtClean="0">
                <a:latin typeface="+mn-ea"/>
              </a:rPr>
              <a:t>高级语言写源代码时容易发生。此时通常编译不通过此类错误按编译器提示。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比较容易修正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27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逻辑错误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程序没有语法错误，能编译执行，但得不到正确的结果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需要利用调试器跟踪程序的执行，确认究竟在哪里出现问题。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比较难修正。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数据错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输入为某些特定数据组合时运行不正常，程序设计人员考虑的不是很</a:t>
            </a:r>
            <a:r>
              <a:rPr lang="zh-CN" altLang="en-US" dirty="0">
                <a:latin typeface="+mn-ea"/>
              </a:rPr>
              <a:t>周全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用大量不同的数据集进行程序测试。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比较难修正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常见的错误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698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</a:rPr>
              <a:t>每次执行一部分程序，观察每次执行后寄存器或内存值是否正确</a:t>
            </a:r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单步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每次执行一条指令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冗长乏味的</a:t>
            </a:r>
            <a:r>
              <a:rPr lang="en-US" altLang="zh-CN" sz="2000" dirty="0" smtClean="0">
                <a:latin typeface="+mn-ea"/>
              </a:rPr>
              <a:t>, </a:t>
            </a:r>
            <a:r>
              <a:rPr lang="zh-CN" altLang="en-US" sz="2000" dirty="0" smtClean="0">
                <a:latin typeface="+mn-ea"/>
              </a:rPr>
              <a:t>但是非常有效的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断点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执行到特定指令时终止程序执行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对具体某个怀疑的点进行测试和观察</a:t>
            </a:r>
            <a:endParaRPr lang="en-US" altLang="zh-CN" sz="2000" dirty="0" smtClean="0">
              <a:latin typeface="+mn-ea"/>
            </a:endParaRPr>
          </a:p>
          <a:p>
            <a:pPr lvl="2"/>
            <a:r>
              <a:rPr lang="zh-CN" altLang="en-US" sz="2000" dirty="0" smtClean="0">
                <a:latin typeface="+mn-ea"/>
              </a:rPr>
              <a:t>定位速度比较快，当你的怀疑是正确的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</a:rPr>
              <a:t>监视点</a:t>
            </a:r>
            <a:endParaRPr lang="en-US" altLang="zh-CN" sz="2400" dirty="0" smtClean="0">
              <a:solidFill>
                <a:srgbClr val="CE0000"/>
              </a:solidFill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检测寄存器或内存值发生变化或达到某个特定值时停止程序执行。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2000" dirty="0" smtClean="0">
                <a:latin typeface="+mn-ea"/>
              </a:rPr>
              <a:t>在你不知道什么时候或什么地点值会发生变化时特别有用</a:t>
            </a:r>
            <a:endParaRPr lang="en-US" altLang="zh-CN" sz="2000" dirty="0" smtClean="0">
              <a:latin typeface="+mn-ea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跟踪程序的执行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22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</a:t>
            </a:r>
            <a:r>
              <a:rPr lang="en-US" altLang="zh-CN" dirty="0" smtClean="0">
                <a:latin typeface="+mn-ea"/>
              </a:rPr>
              <a:t>R4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R5</a:t>
            </a:r>
            <a:r>
              <a:rPr lang="zh-CN" altLang="en-US" dirty="0" smtClean="0">
                <a:latin typeface="+mn-ea"/>
              </a:rPr>
              <a:t>中的两个正整数相乘，结果存放在</a:t>
            </a:r>
            <a:r>
              <a:rPr lang="en-US" altLang="zh-CN" dirty="0" smtClean="0">
                <a:latin typeface="+mn-ea"/>
              </a:rPr>
              <a:t>R2</a:t>
            </a:r>
            <a:r>
              <a:rPr lang="zh-CN" altLang="en-US" dirty="0" smtClean="0">
                <a:latin typeface="+mn-ea"/>
              </a:rPr>
              <a:t>中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1: </a:t>
            </a:r>
            <a:r>
              <a:rPr lang="zh-CN" altLang="en-US" dirty="0" smtClean="0">
                <a:latin typeface="+mj-ea"/>
              </a:rPr>
              <a:t>乘法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4191000" y="2571328"/>
            <a:ext cx="42100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0101010010100000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0001101101111111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0000011111111101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  <p:grpSp>
        <p:nvGrpSpPr>
          <p:cNvPr id="27654" name="Group 19"/>
          <p:cNvGrpSpPr>
            <a:grpSpLocks/>
          </p:cNvGrpSpPr>
          <p:nvPr/>
        </p:nvGrpSpPr>
        <p:grpSpPr bwMode="auto">
          <a:xfrm>
            <a:off x="1157289" y="2418928"/>
            <a:ext cx="1966914" cy="3962400"/>
            <a:chOff x="729" y="1440"/>
            <a:chExt cx="1239" cy="2496"/>
          </a:xfrm>
        </p:grpSpPr>
        <p:sp>
          <p:nvSpPr>
            <p:cNvPr id="27656" name="AutoShape 4"/>
            <p:cNvSpPr>
              <a:spLocks noChangeArrowheads="1"/>
            </p:cNvSpPr>
            <p:nvPr/>
          </p:nvSpPr>
          <p:spPr bwMode="auto">
            <a:xfrm>
              <a:off x="816" y="144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clear R2</a:t>
              </a: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816" y="192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add R4 to R2</a:t>
              </a: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2352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decrement R5</a:t>
              </a: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960" y="2832"/>
              <a:ext cx="864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R5 </a:t>
              </a:r>
              <a:r>
                <a:rPr lang="en-US" altLang="zh-CN" dirty="0" smtClean="0">
                  <a:ea typeface="宋体" panose="02010600030101010101" pitchFamily="2" charset="-122"/>
                </a:rPr>
                <a:t>= </a:t>
              </a:r>
              <a:r>
                <a:rPr lang="en-US" altLang="zh-CN" dirty="0">
                  <a:ea typeface="宋体" panose="02010600030101010101" pitchFamily="2" charset="-122"/>
                </a:rPr>
                <a:t>0?</a:t>
              </a: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936" y="3648"/>
              <a:ext cx="912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HALT</a:t>
              </a:r>
            </a:p>
          </p:txBody>
        </p:sp>
        <p:cxnSp>
          <p:nvCxnSpPr>
            <p:cNvPr id="27661" name="AutoShape 10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>
              <a:off x="1392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1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>
              <a:off x="1392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1392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9" idx="1"/>
              <a:endCxn id="27657" idx="1"/>
            </p:cNvCxnSpPr>
            <p:nvPr/>
          </p:nvCxnSpPr>
          <p:spPr bwMode="auto">
            <a:xfrm rot="10800000">
              <a:off x="816" y="2040"/>
              <a:ext cx="144" cy="1080"/>
            </a:xfrm>
            <a:prstGeom prst="bentConnector3">
              <a:avLst>
                <a:gd name="adj1" fmla="val 297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729" y="2928"/>
              <a:ext cx="24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1391" y="3434"/>
              <a:ext cx="2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dirty="0">
                  <a:ea typeface="宋体" panose="02010600030101010101" pitchFamily="2" charset="-122"/>
                </a:rPr>
                <a:t>Yes</a:t>
              </a:r>
            </a:p>
          </p:txBody>
        </p:sp>
      </p:grpSp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4124325" y="5162128"/>
            <a:ext cx="352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Set R4 = 10, R5 =3.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Run program.</a:t>
            </a: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Result: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R2 =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400" b="1">
                <a:ea typeface="宋体" panose="02010600030101010101" pitchFamily="2" charset="-122"/>
              </a:rPr>
              <a:t>, not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30.</a:t>
            </a:r>
          </a:p>
        </p:txBody>
      </p:sp>
    </p:spTree>
    <p:extLst>
      <p:ext uri="{BB962C8B-B14F-4D97-AF65-F5344CB8AC3E}">
        <p14:creationId xmlns:p14="http://schemas.microsoft.com/office/powerpoint/2010/main" val="9098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问题的描述一般采用自然语言</a:t>
            </a:r>
            <a:r>
              <a:rPr lang="en-US" altLang="zh-CN" dirty="0"/>
              <a:t>,</a:t>
            </a:r>
            <a:r>
              <a:rPr lang="zh-CN" altLang="en-US" dirty="0"/>
              <a:t>但有时候可能在某些地方表述的不是很明确甚至可能不完整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具体</a:t>
            </a:r>
            <a:r>
              <a:rPr lang="zh-CN" altLang="en-US" dirty="0"/>
              <a:t>到“字符统计的问题”</a:t>
            </a:r>
            <a:r>
              <a:rPr lang="en-US" altLang="zh-CN" dirty="0"/>
              <a:t>: “</a:t>
            </a:r>
            <a:r>
              <a:rPr lang="zh-CN" altLang="en-US" dirty="0"/>
              <a:t>计算一个文件中某个特定字符的出现次数 </a:t>
            </a:r>
            <a:r>
              <a:rPr lang="en-US" altLang="zh-CN" dirty="0"/>
              <a:t>, </a:t>
            </a:r>
            <a:r>
              <a:rPr lang="zh-CN" altLang="en-US" dirty="0"/>
              <a:t>该字符由键盘输入</a:t>
            </a:r>
            <a:r>
              <a:rPr lang="en-US" altLang="zh-CN" dirty="0"/>
              <a:t>; </a:t>
            </a:r>
            <a:r>
              <a:rPr lang="zh-CN" altLang="en-US" dirty="0"/>
              <a:t>结果在显示器上回显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“文件”</a:t>
            </a:r>
            <a:r>
              <a:rPr lang="zh-CN" altLang="en-US" dirty="0"/>
              <a:t>存放在哪里</a:t>
            </a:r>
            <a:r>
              <a:rPr lang="en-US" altLang="zh-CN" dirty="0"/>
              <a:t>?  </a:t>
            </a:r>
            <a:r>
              <a:rPr lang="zh-CN" altLang="en-US" dirty="0"/>
              <a:t>文件的长度是多少</a:t>
            </a:r>
            <a:r>
              <a:rPr lang="en-US" altLang="zh-CN" dirty="0"/>
              <a:t>, </a:t>
            </a:r>
            <a:r>
              <a:rPr lang="zh-CN" altLang="en-US" dirty="0"/>
              <a:t>或则我怎么能知道什么时候到达文件的尾部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</a:t>
            </a:r>
            <a:r>
              <a:rPr lang="zh-CN" altLang="en-US" dirty="0"/>
              <a:t>结果的输出形式是什么</a:t>
            </a:r>
            <a:r>
              <a:rPr lang="en-US" altLang="zh-CN" dirty="0"/>
              <a:t>?  </a:t>
            </a:r>
            <a:r>
              <a:rPr lang="zh-CN" altLang="en-US" dirty="0"/>
              <a:t>是十进制吗</a:t>
            </a:r>
            <a:r>
              <a:rPr lang="en-US" altLang="zh-CN" dirty="0" smtClean="0"/>
              <a:t>?</a:t>
            </a:r>
          </a:p>
          <a:p>
            <a:pPr lvl="1"/>
            <a:r>
              <a:rPr lang="zh-CN" altLang="en-US" dirty="0" smtClean="0"/>
              <a:t>当</a:t>
            </a:r>
            <a:r>
              <a:rPr lang="zh-CN" altLang="en-US" dirty="0"/>
              <a:t>字符是字母时，统计要区分大小写吗？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怎么</a:t>
            </a:r>
            <a:r>
              <a:rPr lang="zh-CN" altLang="en-US" dirty="0"/>
              <a:t>解决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询问提出问题的人</a:t>
            </a:r>
            <a:r>
              <a:rPr lang="en-US" altLang="zh-CN" dirty="0"/>
              <a:t>, </a:t>
            </a:r>
            <a:r>
              <a:rPr lang="zh-CN" altLang="en-US" dirty="0" smtClean="0"/>
              <a:t>或者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</a:t>
            </a:r>
            <a:r>
              <a:rPr lang="zh-CN" altLang="en-US" dirty="0"/>
              <a:t>个决定然后记录</a:t>
            </a:r>
            <a:r>
              <a:rPr lang="zh-CN" altLang="en-US" dirty="0" smtClean="0"/>
              <a:t>下来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</p:spTree>
    <p:extLst>
      <p:ext uri="{BB962C8B-B14F-4D97-AF65-F5344CB8AC3E}">
        <p14:creationId xmlns:p14="http://schemas.microsoft.com/office/powerpoint/2010/main" val="258095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乘法程序的调试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37710" name="Group 494"/>
          <p:cNvGraphicFramePr>
            <a:graphicFrameLocks noGrp="1"/>
          </p:cNvGraphicFramePr>
          <p:nvPr/>
        </p:nvGraphicFramePr>
        <p:xfrm>
          <a:off x="1981200" y="1447800"/>
          <a:ext cx="2667000" cy="4907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x3204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Text Box 373"/>
          <p:cNvSpPr txBox="1">
            <a:spLocks noChangeArrowheads="1"/>
          </p:cNvSpPr>
          <p:nvPr/>
        </p:nvSpPr>
        <p:spPr bwMode="auto">
          <a:xfrm>
            <a:off x="-16623" y="1445875"/>
            <a:ext cx="18501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PC and registers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at the </a:t>
            </a:r>
            <a:r>
              <a:rPr lang="en-US" altLang="zh-CN" sz="2400" u="sng" dirty="0">
                <a:solidFill>
                  <a:srgbClr val="009900"/>
                </a:solidFill>
                <a:ea typeface="宋体" panose="02010600030101010101" pitchFamily="2" charset="-122"/>
              </a:rPr>
              <a:t>beginning</a:t>
            </a:r>
          </a:p>
          <a:p>
            <a:pPr algn="r"/>
            <a:r>
              <a:rPr lang="en-US" altLang="zh-CN" sz="2400" dirty="0">
                <a:solidFill>
                  <a:srgbClr val="009900"/>
                </a:solidFill>
                <a:ea typeface="宋体" panose="02010600030101010101" pitchFamily="2" charset="-122"/>
              </a:rPr>
              <a:t>of each instruction</a:t>
            </a:r>
          </a:p>
        </p:txBody>
      </p:sp>
      <p:graphicFrame>
        <p:nvGraphicFramePr>
          <p:cNvPr id="137709" name="Group 493"/>
          <p:cNvGraphicFramePr>
            <a:graphicFrameLocks noGrp="1"/>
          </p:cNvGraphicFramePr>
          <p:nvPr/>
        </p:nvGraphicFramePr>
        <p:xfrm>
          <a:off x="5257800" y="23622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01" name="Text Box 485"/>
          <p:cNvSpPr txBox="1">
            <a:spLocks noChangeArrowheads="1"/>
          </p:cNvSpPr>
          <p:nvPr/>
        </p:nvSpPr>
        <p:spPr bwMode="auto">
          <a:xfrm>
            <a:off x="5165725" y="1154113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28802" name="Text Box 486"/>
          <p:cNvSpPr txBox="1">
            <a:spLocks noChangeArrowheads="1"/>
          </p:cNvSpPr>
          <p:nvPr/>
        </p:nvSpPr>
        <p:spPr bwMode="auto">
          <a:xfrm>
            <a:off x="5486400" y="1600200"/>
            <a:ext cx="17235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分支断点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</a:t>
            </a:r>
            <a:r>
              <a:rPr lang="en-US" altLang="zh-CN" sz="2400" dirty="0">
                <a:solidFill>
                  <a:srgbClr val="CE0000"/>
                </a:solidFill>
                <a:latin typeface="+mn-ea"/>
                <a:ea typeface="+mn-ea"/>
              </a:rPr>
              <a:t>x3203)</a:t>
            </a:r>
          </a:p>
        </p:txBody>
      </p:sp>
      <p:sp>
        <p:nvSpPr>
          <p:cNvPr id="28803" name="Line 487"/>
          <p:cNvSpPr>
            <a:spLocks noChangeShapeType="1"/>
          </p:cNvSpPr>
          <p:nvPr/>
        </p:nvSpPr>
        <p:spPr bwMode="auto">
          <a:xfrm flipH="1">
            <a:off x="4724400" y="1447800"/>
            <a:ext cx="533400" cy="3810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4" name="Line 488"/>
          <p:cNvSpPr>
            <a:spLocks noChangeShapeType="1"/>
          </p:cNvSpPr>
          <p:nvPr/>
        </p:nvSpPr>
        <p:spPr bwMode="auto">
          <a:xfrm flipH="1">
            <a:off x="5638800" y="1905000"/>
            <a:ext cx="152400" cy="4572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5" name="Text Box 489"/>
          <p:cNvSpPr txBox="1">
            <a:spLocks noChangeArrowheads="1"/>
          </p:cNvSpPr>
          <p:nvPr/>
        </p:nvSpPr>
        <p:spPr bwMode="auto">
          <a:xfrm>
            <a:off x="5220072" y="5517232"/>
            <a:ext cx="26468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循环执行次数超过了预期。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en-US" altLang="zh-CN" sz="2400" dirty="0" smtClean="0">
                <a:latin typeface="+mn-ea"/>
                <a:ea typeface="+mn-ea"/>
              </a:rPr>
              <a:t>x3203</a:t>
            </a:r>
            <a:r>
              <a:rPr lang="zh-CN" altLang="en-US" sz="2400" dirty="0" smtClean="0">
                <a:latin typeface="+mn-ea"/>
                <a:ea typeface="+mn-ea"/>
              </a:rPr>
              <a:t>处的条件语句设置的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判断条件有错误</a:t>
            </a:r>
            <a:endParaRPr lang="en-US" altLang="zh-CN" sz="2400" dirty="0">
              <a:latin typeface="+mn-ea"/>
              <a:ea typeface="+mn-ea"/>
            </a:endParaRPr>
          </a:p>
        </p:txBody>
      </p:sp>
      <p:sp>
        <p:nvSpPr>
          <p:cNvPr id="28806" name="Text Box 495"/>
          <p:cNvSpPr txBox="1">
            <a:spLocks noChangeArrowheads="1"/>
          </p:cNvSpPr>
          <p:nvPr/>
        </p:nvSpPr>
        <p:spPr bwMode="auto">
          <a:xfrm>
            <a:off x="5257800" y="4386590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应该在这里停止循环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28807" name="Line 496"/>
          <p:cNvSpPr>
            <a:spLocks noChangeShapeType="1"/>
          </p:cNvSpPr>
          <p:nvPr/>
        </p:nvSpPr>
        <p:spPr bwMode="auto">
          <a:xfrm flipH="1">
            <a:off x="4648200" y="46482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8" name="Line 497"/>
          <p:cNvSpPr>
            <a:spLocks noChangeShapeType="1"/>
          </p:cNvSpPr>
          <p:nvPr/>
        </p:nvSpPr>
        <p:spPr bwMode="auto">
          <a:xfrm flipV="1">
            <a:off x="5943600" y="35814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4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将存放在起始内存单元为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的 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个数求和，结果存放在</a:t>
            </a:r>
            <a:r>
              <a:rPr lang="en-US" altLang="zh-CN" dirty="0" smtClean="0">
                <a:latin typeface="+mn-ea"/>
              </a:rPr>
              <a:t>R1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2: </a:t>
            </a:r>
            <a:r>
              <a:rPr lang="zh-CN" altLang="en-US" dirty="0" smtClean="0">
                <a:latin typeface="+mj-ea"/>
              </a:rPr>
              <a:t>一列数的求和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1524000" y="50292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R4 = 0?</a:t>
            </a: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1485900" y="63246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29703" name="AutoShape 12"/>
          <p:cNvCxnSpPr>
            <a:cxnSpLocks noChangeShapeType="1"/>
            <a:endCxn id="29701" idx="0"/>
          </p:cNvCxnSpPr>
          <p:nvPr/>
        </p:nvCxnSpPr>
        <p:spPr bwMode="auto">
          <a:xfrm>
            <a:off x="2209800" y="4648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13"/>
          <p:cNvCxnSpPr>
            <a:cxnSpLocks noChangeShapeType="1"/>
            <a:stCxn id="29701" idx="2"/>
            <a:endCxn id="29702" idx="0"/>
          </p:cNvCxnSpPr>
          <p:nvPr/>
        </p:nvCxnSpPr>
        <p:spPr bwMode="auto">
          <a:xfrm>
            <a:off x="2209800" y="5943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2286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29707" name="Rectangle 17"/>
          <p:cNvSpPr>
            <a:spLocks noChangeArrowheads="1"/>
          </p:cNvSpPr>
          <p:nvPr/>
        </p:nvSpPr>
        <p:spPr bwMode="auto">
          <a:xfrm>
            <a:off x="1257300" y="2438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R1 = 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10</a:t>
            </a:r>
          </a:p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 = x3100</a:t>
            </a: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1257300" y="3505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R1 + M[R2]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R2 + 1</a:t>
            </a: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257300" y="43434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R4 - 1</a:t>
            </a:r>
          </a:p>
        </p:txBody>
      </p:sp>
      <p:cxnSp>
        <p:nvCxnSpPr>
          <p:cNvPr id="29710" name="AutoShape 21"/>
          <p:cNvCxnSpPr>
            <a:cxnSpLocks noChangeShapeType="1"/>
            <a:stCxn id="29701" idx="1"/>
            <a:endCxn id="29708" idx="1"/>
          </p:cNvCxnSpPr>
          <p:nvPr/>
        </p:nvCxnSpPr>
        <p:spPr bwMode="auto">
          <a:xfrm rot="10800000">
            <a:off x="1257300" y="3771900"/>
            <a:ext cx="266700" cy="1714500"/>
          </a:xfrm>
          <a:prstGeom prst="bentConnector3">
            <a:avLst>
              <a:gd name="adj1" fmla="val 28869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2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22098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3"/>
          <p:cNvCxnSpPr>
            <a:cxnSpLocks noChangeShapeType="1"/>
            <a:stCxn id="29708" idx="2"/>
            <a:endCxn id="29709" idx="0"/>
          </p:cNvCxnSpPr>
          <p:nvPr/>
        </p:nvCxnSpPr>
        <p:spPr bwMode="auto">
          <a:xfrm>
            <a:off x="22098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4"/>
          <p:cNvSpPr txBox="1">
            <a:spLocks noChangeArrowheads="1"/>
          </p:cNvSpPr>
          <p:nvPr/>
        </p:nvSpPr>
        <p:spPr bwMode="auto">
          <a:xfrm>
            <a:off x="4191000" y="2438400"/>
            <a:ext cx="42100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0101100100100000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0001100100101010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0010010011111100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0110011010000000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0001010010100001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0001001001000011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0001100100111111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0000001111111011</a:t>
            </a: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</p:txBody>
      </p:sp>
    </p:spTree>
    <p:extLst>
      <p:ext uri="{BB962C8B-B14F-4D97-AF65-F5344CB8AC3E}">
        <p14:creationId xmlns:p14="http://schemas.microsoft.com/office/powerpoint/2010/main" val="23591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存放的数据如下表，得到结果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R1 = x0024</a:t>
            </a:r>
            <a:r>
              <a:rPr lang="en-US" altLang="zh-CN" dirty="0" smtClean="0">
                <a:latin typeface="+mn-ea"/>
              </a:rPr>
              <a:t>,</a:t>
            </a:r>
            <a:br>
              <a:rPr lang="en-US" altLang="zh-CN" dirty="0" smtClean="0">
                <a:latin typeface="+mn-ea"/>
              </a:rPr>
            </a:br>
            <a:r>
              <a:rPr lang="zh-CN" altLang="en-US" dirty="0" smtClean="0">
                <a:latin typeface="+mn-ea"/>
              </a:rPr>
              <a:t>正确结果应该为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x8135</a:t>
            </a:r>
            <a:r>
              <a:rPr lang="en-US" altLang="zh-CN" dirty="0" smtClean="0">
                <a:latin typeface="+mn-ea"/>
              </a:rPr>
              <a:t>.  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044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56500"/>
              </p:ext>
            </p:extLst>
          </p:nvPr>
        </p:nvGraphicFramePr>
        <p:xfrm>
          <a:off x="5292080" y="2420193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x2819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x0310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x11B1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96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602022"/>
              </p:ext>
            </p:extLst>
          </p:nvPr>
        </p:nvGraphicFramePr>
        <p:xfrm>
          <a:off x="978695" y="294248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  <a:gridCol w="7429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x3003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0" name="Text Box 209"/>
          <p:cNvSpPr txBox="1">
            <a:spLocks noChangeArrowheads="1"/>
          </p:cNvSpPr>
          <p:nvPr/>
        </p:nvSpPr>
        <p:spPr bwMode="auto">
          <a:xfrm>
            <a:off x="971600" y="2420193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开始单步调试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sp>
        <p:nvSpPr>
          <p:cNvPr id="30801" name="Text Box 210"/>
          <p:cNvSpPr txBox="1">
            <a:spLocks noChangeArrowheads="1"/>
          </p:cNvSpPr>
          <p:nvPr/>
        </p:nvSpPr>
        <p:spPr bwMode="auto">
          <a:xfrm>
            <a:off x="2051720" y="5085184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应该是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!</a:t>
            </a:r>
          </a:p>
        </p:txBody>
      </p:sp>
      <p:sp>
        <p:nvSpPr>
          <p:cNvPr id="30802" name="Line 211"/>
          <p:cNvSpPr>
            <a:spLocks noChangeShapeType="1"/>
          </p:cNvSpPr>
          <p:nvPr/>
        </p:nvSpPr>
        <p:spPr bwMode="auto">
          <a:xfrm flipV="1">
            <a:off x="2655095" y="484748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Text Box 212"/>
          <p:cNvSpPr txBox="1">
            <a:spLocks noChangeArrowheads="1"/>
          </p:cNvSpPr>
          <p:nvPr/>
        </p:nvSpPr>
        <p:spPr bwMode="auto">
          <a:xfrm>
            <a:off x="971600" y="5503357"/>
            <a:ext cx="357020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实际得到的是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M[x3100</a:t>
            </a:r>
            <a:r>
              <a:rPr lang="en-US" altLang="zh-CN" sz="2400" dirty="0">
                <a:solidFill>
                  <a:schemeClr val="accent2"/>
                </a:solidFill>
                <a:latin typeface="+mn-ea"/>
                <a:ea typeface="+mn-ea"/>
              </a:rPr>
              <a:t>], 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而不是地址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</a:p>
          <a:p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怎么修改？（操作码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LD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  <a:latin typeface="+mn-ea"/>
                <a:ea typeface="+mn-ea"/>
              </a:rPr>
              <a:t>LEA</a:t>
            </a:r>
            <a:r>
              <a:rPr lang="zh-CN" altLang="en-US" sz="2400" dirty="0" smtClean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en-US" altLang="zh-CN" sz="24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331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以</a:t>
            </a:r>
            <a:r>
              <a:rPr lang="en-US" altLang="zh-CN" dirty="0" smtClean="0">
                <a:latin typeface="+mn-ea"/>
              </a:rPr>
              <a:t>x3100</a:t>
            </a:r>
            <a:r>
              <a:rPr lang="zh-CN" altLang="en-US" dirty="0" smtClean="0">
                <a:latin typeface="+mn-ea"/>
              </a:rPr>
              <a:t>为起始内存单元连续存放十个整数，如果其中包含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则设置</a:t>
            </a:r>
            <a:r>
              <a:rPr lang="en-US" altLang="zh-CN" dirty="0" smtClean="0">
                <a:latin typeface="+mn-ea"/>
              </a:rPr>
              <a:t>R0=1</a:t>
            </a:r>
            <a:r>
              <a:rPr lang="zh-CN" altLang="en-US" dirty="0" smtClean="0">
                <a:latin typeface="+mn-ea"/>
              </a:rPr>
              <a:t>，否则设置</a:t>
            </a:r>
            <a:r>
              <a:rPr lang="en-US" altLang="zh-CN" dirty="0" smtClean="0">
                <a:latin typeface="+mn-ea"/>
              </a:rPr>
              <a:t> R0</a:t>
            </a:r>
            <a:r>
              <a:rPr lang="zh-CN" altLang="en-US" dirty="0" smtClean="0">
                <a:latin typeface="+mn-ea"/>
              </a:rPr>
              <a:t>为</a:t>
            </a:r>
            <a:r>
              <a:rPr lang="en-US" altLang="zh-CN" dirty="0" smtClean="0">
                <a:latin typeface="+mn-ea"/>
              </a:rPr>
              <a:t> 0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例</a:t>
            </a:r>
            <a:r>
              <a:rPr lang="en-US" altLang="zh-CN" dirty="0" smtClean="0">
                <a:latin typeface="+mj-ea"/>
              </a:rPr>
              <a:t>3:</a:t>
            </a:r>
            <a:r>
              <a:rPr lang="zh-CN" altLang="en-US" dirty="0" smtClean="0">
                <a:latin typeface="+mj-ea"/>
              </a:rPr>
              <a:t>查看内存区域是否包含</a:t>
            </a:r>
            <a:r>
              <a:rPr lang="en-US" altLang="zh-CN" dirty="0" smtClean="0">
                <a:latin typeface="+mj-ea"/>
              </a:rPr>
              <a:t>5</a:t>
            </a: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841438" y="2559546"/>
            <a:ext cx="2605607" cy="32316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0001000000100001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0001001001111011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0101011011100000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0001011011101010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0010100000001001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0000010000000101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x300A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0001100100100001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x300B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0001011011111111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x300C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x3010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172016" y="2643336"/>
            <a:ext cx="4360424" cy="3810000"/>
            <a:chOff x="4000516" y="2819400"/>
            <a:chExt cx="4360424" cy="3810000"/>
          </a:xfrm>
        </p:grpSpPr>
        <p:sp>
          <p:nvSpPr>
            <p:cNvPr id="31749" name="AutoShape 4"/>
            <p:cNvSpPr>
              <a:spLocks noChangeArrowheads="1"/>
            </p:cNvSpPr>
            <p:nvPr/>
          </p:nvSpPr>
          <p:spPr bwMode="auto">
            <a:xfrm>
              <a:off x="6436890" y="3810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R2 = 5?</a:t>
              </a:r>
            </a:p>
          </p:txBody>
        </p:sp>
        <p:sp>
          <p:nvSpPr>
            <p:cNvPr id="31750" name="AutoShape 5"/>
            <p:cNvSpPr>
              <a:spLocks noChangeArrowheads="1"/>
            </p:cNvSpPr>
            <p:nvPr/>
          </p:nvSpPr>
          <p:spPr bwMode="auto">
            <a:xfrm>
              <a:off x="6398790" y="6172200"/>
              <a:ext cx="1447800" cy="457200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HALT</a:t>
              </a:r>
            </a:p>
          </p:txBody>
        </p:sp>
        <p:sp>
          <p:nvSpPr>
            <p:cNvPr id="31751" name="Text Box 8"/>
            <p:cNvSpPr txBox="1">
              <a:spLocks noChangeArrowheads="1"/>
            </p:cNvSpPr>
            <p:nvPr/>
          </p:nvSpPr>
          <p:spPr bwMode="auto">
            <a:xfrm>
              <a:off x="7200916" y="4648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  <p:sp>
          <p:nvSpPr>
            <p:cNvPr id="31752" name="Text Box 9"/>
            <p:cNvSpPr txBox="1">
              <a:spLocks noChangeArrowheads="1"/>
            </p:cNvSpPr>
            <p:nvPr/>
          </p:nvSpPr>
          <p:spPr bwMode="auto">
            <a:xfrm>
              <a:off x="7826959" y="39624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53" name="Rectangle 10"/>
            <p:cNvSpPr>
              <a:spLocks noChangeArrowheads="1"/>
            </p:cNvSpPr>
            <p:nvPr/>
          </p:nvSpPr>
          <p:spPr bwMode="auto">
            <a:xfrm>
              <a:off x="5884440" y="2819400"/>
              <a:ext cx="24765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R0 = 1, R1 = -5, R3 = 10</a:t>
              </a:r>
              <a:br>
                <a:rPr lang="en-US" altLang="zh-CN" sz="1600" b="1" dirty="0">
                  <a:latin typeface="+mn-lt"/>
                  <a:ea typeface="+mn-ea"/>
                </a:rPr>
              </a:br>
              <a:r>
                <a:rPr lang="en-US" altLang="zh-CN" sz="1600" b="1" dirty="0">
                  <a:latin typeface="+mn-lt"/>
                  <a:ea typeface="+mn-ea"/>
                </a:rPr>
                <a:t>R4 = x3100, R2 = M[R4]</a:t>
              </a:r>
            </a:p>
          </p:txBody>
        </p:sp>
        <p:sp>
          <p:nvSpPr>
            <p:cNvPr id="31754" name="Rectangle 12"/>
            <p:cNvSpPr>
              <a:spLocks noChangeArrowheads="1"/>
            </p:cNvSpPr>
            <p:nvPr/>
          </p:nvSpPr>
          <p:spPr bwMode="auto">
            <a:xfrm>
              <a:off x="6170190" y="4991100"/>
              <a:ext cx="1905000" cy="838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R4 = R4 + 1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R3 = R3-1</a:t>
              </a:r>
            </a:p>
            <a:p>
              <a:pPr algn="ctr"/>
              <a:r>
                <a:rPr lang="en-US" altLang="zh-CN" sz="1600" b="1" dirty="0">
                  <a:latin typeface="+mn-lt"/>
                  <a:ea typeface="+mn-ea"/>
                </a:rPr>
                <a:t>R2 = M[R4]</a:t>
              </a:r>
            </a:p>
          </p:txBody>
        </p:sp>
        <p:sp>
          <p:nvSpPr>
            <p:cNvPr id="31756" name="AutoShape 17"/>
            <p:cNvSpPr>
              <a:spLocks noChangeArrowheads="1"/>
            </p:cNvSpPr>
            <p:nvPr/>
          </p:nvSpPr>
          <p:spPr bwMode="auto">
            <a:xfrm>
              <a:off x="4398540" y="4953000"/>
              <a:ext cx="1371600" cy="914400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R3 = 0?</a:t>
              </a:r>
            </a:p>
          </p:txBody>
        </p:sp>
        <p:sp>
          <p:nvSpPr>
            <p:cNvPr id="31757" name="Rectangle 18"/>
            <p:cNvSpPr>
              <a:spLocks noChangeArrowheads="1"/>
            </p:cNvSpPr>
            <p:nvPr/>
          </p:nvSpPr>
          <p:spPr bwMode="auto">
            <a:xfrm>
              <a:off x="4360440" y="6210300"/>
              <a:ext cx="14478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>
                  <a:latin typeface="+mn-lt"/>
                  <a:ea typeface="+mn-ea"/>
                </a:rPr>
                <a:t>R0 = 0</a:t>
              </a:r>
            </a:p>
          </p:txBody>
        </p:sp>
        <p:cxnSp>
          <p:nvCxnSpPr>
            <p:cNvPr id="31758" name="AutoShape 19"/>
            <p:cNvCxnSpPr>
              <a:cxnSpLocks noChangeShapeType="1"/>
              <a:stCxn id="31753" idx="2"/>
              <a:endCxn id="31749" idx="0"/>
            </p:cNvCxnSpPr>
            <p:nvPr/>
          </p:nvCxnSpPr>
          <p:spPr bwMode="auto">
            <a:xfrm>
              <a:off x="7122690" y="3581400"/>
              <a:ext cx="0" cy="228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AutoShape 21"/>
            <p:cNvCxnSpPr>
              <a:cxnSpLocks noChangeShapeType="1"/>
              <a:stCxn id="31749" idx="2"/>
              <a:endCxn id="31754" idx="0"/>
            </p:cNvCxnSpPr>
            <p:nvPr/>
          </p:nvCxnSpPr>
          <p:spPr bwMode="auto">
            <a:xfrm>
              <a:off x="7122690" y="4724400"/>
              <a:ext cx="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AutoShape 22"/>
            <p:cNvCxnSpPr>
              <a:cxnSpLocks noChangeShapeType="1"/>
              <a:stCxn id="31754" idx="1"/>
              <a:endCxn id="31756" idx="3"/>
            </p:cNvCxnSpPr>
            <p:nvPr/>
          </p:nvCxnSpPr>
          <p:spPr bwMode="auto">
            <a:xfrm flipH="1">
              <a:off x="5770140" y="5410200"/>
              <a:ext cx="400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AutoShape 23"/>
            <p:cNvCxnSpPr>
              <a:cxnSpLocks noChangeShapeType="1"/>
              <a:stCxn id="31756" idx="1"/>
              <a:endCxn id="31749" idx="1"/>
            </p:cNvCxnSpPr>
            <p:nvPr/>
          </p:nvCxnSpPr>
          <p:spPr bwMode="auto">
            <a:xfrm rot="10800000" flipH="1">
              <a:off x="4398540" y="4267200"/>
              <a:ext cx="2038350" cy="1143000"/>
            </a:xfrm>
            <a:prstGeom prst="bentConnector3">
              <a:avLst>
                <a:gd name="adj1" fmla="val -1121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AutoShape 24"/>
            <p:cNvCxnSpPr>
              <a:cxnSpLocks noChangeShapeType="1"/>
              <a:stCxn id="31756" idx="2"/>
              <a:endCxn id="31757" idx="0"/>
            </p:cNvCxnSpPr>
            <p:nvPr/>
          </p:nvCxnSpPr>
          <p:spPr bwMode="auto">
            <a:xfrm>
              <a:off x="5084340" y="5867400"/>
              <a:ext cx="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AutoShape 25"/>
            <p:cNvCxnSpPr>
              <a:cxnSpLocks noChangeShapeType="1"/>
              <a:stCxn id="31757" idx="3"/>
              <a:endCxn id="31750" idx="1"/>
            </p:cNvCxnSpPr>
            <p:nvPr/>
          </p:nvCxnSpPr>
          <p:spPr bwMode="auto">
            <a:xfrm>
              <a:off x="5808240" y="6400800"/>
              <a:ext cx="590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AutoShape 26"/>
            <p:cNvCxnSpPr>
              <a:cxnSpLocks noChangeShapeType="1"/>
              <a:stCxn id="31749" idx="3"/>
              <a:endCxn id="31750" idx="3"/>
            </p:cNvCxnSpPr>
            <p:nvPr/>
          </p:nvCxnSpPr>
          <p:spPr bwMode="auto">
            <a:xfrm>
              <a:off x="7808490" y="4267200"/>
              <a:ext cx="38100" cy="2133600"/>
            </a:xfrm>
            <a:prstGeom prst="bentConnector3">
              <a:avLst>
                <a:gd name="adj1" fmla="val 14208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5" name="Text Box 27"/>
            <p:cNvSpPr txBox="1">
              <a:spLocks noChangeArrowheads="1"/>
            </p:cNvSpPr>
            <p:nvPr/>
          </p:nvSpPr>
          <p:spPr bwMode="auto">
            <a:xfrm>
              <a:off x="5083759" y="5791200"/>
              <a:ext cx="415498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Yes</a:t>
              </a:r>
            </a:p>
          </p:txBody>
        </p:sp>
        <p:sp>
          <p:nvSpPr>
            <p:cNvPr id="31766" name="Text Box 28"/>
            <p:cNvSpPr txBox="1">
              <a:spLocks noChangeArrowheads="1"/>
            </p:cNvSpPr>
            <p:nvPr/>
          </p:nvSpPr>
          <p:spPr bwMode="auto">
            <a:xfrm>
              <a:off x="4000516" y="5410200"/>
              <a:ext cx="369012" cy="256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>
                  <a:latin typeface="+mn-lt"/>
                  <a:ea typeface="+mn-ea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0464"/>
            <a:ext cx="8686800" cy="914400"/>
          </a:xfrm>
        </p:spPr>
        <p:txBody>
          <a:bodyPr/>
          <a:lstStyle/>
          <a:p>
            <a:r>
              <a:rPr lang="zh-CN" altLang="en-US" dirty="0" smtClean="0">
                <a:latin typeface="+mn-ea"/>
              </a:rPr>
              <a:t>数据如下表，</a:t>
            </a:r>
            <a:r>
              <a:rPr lang="en-US" altLang="zh-CN" dirty="0" smtClean="0">
                <a:latin typeface="+mn-ea"/>
              </a:rPr>
              <a:t> x3108</a:t>
            </a:r>
            <a:r>
              <a:rPr lang="zh-CN" altLang="en-US" dirty="0" smtClean="0">
                <a:latin typeface="+mn-ea"/>
              </a:rPr>
              <a:t>内存单元存放数据‘</a:t>
            </a:r>
            <a:r>
              <a:rPr lang="en-US" altLang="zh-CN" dirty="0" smtClean="0">
                <a:latin typeface="+mn-ea"/>
              </a:rPr>
              <a:t>5</a:t>
            </a:r>
            <a:r>
              <a:rPr lang="zh-CN" altLang="en-US" dirty="0" smtClean="0">
                <a:latin typeface="+mn-ea"/>
              </a:rPr>
              <a:t>’，但结果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R0 = 0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latin typeface="+mn-ea"/>
              </a:rPr>
              <a:t>R0 = 1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出什么问题了</a:t>
            </a:r>
            <a:r>
              <a:rPr lang="en-US" altLang="zh-CN" dirty="0" smtClean="0">
                <a:latin typeface="+mn-ea"/>
              </a:rPr>
              <a:t>?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51647"/>
              </p:ext>
            </p:extLst>
          </p:nvPr>
        </p:nvGraphicFramePr>
        <p:xfrm>
          <a:off x="6156176" y="2268925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671191" y="2204864"/>
            <a:ext cx="41168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latin typeface="+mn-ea"/>
                <a:ea typeface="+mn-ea"/>
              </a:rPr>
              <a:t>是不是没有把所有数据都检查到</a:t>
            </a:r>
            <a:r>
              <a:rPr lang="en-US" altLang="zh-CN" sz="2400" dirty="0" smtClean="0">
                <a:latin typeface="+mn-ea"/>
                <a:ea typeface="+mn-ea"/>
              </a:rPr>
              <a:t>?</a:t>
            </a: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x300D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en-US" sz="2400" dirty="0" smtClean="0">
                <a:latin typeface="+mn-ea"/>
                <a:ea typeface="+mn-ea"/>
              </a:rPr>
              <a:t>处设置个断点，观察条件语句是否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正确地跳转</a:t>
            </a:r>
            <a:endParaRPr lang="en-US" altLang="zh-CN" sz="2400" dirty="0">
              <a:latin typeface="+mn-ea"/>
              <a:ea typeface="+mn-ea"/>
            </a:endParaRPr>
          </a:p>
        </p:txBody>
      </p:sp>
      <p:graphicFrame>
        <p:nvGraphicFramePr>
          <p:cNvPr id="142463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94338"/>
              </p:ext>
            </p:extLst>
          </p:nvPr>
        </p:nvGraphicFramePr>
        <p:xfrm>
          <a:off x="700336" y="3347864"/>
          <a:ext cx="3371850" cy="1554390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  <a:gridCol w="704850"/>
              </a:tblGrid>
              <a:tr h="335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0" name="Text Box 128"/>
          <p:cNvSpPr txBox="1">
            <a:spLocks noChangeArrowheads="1"/>
          </p:cNvSpPr>
          <p:nvPr/>
        </p:nvSpPr>
        <p:spPr bwMode="auto">
          <a:xfrm>
            <a:off x="4357936" y="4567064"/>
            <a:ext cx="13564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Didn’t branch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back, even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though R3 &gt; 0?</a:t>
            </a:r>
          </a:p>
        </p:txBody>
      </p:sp>
      <p:sp>
        <p:nvSpPr>
          <p:cNvPr id="32851" name="Line 129"/>
          <p:cNvSpPr>
            <a:spLocks noChangeShapeType="1"/>
          </p:cNvSpPr>
          <p:nvPr/>
        </p:nvSpPr>
        <p:spPr bwMode="auto">
          <a:xfrm flipH="1">
            <a:off x="4053136" y="4719464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Text Box 130"/>
          <p:cNvSpPr txBox="1">
            <a:spLocks noChangeArrowheads="1"/>
          </p:cNvSpPr>
          <p:nvPr/>
        </p:nvSpPr>
        <p:spPr bwMode="auto">
          <a:xfrm>
            <a:off x="512043" y="5157192"/>
            <a:ext cx="454162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Branch uses condition code set by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loading R2 with M[R4], not by decrementing R3.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Swap x300B and x300C, or remove x300C and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branch back to x3007.</a:t>
            </a:r>
          </a:p>
        </p:txBody>
      </p:sp>
    </p:spTree>
    <p:extLst>
      <p:ext uri="{BB962C8B-B14F-4D97-AF65-F5344CB8AC3E}">
        <p14:creationId xmlns:p14="http://schemas.microsoft.com/office/powerpoint/2010/main" val="145969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+mj-ea"/>
              </a:rPr>
              <a:t>Example 4: </a:t>
            </a:r>
            <a:r>
              <a:rPr lang="zh-CN" altLang="en-US" dirty="0" smtClean="0">
                <a:latin typeface="+mj-ea"/>
              </a:rPr>
              <a:t>查找字中的第一个‘</a:t>
            </a:r>
            <a:r>
              <a:rPr lang="en-US" altLang="zh-CN" dirty="0" smtClean="0">
                <a:latin typeface="+mj-ea"/>
              </a:rPr>
              <a:t>1</a:t>
            </a:r>
            <a:r>
              <a:rPr lang="zh-CN" altLang="en-US" dirty="0" smtClean="0">
                <a:latin typeface="+mj-ea"/>
              </a:rPr>
              <a:t>’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内存单元</a:t>
            </a:r>
            <a:r>
              <a:rPr lang="en-US" altLang="zh-CN" dirty="0" smtClean="0">
                <a:latin typeface="+mn-ea"/>
              </a:rPr>
              <a:t>x3009</a:t>
            </a:r>
            <a:r>
              <a:rPr lang="zh-CN" altLang="en-US" dirty="0" smtClean="0">
                <a:latin typeface="+mn-ea"/>
              </a:rPr>
              <a:t>存放一个字</a:t>
            </a:r>
            <a:r>
              <a:rPr lang="zh-CN" altLang="en-US" dirty="0">
                <a:latin typeface="+mn-ea"/>
              </a:rPr>
              <a:t>。</a:t>
            </a:r>
            <a:r>
              <a:rPr lang="zh-CN" altLang="en-US" dirty="0" smtClean="0">
                <a:latin typeface="+mn-ea"/>
              </a:rPr>
              <a:t>程序返回该数据中第一个‘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’的位置在</a:t>
            </a:r>
            <a:r>
              <a:rPr lang="en-US" altLang="zh-CN" dirty="0" smtClean="0">
                <a:latin typeface="+mn-ea"/>
              </a:rPr>
              <a:t>R1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(0-15)</a:t>
            </a:r>
            <a:r>
              <a:rPr lang="zh-CN" altLang="en-US" dirty="0" smtClean="0">
                <a:latin typeface="+mn-ea"/>
              </a:rPr>
              <a:t>；如果没有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，则</a:t>
            </a:r>
            <a:r>
              <a:rPr lang="en-US" altLang="zh-CN" dirty="0" smtClean="0">
                <a:latin typeface="+mn-ea"/>
              </a:rPr>
              <a:t>R1=-1</a:t>
            </a: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914400" y="27432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15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data</a:t>
            </a: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34290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R2[15] = 1?</a:t>
            </a: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914400" y="44958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decrement R1</a:t>
            </a: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shift R2 left one bit</a:t>
            </a: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219200" y="6324600"/>
            <a:ext cx="13716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</a:p>
        </p:txBody>
      </p:sp>
      <p:cxnSp>
        <p:nvCxnSpPr>
          <p:cNvPr id="33801" name="AutoShape 8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19050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19050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343400" y="2895600"/>
            <a:ext cx="2653290" cy="23493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0001001001101111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0010010000000110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0001001001111111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0001010010000010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0000100000000001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0000111111111100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143000" y="51816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R2[15] = 1?</a:t>
            </a:r>
          </a:p>
        </p:txBody>
      </p:sp>
      <p:cxnSp>
        <p:nvCxnSpPr>
          <p:cNvPr id="33805" name="AutoShape 14"/>
          <p:cNvCxnSpPr>
            <a:cxnSpLocks noChangeShapeType="1"/>
            <a:stCxn id="33798" idx="3"/>
            <a:endCxn id="33800" idx="3"/>
          </p:cNvCxnSpPr>
          <p:nvPr/>
        </p:nvCxnSpPr>
        <p:spPr bwMode="auto">
          <a:xfrm flipH="1">
            <a:off x="2590800" y="3848100"/>
            <a:ext cx="76200" cy="2667000"/>
          </a:xfrm>
          <a:prstGeom prst="bentConnector3">
            <a:avLst>
              <a:gd name="adj1" fmla="val -5375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9" idx="2"/>
            <a:endCxn id="33804" idx="0"/>
          </p:cNvCxnSpPr>
          <p:nvPr/>
        </p:nvCxnSpPr>
        <p:spPr bwMode="auto">
          <a:xfrm>
            <a:off x="1905000" y="5029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804" idx="2"/>
            <a:endCxn id="33800" idx="0"/>
          </p:cNvCxnSpPr>
          <p:nvPr/>
        </p:nvCxnSpPr>
        <p:spPr bwMode="auto">
          <a:xfrm>
            <a:off x="19050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4" idx="1"/>
            <a:endCxn id="33799" idx="1"/>
          </p:cNvCxnSpPr>
          <p:nvPr/>
        </p:nvCxnSpPr>
        <p:spPr bwMode="auto">
          <a:xfrm rot="10800000">
            <a:off x="914400" y="4762500"/>
            <a:ext cx="228600" cy="838200"/>
          </a:xfrm>
          <a:prstGeom prst="bent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743200" y="3581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1905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5800" y="5562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033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程序大多情况都运行正常，但当检查的数据为</a:t>
            </a:r>
            <a:r>
              <a:rPr lang="en-US" altLang="zh-CN" dirty="0" smtClean="0">
                <a:latin typeface="+mn-ea"/>
              </a:rPr>
              <a:t>0</a:t>
            </a:r>
            <a:r>
              <a:rPr lang="zh-CN" altLang="en-US" dirty="0" smtClean="0">
                <a:latin typeface="+mn-ea"/>
              </a:rPr>
              <a:t>时</a:t>
            </a:r>
            <a:r>
              <a:rPr lang="en-US" altLang="zh-CN" dirty="0" smtClean="0">
                <a:latin typeface="+mn-ea"/>
              </a:rPr>
              <a:t>……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开始运行和调试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44453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161662"/>
              </p:ext>
            </p:extLst>
          </p:nvPr>
        </p:nvGraphicFramePr>
        <p:xfrm>
          <a:off x="4763478" y="2943176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4716016" y="2276872"/>
            <a:ext cx="35009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在跳回的分支语句</a:t>
            </a:r>
            <a:r>
              <a:rPr lang="en-US" altLang="zh-CN" sz="2400" dirty="0" smtClean="0">
                <a:solidFill>
                  <a:srgbClr val="CE0000"/>
                </a:solidFill>
                <a:latin typeface="+mn-ea"/>
                <a:ea typeface="+mn-ea"/>
              </a:rPr>
              <a:t>(x3007)</a:t>
            </a:r>
            <a:r>
              <a:rPr lang="zh-CN" altLang="en-US" sz="2400" dirty="0" smtClean="0">
                <a:solidFill>
                  <a:srgbClr val="CE0000"/>
                </a:solidFill>
                <a:latin typeface="+mn-ea"/>
                <a:ea typeface="+mn-ea"/>
              </a:rPr>
              <a:t>处设置断点并观察</a:t>
            </a:r>
            <a:endParaRPr lang="en-US" altLang="zh-CN" sz="2400" dirty="0">
              <a:solidFill>
                <a:srgbClr val="CE0000"/>
              </a:solidFill>
              <a:latin typeface="+mn-ea"/>
              <a:ea typeface="+mn-ea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61998"/>
              </p:ext>
            </p:extLst>
          </p:nvPr>
        </p:nvGraphicFramePr>
        <p:xfrm>
          <a:off x="6500203" y="2954288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Text Box 111"/>
          <p:cNvSpPr txBox="1">
            <a:spLocks noChangeArrowheads="1"/>
          </p:cNvSpPr>
          <p:nvPr/>
        </p:nvSpPr>
        <p:spPr bwMode="auto">
          <a:xfrm>
            <a:off x="827584" y="2924944"/>
            <a:ext cx="3024336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If no ones, then branch to HALT</a:t>
            </a:r>
            <a:b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never occurs</a:t>
            </a:r>
            <a:r>
              <a:rPr lang="en-US" altLang="zh-CN" sz="2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!</a:t>
            </a:r>
          </a:p>
          <a:p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This is called an “infinite loop.”</a:t>
            </a:r>
          </a:p>
          <a:p>
            <a:r>
              <a:rPr lang="en-US" altLang="zh-CN" sz="2400" dirty="0">
                <a:ea typeface="宋体" panose="02010600030101010101" pitchFamily="2" charset="-122"/>
              </a:rPr>
              <a:t>Must change algorithm to either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(a) check for special case (R2=0), or</a:t>
            </a:r>
            <a:br>
              <a:rPr lang="en-US" altLang="zh-CN" sz="2400" dirty="0">
                <a:ea typeface="宋体" panose="02010600030101010101" pitchFamily="2" charset="-122"/>
              </a:rPr>
            </a:br>
            <a:r>
              <a:rPr lang="en-US" altLang="zh-CN" sz="2400" dirty="0">
                <a:ea typeface="宋体" panose="02010600030101010101" pitchFamily="2" charset="-122"/>
              </a:rPr>
              <a:t>(b) exit loop if R1 &lt; 0.</a:t>
            </a:r>
          </a:p>
        </p:txBody>
      </p:sp>
    </p:spTree>
    <p:extLst>
      <p:ext uri="{BB962C8B-B14F-4D97-AF65-F5344CB8AC3E}">
        <p14:creationId xmlns:p14="http://schemas.microsoft.com/office/powerpoint/2010/main" val="384867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程序设计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顺序模块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选择模块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latin typeface="+mn-ea"/>
              </a:rPr>
              <a:t>循环模块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en-US" altLang="zh-CN" dirty="0" smtClean="0">
                <a:latin typeface="+mn-ea"/>
              </a:rPr>
              <a:t>LC-3</a:t>
            </a:r>
            <a:r>
              <a:rPr lang="zh-CN" altLang="en-US" dirty="0" smtClean="0">
                <a:latin typeface="+mn-ea"/>
              </a:rPr>
              <a:t>实现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总结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831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跟踪程序看具体发生了什么事情</a:t>
            </a:r>
            <a:r>
              <a:rPr lang="zh-CN" altLang="en-US" dirty="0">
                <a:solidFill>
                  <a:srgbClr val="CE0000"/>
                </a:solidFill>
                <a:latin typeface="+mn-ea"/>
              </a:rPr>
              <a:t>。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断点</a:t>
            </a:r>
            <a:endParaRPr lang="en-US" altLang="zh-CN" dirty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单步执行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跟踪程序时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要去观察程序运行时真实发生的情况，而不是你想象的要发生什么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10</a:t>
            </a:r>
            <a:r>
              <a:rPr lang="zh-CN" altLang="en-US" dirty="0" smtClean="0">
                <a:latin typeface="+mn-ea"/>
              </a:rPr>
              <a:t>个数求和的程序中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很容易就可能忽视实际装入的地址是</a:t>
            </a:r>
            <a:r>
              <a:rPr lang="en-US" altLang="zh-CN" dirty="0" smtClean="0">
                <a:latin typeface="+mn-ea"/>
              </a:rPr>
              <a:t>x3107 </a:t>
            </a:r>
            <a:r>
              <a:rPr lang="zh-CN" altLang="en-US" dirty="0" smtClean="0">
                <a:latin typeface="+mn-ea"/>
              </a:rPr>
              <a:t>而不是</a:t>
            </a:r>
            <a:r>
              <a:rPr lang="en-US" altLang="zh-CN" dirty="0" smtClean="0">
                <a:latin typeface="+mn-ea"/>
              </a:rPr>
              <a:t> x3100.</a:t>
            </a:r>
          </a:p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尽量用所有可能的输入数据去测试程序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.</a:t>
            </a:r>
          </a:p>
          <a:p>
            <a:pPr marL="584200" lvl="1"/>
            <a:r>
              <a:rPr lang="zh-CN" altLang="en-US" dirty="0" smtClean="0">
                <a:latin typeface="+mn-ea"/>
              </a:rPr>
              <a:t>在</a:t>
            </a:r>
            <a:r>
              <a:rPr lang="en-US" altLang="zh-CN" dirty="0" smtClean="0">
                <a:latin typeface="+mn-ea"/>
              </a:rPr>
              <a:t> Examples 3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smtClean="0">
                <a:latin typeface="+mn-ea"/>
              </a:rPr>
              <a:t> 4</a:t>
            </a:r>
            <a:r>
              <a:rPr lang="zh-CN" altLang="en-US" dirty="0" smtClean="0">
                <a:latin typeface="+mn-ea"/>
              </a:rPr>
              <a:t>中</a:t>
            </a:r>
            <a:r>
              <a:rPr lang="en-US" altLang="zh-CN" dirty="0" smtClean="0">
                <a:latin typeface="+mn-ea"/>
              </a:rPr>
              <a:t>, </a:t>
            </a:r>
            <a:r>
              <a:rPr lang="zh-CN" altLang="en-US" dirty="0" smtClean="0">
                <a:latin typeface="+mn-ea"/>
              </a:rPr>
              <a:t>程序的输入数据可能有很多种组合形式或形态</a:t>
            </a:r>
            <a:endParaRPr lang="en-US" altLang="zh-CN" dirty="0" smtClean="0">
              <a:latin typeface="+mn-ea"/>
            </a:endParaRPr>
          </a:p>
          <a:p>
            <a:pPr marL="584200" lvl="1"/>
            <a:r>
              <a:rPr lang="zh-CN" altLang="en-US" dirty="0" smtClean="0">
                <a:latin typeface="+mn-ea"/>
              </a:rPr>
              <a:t>确定测试到所有极端的情况</a:t>
            </a:r>
            <a:r>
              <a:rPr lang="en-US" altLang="zh-CN" dirty="0" smtClean="0">
                <a:latin typeface="+mn-ea"/>
              </a:rPr>
              <a:t> (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1, </a:t>
            </a:r>
            <a:r>
              <a:rPr lang="zh-CN" altLang="en-US" dirty="0" smtClean="0">
                <a:latin typeface="+mn-ea"/>
              </a:rPr>
              <a:t>都为</a:t>
            </a:r>
            <a:r>
              <a:rPr lang="en-US" altLang="zh-CN" dirty="0" smtClean="0">
                <a:latin typeface="+mn-ea"/>
              </a:rPr>
              <a:t>0, ...).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696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系统分解</a:t>
            </a:r>
            <a:r>
              <a:rPr lang="en-US" altLang="zh-CN" dirty="0" smtClean="0">
                <a:solidFill>
                  <a:srgbClr val="CE0000"/>
                </a:solidFill>
                <a:latin typeface="+mn-ea"/>
              </a:rPr>
              <a:t>:</a:t>
            </a:r>
            <a:r>
              <a:rPr lang="zh-CN" altLang="en-US" dirty="0" smtClean="0">
                <a:solidFill>
                  <a:srgbClr val="CE0000"/>
                </a:solidFill>
                <a:latin typeface="+mn-ea"/>
              </a:rPr>
              <a:t> 利用计算机编程求解复杂问题的一个重要方法</a:t>
            </a:r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endParaRPr lang="en-US" altLang="zh-CN" dirty="0" smtClean="0">
              <a:solidFill>
                <a:srgbClr val="CE0000"/>
              </a:solidFill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原则</a:t>
            </a:r>
            <a:r>
              <a:rPr lang="en-US" altLang="zh-CN" dirty="0" smtClean="0">
                <a:latin typeface="+mn-ea"/>
              </a:rPr>
              <a:t>:</a:t>
            </a:r>
            <a:r>
              <a:rPr lang="zh-CN" altLang="en-US" dirty="0" smtClean="0">
                <a:latin typeface="+mn-ea"/>
              </a:rPr>
              <a:t> 将一个复杂的任务分解成若干个子任务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再将每个子任务进一步分解成更小的任务</a:t>
            </a:r>
            <a:r>
              <a:rPr lang="en-US" altLang="zh-CN" dirty="0" smtClean="0">
                <a:latin typeface="+mn-ea"/>
              </a:rPr>
              <a:t>;</a:t>
            </a:r>
            <a:r>
              <a:rPr lang="zh-CN" altLang="en-US" dirty="0" smtClean="0">
                <a:latin typeface="+mn-ea"/>
              </a:rPr>
              <a:t>如此反复</a:t>
            </a:r>
            <a:r>
              <a:rPr lang="en-US" altLang="zh-CN" dirty="0" smtClean="0">
                <a:latin typeface="+mn-ea"/>
              </a:rPr>
              <a:t>,</a:t>
            </a:r>
            <a:r>
              <a:rPr lang="zh-CN" altLang="en-US" dirty="0" smtClean="0">
                <a:latin typeface="+mn-ea"/>
              </a:rPr>
              <a:t>直到任务小到方便编程实现（机器指令）。</a:t>
            </a:r>
            <a:endParaRPr lang="en-US" altLang="zh-CN" dirty="0" smtClean="0">
              <a:latin typeface="+mn-ea"/>
            </a:endParaRPr>
          </a:p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子任务的实现结构：三种特定的程序结构，顺序、条件和循环</a:t>
            </a:r>
            <a:endParaRPr lang="en-US" altLang="zh-CN" dirty="0" smtClean="0">
              <a:latin typeface="+mn-ea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方法：系统分解</a:t>
            </a:r>
            <a:endParaRPr lang="en-US" altLang="zh-CN" dirty="0" smtClean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157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三种基本的程序构建结构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1772"/>
              </p:ext>
            </p:extLst>
          </p:nvPr>
        </p:nvGraphicFramePr>
        <p:xfrm>
          <a:off x="1043608" y="1254150"/>
          <a:ext cx="7221537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Visio" r:id="rId3" imgW="7601811" imgH="5246100" progId="Visio.Drawing.11">
                  <p:embed/>
                </p:oleObj>
              </mc:Choice>
              <mc:Fallback>
                <p:oleObj name="Visio" r:id="rId3" imgW="7601811" imgH="52461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54150"/>
                        <a:ext cx="7221537" cy="4983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88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先完成子任务</a:t>
            </a:r>
            <a:r>
              <a:rPr lang="en-US" altLang="zh-CN" dirty="0" smtClean="0">
                <a:latin typeface="+mn-ea"/>
              </a:rPr>
              <a:t>1,</a:t>
            </a:r>
            <a:r>
              <a:rPr lang="zh-CN" altLang="en-US" dirty="0" smtClean="0">
                <a:latin typeface="+mn-ea"/>
              </a:rPr>
              <a:t>再完成子任务</a:t>
            </a:r>
            <a:r>
              <a:rPr lang="en-US" altLang="zh-CN" dirty="0" smtClean="0">
                <a:latin typeface="+mn-ea"/>
              </a:rPr>
              <a:t>2, </a:t>
            </a:r>
            <a:r>
              <a:rPr lang="zh-CN" altLang="en-US" dirty="0" smtClean="0">
                <a:latin typeface="+mn-ea"/>
              </a:rPr>
              <a:t>以此类推。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+mj-ea"/>
              </a:rPr>
              <a:t>顺序执行结构</a:t>
            </a:r>
            <a:endParaRPr lang="en-US" altLang="zh-CN" dirty="0" smtClean="0">
              <a:latin typeface="+mj-ea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825887"/>
              </p:ext>
            </p:extLst>
          </p:nvPr>
        </p:nvGraphicFramePr>
        <p:xfrm>
          <a:off x="971600" y="1905000"/>
          <a:ext cx="6248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0" name="Visio" r:id="rId3" imgW="5406711" imgH="4022190" progId="Visio.Drawing.11">
                  <p:embed/>
                </p:oleObj>
              </mc:Choice>
              <mc:Fallback>
                <p:oleObj name="Visio" r:id="rId3" imgW="5406711" imgH="40221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905000"/>
                        <a:ext cx="6248400" cy="464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77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条件执行结构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latin typeface="+mn-ea"/>
              </a:rPr>
              <a:t>如果条件成立则执行子任务</a:t>
            </a:r>
            <a:r>
              <a:rPr lang="en-US" altLang="zh-CN" dirty="0" smtClean="0">
                <a:latin typeface="+mn-ea"/>
              </a:rPr>
              <a:t>1</a:t>
            </a:r>
            <a:r>
              <a:rPr lang="zh-CN" altLang="en-US" dirty="0" smtClean="0">
                <a:latin typeface="+mn-ea"/>
              </a:rPr>
              <a:t>，否则执行子任务</a:t>
            </a:r>
            <a:r>
              <a:rPr lang="en-US" altLang="zh-CN" dirty="0" smtClean="0">
                <a:latin typeface="+mn-ea"/>
              </a:rPr>
              <a:t>2</a:t>
            </a: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85487"/>
              </p:ext>
            </p:extLst>
          </p:nvPr>
        </p:nvGraphicFramePr>
        <p:xfrm>
          <a:off x="266700" y="2209800"/>
          <a:ext cx="86106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4" name="Visio" r:id="rId4" imgW="6327324" imgH="2732400" progId="Visio.Drawing.11">
                  <p:embed/>
                </p:oleObj>
              </mc:Choice>
              <mc:Fallback>
                <p:oleObj name="Visio" r:id="rId4" imgW="632732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209800"/>
                        <a:ext cx="8610600" cy="371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77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+mj-ea"/>
              </a:rPr>
              <a:t>循环</a:t>
            </a:r>
            <a:endParaRPr lang="en-US" altLang="zh-CN" dirty="0" smtClean="0">
              <a:latin typeface="+mj-ea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反复执行一个子任务，直到某个满足特定条件成立才退出</a:t>
            </a:r>
            <a:r>
              <a:rPr lang="en-US" altLang="zh-CN" dirty="0" smtClean="0">
                <a:ea typeface="宋体" panose="02010600030101010101" pitchFamily="2" charset="-122"/>
              </a:rPr>
              <a:t/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27775"/>
              </p:ext>
            </p:extLst>
          </p:nvPr>
        </p:nvGraphicFramePr>
        <p:xfrm>
          <a:off x="338138" y="2286000"/>
          <a:ext cx="880586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Visio" r:id="rId3" imgW="6572064" imgH="2732400" progId="Visio.Drawing.11">
                  <p:embed/>
                </p:oleObj>
              </mc:Choice>
              <mc:Fallback>
                <p:oleObj name="Visio" r:id="rId3" imgW="6572064" imgH="273240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2286000"/>
                        <a:ext cx="8805862" cy="366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3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学会把实际问题转换为用一个个子任务逐步解决的过程。</a:t>
            </a:r>
          </a:p>
          <a:p>
            <a:r>
              <a:rPr lang="zh-CN" altLang="en-US" dirty="0"/>
              <a:t>系统的初始状态是什么？期望的结束状态是什么？怎么从一个状态转移到另一个状态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>
                <a:solidFill>
                  <a:srgbClr val="009900"/>
                </a:solidFill>
                <a:latin typeface="+mn-ea"/>
              </a:rPr>
              <a:t>自然语言和三种基本结构的对应关系</a:t>
            </a:r>
            <a:endParaRPr lang="en-US" altLang="zh-CN" dirty="0">
              <a:solidFill>
                <a:srgbClr val="009900"/>
              </a:solidFill>
              <a:latin typeface="+mn-ea"/>
            </a:endParaRPr>
          </a:p>
          <a:p>
            <a:pPr lvl="1"/>
            <a:r>
              <a:rPr lang="en-US" altLang="zh-CN" dirty="0">
                <a:latin typeface="+mn-ea"/>
              </a:rPr>
              <a:t>“</a:t>
            </a:r>
            <a:r>
              <a:rPr lang="zh-CN" altLang="en-US" dirty="0">
                <a:latin typeface="+mn-ea"/>
              </a:rPr>
              <a:t>先做</a:t>
            </a:r>
            <a:r>
              <a:rPr lang="en-US" altLang="zh-CN" dirty="0">
                <a:latin typeface="+mn-ea"/>
              </a:rPr>
              <a:t> A </a:t>
            </a:r>
            <a:r>
              <a:rPr lang="zh-CN" altLang="en-US" dirty="0">
                <a:latin typeface="+mn-ea"/>
              </a:rPr>
              <a:t>然后做</a:t>
            </a:r>
            <a:r>
              <a:rPr lang="en-US" altLang="zh-CN" dirty="0">
                <a:latin typeface="+mn-ea"/>
              </a:rPr>
              <a:t> B” </a:t>
            </a: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	</a:t>
            </a:r>
            <a:r>
              <a:rPr lang="zh-CN" altLang="en-US" dirty="0" smtClean="0">
                <a:latin typeface="+mn-ea"/>
              </a:rPr>
              <a:t>顺序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solidFill>
                  <a:srgbClr val="CE0000"/>
                </a:solidFill>
                <a:latin typeface="+mn-ea"/>
                <a:sym typeface="Symbol" panose="05050102010706020507" pitchFamily="18" charset="2"/>
              </a:rPr>
              <a:t>如果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G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则做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H”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条件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对每一个存在的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X,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Y”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latin typeface="+mn-ea"/>
                <a:sym typeface="Symbol" panose="05050102010706020507" pitchFamily="18" charset="2"/>
              </a:rPr>
              <a:t>“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做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Z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直到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 W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成立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” </a:t>
            </a:r>
            <a:r>
              <a:rPr lang="en-US" altLang="zh-CN" dirty="0" smtClean="0">
                <a:latin typeface="+mn-ea"/>
                <a:sym typeface="Symbol" panose="05050102010706020507" pitchFamily="18" charset="2"/>
              </a:rPr>
              <a:t>			</a:t>
            </a:r>
            <a:r>
              <a:rPr lang="zh-CN" altLang="en-US" dirty="0" smtClean="0">
                <a:latin typeface="+mn-ea"/>
              </a:rPr>
              <a:t>循环</a:t>
            </a:r>
            <a:endParaRPr lang="en-US" altLang="zh-CN" dirty="0">
              <a:solidFill>
                <a:srgbClr val="CE0000"/>
              </a:solidFill>
              <a:latin typeface="+mn-ea"/>
              <a:sym typeface="Symbol" panose="05050102010706020507" pitchFamily="18" charset="2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解决问题的技巧</a:t>
            </a:r>
          </a:p>
        </p:txBody>
      </p:sp>
    </p:spTree>
    <p:extLst>
      <p:ext uri="{BB962C8B-B14F-4D97-AF65-F5344CB8AC3E}">
        <p14:creationId xmlns:p14="http://schemas.microsoft.com/office/powerpoint/2010/main" val="1943261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1371</TotalTime>
  <Pages>0</Pages>
  <Words>2159</Words>
  <Characters>0</Characters>
  <Application>Microsoft Office PowerPoint</Application>
  <DocSecurity>0</DocSecurity>
  <PresentationFormat>全屏显示(4:3)</PresentationFormat>
  <Lines>0</Lines>
  <Paragraphs>585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黑体</vt:lpstr>
      <vt:lpstr>宋体</vt:lpstr>
      <vt:lpstr>Arial</vt:lpstr>
      <vt:lpstr>Calibri</vt:lpstr>
      <vt:lpstr>Courier New</vt:lpstr>
      <vt:lpstr>Lucida Sans Unicode</vt:lpstr>
      <vt:lpstr>Symbol</vt:lpstr>
      <vt:lpstr>Verdana</vt:lpstr>
      <vt:lpstr>Wingdings 2</vt:lpstr>
      <vt:lpstr>Wingdings 3</vt:lpstr>
      <vt:lpstr>Concourse</vt:lpstr>
      <vt:lpstr>Visio</vt:lpstr>
      <vt:lpstr>计算机系统 I </vt:lpstr>
      <vt:lpstr>编程方法</vt:lpstr>
      <vt:lpstr>问题描述</vt:lpstr>
      <vt:lpstr>方法：系统分解</vt:lpstr>
      <vt:lpstr>三种基本的程序构建结构</vt:lpstr>
      <vt:lpstr>顺序执行结构</vt:lpstr>
      <vt:lpstr>条件执行结构</vt:lpstr>
      <vt:lpstr>循环</vt:lpstr>
      <vt:lpstr>解决问题的技巧</vt:lpstr>
      <vt:lpstr>LC-3 基本执行结构的实现</vt:lpstr>
      <vt:lpstr>PowerPoint 演示文稿</vt:lpstr>
      <vt:lpstr>条件执行结构的代码实现</vt:lpstr>
      <vt:lpstr>循环执行结构的代码实现</vt:lpstr>
      <vt:lpstr>IF-THEN-ELSE</vt:lpstr>
      <vt:lpstr>WHILE-DO</vt:lpstr>
      <vt:lpstr>DO-WHILE</vt:lpstr>
      <vt:lpstr>FOR</vt:lpstr>
      <vt:lpstr>逐步细化解决实例: 字符统计</vt:lpstr>
      <vt:lpstr>子任务B细化</vt:lpstr>
      <vt:lpstr>子任务B1细化</vt:lpstr>
      <vt:lpstr>细化B2和B3：用机器码实现</vt:lpstr>
      <vt:lpstr>最后一步: LC-3 指令</vt:lpstr>
      <vt:lpstr>调试</vt:lpstr>
      <vt:lpstr>调试的基本操作</vt:lpstr>
      <vt:lpstr>LC-3 仿真器</vt:lpstr>
      <vt:lpstr>常见的错误</vt:lpstr>
      <vt:lpstr>常见的错误</vt:lpstr>
      <vt:lpstr>跟踪程序的执行</vt:lpstr>
      <vt:lpstr>例1: 乘法</vt:lpstr>
      <vt:lpstr>乘法程序的调试</vt:lpstr>
      <vt:lpstr>例2: 一列数的求和</vt:lpstr>
      <vt:lpstr>开始运行和调试</vt:lpstr>
      <vt:lpstr>例3:查看内存区域是否包含5</vt:lpstr>
      <vt:lpstr>开始运行和调试</vt:lpstr>
      <vt:lpstr>Example 4: 查找字中的第一个‘1’</vt:lpstr>
      <vt:lpstr>开始运行和调试</vt:lpstr>
      <vt:lpstr>总结</vt:lpstr>
      <vt:lpstr>调试</vt:lpstr>
    </vt:vector>
  </TitlesOfParts>
  <Company>USTC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Windows 用户</cp:lastModifiedBy>
  <cp:revision>425</cp:revision>
  <cp:lastPrinted>1601-01-01T00:00:00Z</cp:lastPrinted>
  <dcterms:created xsi:type="dcterms:W3CDTF">2012-09-03T16:09:03Z</dcterms:created>
  <dcterms:modified xsi:type="dcterms:W3CDTF">2020-04-27T03:01:23Z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