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3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nflower">
            <a:extLst>
              <a:ext uri="{FF2B5EF4-FFF2-40B4-BE49-F238E27FC236}">
                <a16:creationId xmlns:a16="http://schemas.microsoft.com/office/drawing/2014/main" id="{92F829CD-72DA-49CE-A803-B431FC562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855F-4F26-4268-B476-E654AF08E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Project 1: Hive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DF21-3411-4AA9-833D-B11E02D05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Derrick Lin</a:t>
            </a:r>
          </a:p>
        </p:txBody>
      </p:sp>
    </p:spTree>
    <p:extLst>
      <p:ext uri="{BB962C8B-B14F-4D97-AF65-F5344CB8AC3E}">
        <p14:creationId xmlns:p14="http://schemas.microsoft.com/office/powerpoint/2010/main" val="23978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common beverages available in Branch4, Branch7?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'Branch4’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INTERSECT SELECT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b="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'Branch7'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59DAB-4013-4B15-BFFB-B76DF69C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81" y="3118122"/>
            <a:ext cx="1817719" cy="31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2 Full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 numCol="5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Cold_Coffee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ICY_LATTE</a:t>
            </a:r>
          </a:p>
          <a:p>
            <a:pPr marL="0" indent="0">
              <a:buNone/>
            </a:pPr>
            <a:r>
              <a:rPr lang="en-US" sz="2400" dirty="0" err="1"/>
              <a:t>ICY_Lite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ICY_MOCHA</a:t>
            </a:r>
          </a:p>
          <a:p>
            <a:pPr marL="0" indent="0">
              <a:buNone/>
            </a:pPr>
            <a:r>
              <a:rPr lang="en-US" sz="2400" dirty="0" err="1"/>
              <a:t>ICY_cappuccino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LARGE_LATTE</a:t>
            </a:r>
          </a:p>
          <a:p>
            <a:pPr marL="0" indent="0">
              <a:buNone/>
            </a:pPr>
            <a:r>
              <a:rPr lang="en-US" sz="2400" dirty="0" err="1"/>
              <a:t>LARGE_Lite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LARGE_MOCHA</a:t>
            </a:r>
          </a:p>
          <a:p>
            <a:pPr marL="0" indent="0">
              <a:buNone/>
            </a:pPr>
            <a:r>
              <a:rPr lang="en-US" sz="2400" dirty="0" err="1"/>
              <a:t>LARGE_cappuccino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MED_MOCHA</a:t>
            </a:r>
          </a:p>
          <a:p>
            <a:pPr marL="0" indent="0">
              <a:buNone/>
            </a:pPr>
            <a:r>
              <a:rPr lang="en-US" sz="2400" dirty="0" err="1"/>
              <a:t>MED_cappuccino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SMALL_LATTE</a:t>
            </a:r>
          </a:p>
          <a:p>
            <a:pPr marL="0" indent="0">
              <a:buNone/>
            </a:pPr>
            <a:r>
              <a:rPr lang="en-US" sz="2400" dirty="0" err="1"/>
              <a:t>SMALL_Lite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SMALL_MOCHA</a:t>
            </a:r>
          </a:p>
          <a:p>
            <a:pPr marL="0" indent="0">
              <a:buNone/>
            </a:pPr>
            <a:r>
              <a:rPr lang="en-US" sz="2400" dirty="0" err="1"/>
              <a:t>SMALL_cappuccino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Triple_cappuccino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33A9-685F-46B9-8450-5966A7CD3792}"/>
              </a:ext>
            </a:extLst>
          </p:cNvPr>
          <p:cNvSpPr txBox="1"/>
          <p:nvPr/>
        </p:nvSpPr>
        <p:spPr>
          <a:xfrm>
            <a:off x="1115568" y="6153150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(Total count: 51)</a:t>
            </a:r>
          </a:p>
        </p:txBody>
      </p:sp>
    </p:spTree>
    <p:extLst>
      <p:ext uri="{BB962C8B-B14F-4D97-AF65-F5344CB8AC3E}">
        <p14:creationId xmlns:p14="http://schemas.microsoft.com/office/powerpoint/2010/main" val="211405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</a:t>
            </a:r>
          </a:p>
          <a:p>
            <a:r>
              <a:rPr lang="en-US" sz="2400" dirty="0"/>
              <a:t>Nothing changes in the data after running this, but there is another partition for us to store new data, as necessary.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2);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6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</a:t>
            </a:r>
          </a:p>
          <a:p>
            <a:r>
              <a:rPr lang="en-US" sz="2400" dirty="0"/>
              <a:t>Again, nothing changes in the data after, but there should be a small speedup for certain queries (the speedup is negligible with the size of the data size we have).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INDEX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bevbranch_on_branch_idx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(branch)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</a:t>
            </a:r>
            <a:r>
              <a:rPr lang="en-US" sz="18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org.apache.hadoop.hive.ql.index.compact.CompactIndexHandler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WITH DEFERRED REBUILD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INDEX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bevbranch_on_branch_idx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REBUILD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View (Question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 VIEW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scenario_3_part1_answer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 DISTINCT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'Branch10’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'Branch8’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'Branch1’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scenario_3_part1_answer;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CC3A-E756-4306-AA6F-F90AA579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381" y="2731973"/>
            <a:ext cx="1778664" cy="31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View (Question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 VIEW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scenario_3_part2_answer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'Branch4’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INTERSECT 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b="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'Branch7'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scenario_3_part2_answer;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5862E-7DFF-4DB8-8ADB-AF44633C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71" y="2731974"/>
            <a:ext cx="1845874" cy="31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Alter the table properties to add "</a:t>
            </a:r>
            <a:r>
              <a:rPr lang="en-US" sz="2400" dirty="0" err="1"/>
              <a:t>note","comment</a:t>
            </a:r>
            <a:r>
              <a:rPr lang="en-US" sz="2400" dirty="0"/>
              <a:t>".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SET TBLPROPERTIES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'note'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'Each row counts some of the customers available for each beverage type.'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SET TBLPROPERTIES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'comment'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'Remember that there are multiple rows that contain the same beverage!'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SHOW TBLPROPERTIES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A049A-B667-4DFC-BF07-F6D93F3F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2" y="4894005"/>
            <a:ext cx="6720646" cy="1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1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Remove the row 5 from the output of Scenario 1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branch,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ROW_NUMBER() OVER ()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row_num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ASC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S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row_num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!= 5;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CA53-4C93-42D2-AFAB-17B7652F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47" y="3886200"/>
            <a:ext cx="3800252" cy="27434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C0E308-4463-48D1-908A-6E4FDEB00FDC}"/>
              </a:ext>
            </a:extLst>
          </p:cNvPr>
          <p:cNvSpPr/>
          <p:nvPr/>
        </p:nvSpPr>
        <p:spPr>
          <a:xfrm>
            <a:off x="7791560" y="5167443"/>
            <a:ext cx="1171465" cy="5856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/>
              <a:t>Any questions or </a:t>
            </a:r>
            <a:r>
              <a:rPr lang="en-US" sz="2400" dirty="0"/>
              <a:t>comments?</a:t>
            </a:r>
            <a:endParaRPr lang="en-US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data in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/revature-project1/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BranchA.txt, BranchB.txt, BranchC.txt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ConscountA.txt, ConscountA.txt, ConscountA.txt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USE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 project1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☕ Setup: </a:t>
            </a:r>
            <a:r>
              <a:rPr lang="en-US" dirty="0" err="1">
                <a:highlight>
                  <a:srgbClr val="C0C0C0"/>
                </a:highlight>
              </a:rPr>
              <a:t>BevBranch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0" y="2447025"/>
            <a:ext cx="7494335" cy="3791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+mj-lt"/>
                <a:ea typeface="Source Sans Pro" panose="020B0503030403020204" pitchFamily="34" charset="0"/>
              </a:rPr>
              <a:t>A table that shows which branches serve which beverages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(beverage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, branch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partition_id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ROW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FORMAT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DELIMITED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FIELDS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TERMINATED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','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STORED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AS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TEXTFILE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LOAD DATA INPATH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'/user/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pokem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/project1/Branch’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INTO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TABLE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BevBranch</a:t>
            </a:r>
            <a:endParaRPr lang="en-US" sz="17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partition_id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= 1);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9EFC-E616-4FDE-BFA0-3B6C6C6C9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89"/>
          <a:stretch/>
        </p:blipFill>
        <p:spPr>
          <a:xfrm>
            <a:off x="7470099" y="3752711"/>
            <a:ext cx="3994902" cy="2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☕ Setup: </a:t>
            </a:r>
            <a:r>
              <a:rPr lang="en-US" dirty="0" err="1">
                <a:highlight>
                  <a:srgbClr val="FFFF00"/>
                </a:highlight>
              </a:rPr>
              <a:t>BevConscount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0" y="2447025"/>
            <a:ext cx="8954020" cy="367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+mj-lt"/>
                <a:ea typeface="Source Sans Pro" panose="020B0503030403020204" pitchFamily="34" charset="0"/>
              </a:rPr>
              <a:t>A table that shows the size of the customer base for each beverage (note that each row may only be a partial sample of the customer base for each beverage)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(beverage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DELIMITED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FIELDS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TERMINATED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','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STORED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TEXTFILE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LOAD DATA INPATH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'/user/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pokem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/project1/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Conscount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INTO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endParaRPr lang="en-US" sz="1700" dirty="0">
              <a:solidFill>
                <a:srgbClr val="000000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PARTITION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1);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6987A-8142-473E-BC58-88D9308E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25" y="3713435"/>
            <a:ext cx="4233799" cy="26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789508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total number of consumers for Branch1?</a:t>
            </a:r>
          </a:p>
          <a:p>
            <a:r>
              <a:rPr lang="en-US" sz="2400" dirty="0"/>
              <a:t>What is the number of consumers for the Branch2?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637E5-934F-4364-BA55-71EA3092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3303624"/>
            <a:ext cx="3605579" cy="30057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18F292C-86C3-463A-B822-3A8DAA1C42F7}"/>
              </a:ext>
            </a:extLst>
          </p:cNvPr>
          <p:cNvSpPr/>
          <p:nvPr/>
        </p:nvSpPr>
        <p:spPr>
          <a:xfrm>
            <a:off x="11020425" y="4010025"/>
            <a:ext cx="971550" cy="238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9CF9BC-DCFC-4FC2-BC83-1918FB3B41C4}"/>
              </a:ext>
            </a:extLst>
          </p:cNvPr>
          <p:cNvSpPr/>
          <p:nvPr/>
        </p:nvSpPr>
        <p:spPr>
          <a:xfrm>
            <a:off x="11020425" y="3743325"/>
            <a:ext cx="971550" cy="238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2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825703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most consumed beverage on Branch1?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 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DESC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LIMIT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1;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9EA85-BFE5-4F46-9D15-D92F24FC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50" y="4886253"/>
            <a:ext cx="555385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2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825703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least consumed beverage on Branch2?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'Branch2'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ASC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LIMIT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1;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D678B-5AF7-4DF0-B406-9750F26D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42" y="4882135"/>
            <a:ext cx="56110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beverages available on Branch10, Branch8, and Branch1?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 DISTINCT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'Branch10’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'Branch8’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'Branch1'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8B3DE-5961-4E42-A327-0F8BBAE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81" y="3118122"/>
            <a:ext cx="1817719" cy="31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1 Full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 numCol="4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Cold_Coffee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ICY_MOCHA</a:t>
            </a:r>
          </a:p>
          <a:p>
            <a:pPr marL="0" indent="0">
              <a:buNone/>
            </a:pPr>
            <a:r>
              <a:rPr lang="en-US" sz="2400" dirty="0" err="1"/>
              <a:t>ICY_cappuccino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LARGE_MOCHA</a:t>
            </a:r>
          </a:p>
          <a:p>
            <a:pPr marL="0" indent="0">
              <a:buNone/>
            </a:pPr>
            <a:r>
              <a:rPr lang="en-US" sz="2400" dirty="0" err="1"/>
              <a:t>LARGE_cappuccino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MED_LATTE</a:t>
            </a:r>
          </a:p>
          <a:p>
            <a:pPr marL="0" indent="0">
              <a:buNone/>
            </a:pPr>
            <a:r>
              <a:rPr lang="en-US" sz="2400" dirty="0"/>
              <a:t>MED_MOCHA</a:t>
            </a:r>
          </a:p>
          <a:p>
            <a:pPr marL="0" indent="0">
              <a:buNone/>
            </a:pPr>
            <a:r>
              <a:rPr lang="en-US" sz="2400" dirty="0" err="1"/>
              <a:t>MED_cappuccino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SMALL_LATTE</a:t>
            </a:r>
          </a:p>
          <a:p>
            <a:pPr marL="0" indent="0">
              <a:buNone/>
            </a:pPr>
            <a:r>
              <a:rPr lang="en-US" sz="2400" dirty="0" err="1"/>
              <a:t>SMALL_Lite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SMALL_MOCHA</a:t>
            </a:r>
          </a:p>
          <a:p>
            <a:pPr marL="0" indent="0">
              <a:buNone/>
            </a:pPr>
            <a:r>
              <a:rPr lang="en-US" sz="2400" dirty="0" err="1"/>
              <a:t>Special_Coffee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Triple_cappuccino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33A9-685F-46B9-8450-5966A7CD3792}"/>
              </a:ext>
            </a:extLst>
          </p:cNvPr>
          <p:cNvSpPr txBox="1"/>
          <p:nvPr/>
        </p:nvSpPr>
        <p:spPr>
          <a:xfrm>
            <a:off x="1115568" y="6153150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(Total count: 44)</a:t>
            </a:r>
          </a:p>
        </p:txBody>
      </p:sp>
    </p:spTree>
    <p:extLst>
      <p:ext uri="{BB962C8B-B14F-4D97-AF65-F5344CB8AC3E}">
        <p14:creationId xmlns:p14="http://schemas.microsoft.com/office/powerpoint/2010/main" val="12397354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1246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Lucida Console</vt:lpstr>
      <vt:lpstr>AccentBoxVTI</vt:lpstr>
      <vt:lpstr>Project 1: Hive</vt:lpstr>
      <vt:lpstr>☕ Setup</vt:lpstr>
      <vt:lpstr>☕ Setup: BevBranch table</vt:lpstr>
      <vt:lpstr>☕ Setup: BevConscount table</vt:lpstr>
      <vt:lpstr>☕ Scenario 1</vt:lpstr>
      <vt:lpstr>☕ Scenario 2 Question 1</vt:lpstr>
      <vt:lpstr>☕ Scenario 2 Question 2</vt:lpstr>
      <vt:lpstr>☕ Scenario 3 Question 1</vt:lpstr>
      <vt:lpstr>☕ Scenario 3 Question 1 Full Output</vt:lpstr>
      <vt:lpstr>☕ Scenario 3 Question 2</vt:lpstr>
      <vt:lpstr>☕ Scenario 3 Question 2 Full Output</vt:lpstr>
      <vt:lpstr>☕ Scenario 4: Partition</vt:lpstr>
      <vt:lpstr>☕ Scenario 4: Index</vt:lpstr>
      <vt:lpstr>☕ Scenario 4: View (Question 1)</vt:lpstr>
      <vt:lpstr>☕ Scenario 4: View (Question 2)</vt:lpstr>
      <vt:lpstr>☕ Scenario 5</vt:lpstr>
      <vt:lpstr>☕ Scenario 6</vt:lpstr>
      <vt:lpstr>☕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Derrick Rui Lin</dc:creator>
  <cp:lastModifiedBy>Derrick Rui Lin</cp:lastModifiedBy>
  <cp:revision>27</cp:revision>
  <dcterms:created xsi:type="dcterms:W3CDTF">2021-05-11T19:45:21Z</dcterms:created>
  <dcterms:modified xsi:type="dcterms:W3CDTF">2021-05-19T16:13:51Z</dcterms:modified>
</cp:coreProperties>
</file>