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1390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94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314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82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00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600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75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66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235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78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95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682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29" r:id="rId6"/>
    <p:sldLayoutId id="2147483725" r:id="rId7"/>
    <p:sldLayoutId id="2147483726" r:id="rId8"/>
    <p:sldLayoutId id="2147483727" r:id="rId9"/>
    <p:sldLayoutId id="2147483728" r:id="rId10"/>
    <p:sldLayoutId id="21474837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unflower">
            <a:extLst>
              <a:ext uri="{FF2B5EF4-FFF2-40B4-BE49-F238E27FC236}">
                <a16:creationId xmlns:a16="http://schemas.microsoft.com/office/drawing/2014/main" id="{92F829CD-72DA-49CE-A803-B431FC5627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D855F-4F26-4268-B476-E654AF08E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r>
              <a:rPr lang="en-US" sz="6600" dirty="0"/>
              <a:t>Project 1: Hive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0DDF21-3411-4AA9-833D-B11E02D05A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r>
              <a:rPr lang="en-US" dirty="0"/>
              <a:t>Derrick Lin</a:t>
            </a:r>
          </a:p>
        </p:txBody>
      </p:sp>
    </p:spTree>
    <p:extLst>
      <p:ext uri="{BB962C8B-B14F-4D97-AF65-F5344CB8AC3E}">
        <p14:creationId xmlns:p14="http://schemas.microsoft.com/office/powerpoint/2010/main" val="23978150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DEA3A-1B85-4217-9242-A0A2F6303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☕ Scenario 3 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2C7A3-E749-4871-AB6C-DABE553CF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492" y="2458974"/>
            <a:ext cx="10838307" cy="3694176"/>
          </a:xfrm>
        </p:spPr>
        <p:txBody>
          <a:bodyPr>
            <a:normAutofit/>
          </a:bodyPr>
          <a:lstStyle/>
          <a:p>
            <a:r>
              <a:rPr lang="en-US" sz="2400" dirty="0"/>
              <a:t>What are the common beverages available in Branch4, Branch7?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SELECT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beverage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FROM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BevBranch</a:t>
            </a:r>
            <a:r>
              <a:rPr lang="en-US" sz="17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BB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WHERE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branch = </a:t>
            </a:r>
            <a:r>
              <a:rPr lang="en-US" sz="1700" b="1" dirty="0">
                <a:solidFill>
                  <a:srgbClr val="80404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'Branch4’</a:t>
            </a:r>
            <a:endParaRPr lang="en-US" sz="17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700" b="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INTERSECT SELECT</a:t>
            </a:r>
            <a:r>
              <a:rPr lang="en-US" sz="17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beverage </a:t>
            </a:r>
            <a:r>
              <a:rPr lang="en-US" sz="1700" b="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FROM</a:t>
            </a:r>
            <a:r>
              <a:rPr lang="en-US" sz="17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700" b="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BevBranch</a:t>
            </a:r>
            <a:r>
              <a:rPr lang="en-US" sz="1700" b="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BB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</a:t>
            </a:r>
            <a:r>
              <a:rPr lang="en-US" sz="1700" b="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WHERE</a:t>
            </a:r>
            <a:r>
              <a:rPr lang="en-US" sz="17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branch = </a:t>
            </a:r>
            <a:r>
              <a:rPr lang="en-US" sz="1700" b="1" dirty="0">
                <a:solidFill>
                  <a:srgbClr val="80404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'Branch7'</a:t>
            </a:r>
            <a:r>
              <a:rPr lang="en-US" sz="17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endParaRPr lang="en-US" sz="1700" dirty="0">
              <a:latin typeface="Lucida Console" panose="020B060904050402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D59DAB-4013-4B15-BFFB-B76DF69CD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681" y="3118122"/>
            <a:ext cx="1817719" cy="319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316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DEA3A-1B85-4217-9242-A0A2F6303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☕ Scenario 3 Question 2 Full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2C7A3-E749-4871-AB6C-DABE553CF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492" y="2458974"/>
            <a:ext cx="10838307" cy="3694176"/>
          </a:xfrm>
        </p:spPr>
        <p:txBody>
          <a:bodyPr numCol="5">
            <a:normAutofit fontScale="62500" lnSpcReduction="20000"/>
          </a:bodyPr>
          <a:lstStyle/>
          <a:p>
            <a:pPr marL="0" indent="0">
              <a:buNone/>
            </a:pPr>
            <a:r>
              <a:rPr lang="en-US" sz="2400" dirty="0" err="1"/>
              <a:t>Cold_Coffee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Cold_Espresso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Cold_LATTE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Cold_Lite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Cold_MOCHA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Cold_cappuccino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Double_Coffee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Double_Espresso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Double_Lite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Double_MOCHA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Double_cappuccino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ICY_Coffee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ICY_LATTE</a:t>
            </a:r>
          </a:p>
          <a:p>
            <a:pPr marL="0" indent="0">
              <a:buNone/>
            </a:pPr>
            <a:r>
              <a:rPr lang="en-US" sz="2400" dirty="0" err="1"/>
              <a:t>ICY_Lite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ICY_MOCHA</a:t>
            </a:r>
          </a:p>
          <a:p>
            <a:pPr marL="0" indent="0">
              <a:buNone/>
            </a:pPr>
            <a:r>
              <a:rPr lang="en-US" sz="2400" dirty="0" err="1"/>
              <a:t>ICY_cappuccino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LARGE_Coffee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LARGE_Espresso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LARGE_LATTE</a:t>
            </a:r>
          </a:p>
          <a:p>
            <a:pPr marL="0" indent="0">
              <a:buNone/>
            </a:pPr>
            <a:r>
              <a:rPr lang="en-US" sz="2400" dirty="0" err="1"/>
              <a:t>LARGE_Lite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LARGE_MOCHA</a:t>
            </a:r>
          </a:p>
          <a:p>
            <a:pPr marL="0" indent="0">
              <a:buNone/>
            </a:pPr>
            <a:r>
              <a:rPr lang="en-US" sz="2400" dirty="0" err="1"/>
              <a:t>LARGE_cappuccino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MED_Coffee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MED_Espresso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MED_Lite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MED_MOCHA</a:t>
            </a:r>
          </a:p>
          <a:p>
            <a:pPr marL="0" indent="0">
              <a:buNone/>
            </a:pPr>
            <a:r>
              <a:rPr lang="en-US" sz="2400" dirty="0" err="1"/>
              <a:t>MED_cappuccino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Mild_Coffee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Mild_Espresso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Mild_LATTE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Mild_Lite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Mild_MOCHA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Mild_cappuccino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SMALL_Coffee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SMALL_Espresso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SMALL_LATTE</a:t>
            </a:r>
          </a:p>
          <a:p>
            <a:pPr marL="0" indent="0">
              <a:buNone/>
            </a:pPr>
            <a:r>
              <a:rPr lang="en-US" sz="2400" dirty="0" err="1"/>
              <a:t>SMALL_Lite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SMALL_MOCHA</a:t>
            </a:r>
          </a:p>
          <a:p>
            <a:pPr marL="0" indent="0">
              <a:buNone/>
            </a:pPr>
            <a:r>
              <a:rPr lang="en-US" sz="2400" dirty="0" err="1"/>
              <a:t>SMALL_cappuccino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Special_Coffee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Special_Espresso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Special_LATTE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Special_Lite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Special_MOCHA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Special_cappuccino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Triple_Coffee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Triple_Espresso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Triple_LATTE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Triple_Lite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Triple_MOCHA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Triple_cappuccino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4333A9-685F-46B9-8450-5966A7CD3792}"/>
              </a:ext>
            </a:extLst>
          </p:cNvPr>
          <p:cNvSpPr txBox="1"/>
          <p:nvPr/>
        </p:nvSpPr>
        <p:spPr>
          <a:xfrm>
            <a:off x="1115568" y="6153150"/>
            <a:ext cx="1880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(Total count: 51)</a:t>
            </a:r>
          </a:p>
        </p:txBody>
      </p:sp>
    </p:spTree>
    <p:extLst>
      <p:ext uri="{BB962C8B-B14F-4D97-AF65-F5344CB8AC3E}">
        <p14:creationId xmlns:p14="http://schemas.microsoft.com/office/powerpoint/2010/main" val="2114057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DEA3A-1B85-4217-9242-A0A2F6303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☕ Scenario 4: Partition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2C7A3-E749-4871-AB6C-DABE553CF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492" y="2458974"/>
            <a:ext cx="10838307" cy="3694176"/>
          </a:xfrm>
        </p:spPr>
        <p:txBody>
          <a:bodyPr>
            <a:normAutofit/>
          </a:bodyPr>
          <a:lstStyle/>
          <a:p>
            <a:r>
              <a:rPr lang="en-US" sz="2400" dirty="0"/>
              <a:t>Create a partition, index, view for the scenario3.</a:t>
            </a:r>
          </a:p>
          <a:p>
            <a:r>
              <a:rPr lang="en-US" sz="2400" dirty="0"/>
              <a:t>Nothing changes in the data after running this, but there is another partition for us to store new data, as necessary.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ALTER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TABLE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BevBranch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ADD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PARTITION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partition_id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= 2);</a:t>
            </a:r>
            <a:endParaRPr lang="en-US" sz="24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861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DEA3A-1B85-4217-9242-A0A2F6303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☕ Scenario 4: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2C7A3-E749-4871-AB6C-DABE553CF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492" y="2458974"/>
            <a:ext cx="10838307" cy="3694176"/>
          </a:xfrm>
        </p:spPr>
        <p:txBody>
          <a:bodyPr>
            <a:normAutofit/>
          </a:bodyPr>
          <a:lstStyle/>
          <a:p>
            <a:r>
              <a:rPr lang="en-US" sz="2400" dirty="0"/>
              <a:t>Create a partition, index, view for the scenario3.</a:t>
            </a:r>
          </a:p>
          <a:p>
            <a:r>
              <a:rPr lang="en-US" sz="2400" dirty="0"/>
              <a:t>Again, nothing changes in the data after, but there should be a small speedup for certain queries (the speedup is negligible with the size of the data size we have).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CREATE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INDEX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bevbranch_on_branch_idx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TABLE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BevBranch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(branch)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800" b="1" dirty="0">
                <a:solidFill>
                  <a:srgbClr val="80404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'</a:t>
            </a:r>
            <a:r>
              <a:rPr lang="en-US" sz="1800" b="1" dirty="0" err="1">
                <a:solidFill>
                  <a:srgbClr val="80404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org.apache.hadoop.hive.ql.index.compact.CompactIndexHandler</a:t>
            </a:r>
            <a:r>
              <a:rPr lang="en-US" sz="1800" b="1" dirty="0">
                <a:solidFill>
                  <a:srgbClr val="80404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’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</a:t>
            </a:r>
            <a:r>
              <a:rPr lang="en-US" sz="1800" b="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WITH DEFERRED REBUILD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ALTER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INDEX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bevbranch_on_branch_idx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ON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BevBranch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REBUILD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endParaRPr lang="en-US" sz="24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940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DEA3A-1B85-4217-9242-A0A2F6303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☕ Scenario 4: View (Question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2C7A3-E749-4871-AB6C-DABE553CF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492" y="2458974"/>
            <a:ext cx="10838307" cy="3694176"/>
          </a:xfrm>
        </p:spPr>
        <p:txBody>
          <a:bodyPr>
            <a:normAutofit/>
          </a:bodyPr>
          <a:lstStyle/>
          <a:p>
            <a:r>
              <a:rPr lang="en-US" sz="2400" dirty="0"/>
              <a:t>Create a partition, index, view for the scenario3.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CREATE VIEW </a:t>
            </a:r>
            <a:r>
              <a:rPr lang="en-US" sz="1800" dirty="0">
                <a:highlight>
                  <a:srgbClr val="FFFFFF"/>
                </a:highlight>
                <a:latin typeface="Lucida Console" panose="020B0609040504020204" pitchFamily="49" charset="0"/>
              </a:rPr>
              <a:t>scenario_3_part1_answer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AS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SELECT DISTINCT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beverage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BevBranch</a:t>
            </a:r>
            <a:r>
              <a:rPr lang="en-US" sz="18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BB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branch = </a:t>
            </a:r>
            <a:r>
              <a:rPr lang="en-US" sz="1800" b="1" dirty="0">
                <a:solidFill>
                  <a:srgbClr val="80404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'Branch10’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</a:t>
            </a:r>
            <a:r>
              <a:rPr lang="en-US" sz="1800" b="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OR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branch = </a:t>
            </a:r>
            <a:r>
              <a:rPr lang="en-US" sz="1800" b="1" dirty="0">
                <a:solidFill>
                  <a:srgbClr val="80404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'Branch8’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</a:t>
            </a:r>
            <a:r>
              <a:rPr lang="en-US" sz="1800" b="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OR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branch = </a:t>
            </a:r>
            <a:r>
              <a:rPr lang="en-US" sz="1800" b="1" dirty="0">
                <a:solidFill>
                  <a:srgbClr val="80404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'Branch1’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*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FROM </a:t>
            </a:r>
            <a:r>
              <a:rPr lang="en-US" sz="1800" dirty="0">
                <a:highlight>
                  <a:srgbClr val="FFFFFF"/>
                </a:highlight>
                <a:latin typeface="Lucida Console" panose="020B0609040504020204" pitchFamily="49" charset="0"/>
              </a:rPr>
              <a:t>scenario_3_part1_answer;</a:t>
            </a: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2400" dirty="0">
              <a:latin typeface="Lucida Console" panose="020B060904050402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49CC3A-E756-4306-AA6F-F90AA5794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2381" y="2731973"/>
            <a:ext cx="1778664" cy="314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912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DEA3A-1B85-4217-9242-A0A2F6303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☕ Scenario 4: View (Question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2C7A3-E749-4871-AB6C-DABE553CF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492" y="2458974"/>
            <a:ext cx="10838307" cy="3694176"/>
          </a:xfrm>
        </p:spPr>
        <p:txBody>
          <a:bodyPr>
            <a:normAutofit/>
          </a:bodyPr>
          <a:lstStyle/>
          <a:p>
            <a:r>
              <a:rPr lang="en-US" sz="2400" dirty="0"/>
              <a:t>Create a partition, index, view for the scenario3.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CREATE VIEW </a:t>
            </a:r>
            <a:r>
              <a:rPr lang="en-US" sz="1800" dirty="0">
                <a:highlight>
                  <a:srgbClr val="FFFFFF"/>
                </a:highlight>
                <a:latin typeface="Lucida Console" panose="020B0609040504020204" pitchFamily="49" charset="0"/>
              </a:rPr>
              <a:t>scenario_3_part2_answer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AS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beverage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BevBranch</a:t>
            </a:r>
            <a:r>
              <a:rPr lang="en-US" sz="18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BB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branch = </a:t>
            </a:r>
            <a:r>
              <a:rPr lang="en-US" sz="1800" b="1" dirty="0">
                <a:solidFill>
                  <a:srgbClr val="80404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'Branch4’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INTERSECT SELECT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beverage </a:t>
            </a:r>
            <a:r>
              <a:rPr lang="en-US" sz="1800" b="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FROM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BevBranch</a:t>
            </a:r>
            <a:r>
              <a:rPr lang="en-US" sz="1800" b="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BB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</a:t>
            </a:r>
            <a:r>
              <a:rPr lang="en-US" sz="1800" b="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WHERE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branch = </a:t>
            </a:r>
            <a:r>
              <a:rPr lang="en-US" sz="1800" b="1" dirty="0">
                <a:solidFill>
                  <a:srgbClr val="80404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'Branch7'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*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FROM </a:t>
            </a:r>
            <a:r>
              <a:rPr lang="en-US" sz="1800" dirty="0">
                <a:highlight>
                  <a:srgbClr val="FFFFFF"/>
                </a:highlight>
                <a:latin typeface="Lucida Console" panose="020B0609040504020204" pitchFamily="49" charset="0"/>
              </a:rPr>
              <a:t>scenario_3_part2_answer;</a:t>
            </a: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2400" dirty="0">
              <a:latin typeface="Lucida Console" panose="020B060904050402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05862E-7DFF-4DB8-8ADB-AF44633C1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5171" y="2731974"/>
            <a:ext cx="1845874" cy="314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188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DEA3A-1B85-4217-9242-A0A2F6303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☕ Scenario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2C7A3-E749-4871-AB6C-DABE553CF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492" y="2458974"/>
            <a:ext cx="10838307" cy="3694176"/>
          </a:xfrm>
        </p:spPr>
        <p:txBody>
          <a:bodyPr>
            <a:normAutofit/>
          </a:bodyPr>
          <a:lstStyle/>
          <a:p>
            <a:r>
              <a:rPr lang="en-US" sz="2400" dirty="0"/>
              <a:t>Alter the table properties to add "</a:t>
            </a:r>
            <a:r>
              <a:rPr lang="en-US" sz="2400" dirty="0" err="1"/>
              <a:t>note","comment</a:t>
            </a:r>
            <a:r>
              <a:rPr lang="en-US" sz="2400" dirty="0"/>
              <a:t>".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ALTER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TABLE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BevConscount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SET TBLPROPERTIES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</a:t>
            </a:r>
            <a:r>
              <a:rPr lang="en-US" sz="1800" b="1" dirty="0">
                <a:solidFill>
                  <a:srgbClr val="80404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'note'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=</a:t>
            </a:r>
            <a:r>
              <a:rPr lang="en-US" sz="1800" b="1" dirty="0">
                <a:solidFill>
                  <a:srgbClr val="80404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'Each row counts some of the customers available for each beverage type.'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ALTER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TABLE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BevConscount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SET TBLPROPERTIES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</a:t>
            </a:r>
            <a:r>
              <a:rPr lang="en-US" sz="1800" b="1" dirty="0">
                <a:solidFill>
                  <a:srgbClr val="80404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'comment'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=</a:t>
            </a:r>
            <a:r>
              <a:rPr lang="en-US" sz="1800" b="1" dirty="0">
                <a:solidFill>
                  <a:srgbClr val="80404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'Remember that there are multiple rows that contain the same beverage!'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SHOW TBLPROPERTIES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BevConscount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endParaRPr lang="en-US" sz="2400" dirty="0">
              <a:latin typeface="Lucida Console" panose="020B060904050402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EA049A-B667-4DFC-BF07-F6D93F3FA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322" y="4894005"/>
            <a:ext cx="6720646" cy="170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512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DEA3A-1B85-4217-9242-A0A2F6303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☕ Scenario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2C7A3-E749-4871-AB6C-DABE553CF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492" y="2458974"/>
            <a:ext cx="10838307" cy="3694176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Remove the row 5 from the output of Scenario 1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SELECT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branch, 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total_consumers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FROM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(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SELECT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BB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.Branch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, sum(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BC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.consumercount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)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AS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total_consumers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	ROW_NUMBER() OVER ()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AS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row_num</a:t>
            </a:r>
            <a:endParaRPr lang="en-US" sz="17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FROM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BevBranch</a:t>
            </a:r>
            <a:r>
              <a:rPr lang="en-US" sz="17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BB</a:t>
            </a:r>
            <a:r>
              <a:rPr lang="en-US" sz="17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INNER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JOIN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BevConscount</a:t>
            </a:r>
            <a:r>
              <a:rPr lang="en-US" sz="1700" dirty="0">
                <a:solidFill>
                  <a:srgbClr val="000000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 BC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ON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BB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.beverage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= 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BC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.beverage</a:t>
            </a:r>
            <a:endParaRPr lang="en-US" sz="17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GROUP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BY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BB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.Branch</a:t>
            </a:r>
            <a:endParaRPr lang="en-US" sz="17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ORDER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BY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BB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.branch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ASC</a:t>
            </a:r>
            <a:endParaRPr lang="en-US" sz="17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) S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WHERE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row_num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!= 5;</a:t>
            </a:r>
            <a:endParaRPr lang="en-US" sz="1700" dirty="0">
              <a:latin typeface="Lucida Console" panose="020B060904050402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D8CA53-4C93-42D2-AFAB-17B7652FA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547" y="3886200"/>
            <a:ext cx="3800252" cy="274346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90C0E308-4463-48D1-908A-6E4FDEB00FDC}"/>
              </a:ext>
            </a:extLst>
          </p:cNvPr>
          <p:cNvSpPr/>
          <p:nvPr/>
        </p:nvSpPr>
        <p:spPr>
          <a:xfrm>
            <a:off x="7791560" y="5167443"/>
            <a:ext cx="1171465" cy="58565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675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F72F5-917E-41C7-AE31-4016FB0D7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☕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69422-6F4C-4827-B8C5-F4ACD3534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 with data in </a:t>
            </a:r>
            <a:r>
              <a:rPr lang="en-US" dirty="0" err="1"/>
              <a:t>hdfs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/home/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pokem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/revature-project1/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BranchA.txt, BranchB.txt, BranchC.txt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ConscountA.txt, ConscountA.txt, ConscountA.txt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cs typeface="Courier New" panose="02070309020205020404" pitchFamily="49" charset="0"/>
              </a:rPr>
              <a:t>USE</a:t>
            </a:r>
            <a:r>
              <a:rPr lang="en-US" sz="22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cs typeface="Courier New" panose="02070309020205020404" pitchFamily="49" charset="0"/>
              </a:rPr>
              <a:t> project1</a:t>
            </a:r>
            <a:r>
              <a:rPr lang="en-US" sz="22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918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F72F5-917E-41C7-AE31-4016FB0D7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☕ Setup: </a:t>
            </a:r>
            <a:r>
              <a:rPr lang="en-US" dirty="0" err="1">
                <a:highlight>
                  <a:srgbClr val="C0C0C0"/>
                </a:highlight>
              </a:rPr>
              <a:t>BevBranch</a:t>
            </a:r>
            <a:r>
              <a:rPr lang="en-US" dirty="0"/>
              <a:t>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69422-6F4C-4827-B8C5-F4ACD3534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30" y="2447025"/>
            <a:ext cx="7494335" cy="37918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highlight>
                  <a:srgbClr val="FFFFFF"/>
                </a:highlight>
                <a:latin typeface="+mj-lt"/>
                <a:ea typeface="Source Sans Pro" panose="020B0503030403020204" pitchFamily="34" charset="0"/>
              </a:rPr>
              <a:t>A table that shows which branches serve which beverages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Source Sans Pro" panose="020B0503030403020204" pitchFamily="34" charset="0"/>
              </a:rPr>
              <a:t>CREATE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Source Sans Pro" panose="020B0503030403020204" pitchFamily="34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Source Sans Pro" panose="020B0503030403020204" pitchFamily="34" charset="0"/>
              </a:rPr>
              <a:t>TABLE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Source Sans Pro" panose="020B0503030403020204" pitchFamily="34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  <a:ea typeface="Source Sans Pro" panose="020B0503030403020204" pitchFamily="34" charset="0"/>
              </a:rPr>
              <a:t>BevBranch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Source Sans Pro" panose="020B0503030403020204" pitchFamily="34" charset="0"/>
              </a:rPr>
              <a:t>(beverage </a:t>
            </a:r>
            <a:r>
              <a:rPr lang="en-US" sz="1700" dirty="0">
                <a:solidFill>
                  <a:srgbClr val="800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Source Sans Pro" panose="020B0503030403020204" pitchFamily="34" charset="0"/>
              </a:rPr>
              <a:t>STRING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Source Sans Pro" panose="020B0503030403020204" pitchFamily="34" charset="0"/>
              </a:rPr>
              <a:t>, branch </a:t>
            </a:r>
            <a:r>
              <a:rPr lang="en-US" sz="1700" dirty="0">
                <a:solidFill>
                  <a:srgbClr val="800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Source Sans Pro" panose="020B0503030403020204" pitchFamily="34" charset="0"/>
              </a:rPr>
              <a:t>STRING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Source Sans Pro" panose="020B0503030403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Source Sans Pro" panose="020B0503030403020204" pitchFamily="34" charset="0"/>
              </a:rPr>
              <a:t>	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Source Sans Pro" panose="020B0503030403020204" pitchFamily="34" charset="0"/>
              </a:rPr>
              <a:t>PARTITIONED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Source Sans Pro" panose="020B0503030403020204" pitchFamily="34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Source Sans Pro" panose="020B0503030403020204" pitchFamily="34" charset="0"/>
              </a:rPr>
              <a:t>BY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Source Sans Pro" panose="020B0503030403020204" pitchFamily="34" charset="0"/>
              </a:rPr>
              <a:t> (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Source Sans Pro" panose="020B0503030403020204" pitchFamily="34" charset="0"/>
              </a:rPr>
              <a:t>partition_id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Source Sans Pro" panose="020B0503030403020204" pitchFamily="34" charset="0"/>
              </a:rPr>
              <a:t> </a:t>
            </a:r>
            <a:r>
              <a:rPr lang="en-US" sz="1700" dirty="0">
                <a:solidFill>
                  <a:srgbClr val="80008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Source Sans Pro" panose="020B0503030403020204" pitchFamily="34" charset="0"/>
              </a:rPr>
              <a:t>INT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Source Sans Pro" panose="020B0503030403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Source Sans Pro" panose="020B0503030403020204" pitchFamily="34" charset="0"/>
              </a:rPr>
              <a:t>	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Source Sans Pro" panose="020B0503030403020204" pitchFamily="34" charset="0"/>
              </a:rPr>
              <a:t>ROW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Source Sans Pro" panose="020B0503030403020204" pitchFamily="34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Source Sans Pro" panose="020B0503030403020204" pitchFamily="34" charset="0"/>
              </a:rPr>
              <a:t>FORMAT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Source Sans Pro" panose="020B0503030403020204" pitchFamily="34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Source Sans Pro" panose="020B0503030403020204" pitchFamily="34" charset="0"/>
              </a:rPr>
              <a:t>DELIMITED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Source Sans Pro" panose="020B0503030403020204" pitchFamily="34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Source Sans Pro" panose="020B0503030403020204" pitchFamily="34" charset="0"/>
              </a:rPr>
              <a:t>FIELDS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Source Sans Pro" panose="020B0503030403020204" pitchFamily="34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Source Sans Pro" panose="020B0503030403020204" pitchFamily="34" charset="0"/>
              </a:rPr>
              <a:t>TERMINATED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Source Sans Pro" panose="020B0503030403020204" pitchFamily="34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Source Sans Pro" panose="020B0503030403020204" pitchFamily="34" charset="0"/>
              </a:rPr>
              <a:t>BY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Source Sans Pro" panose="020B0503030403020204" pitchFamily="34" charset="0"/>
              </a:rPr>
              <a:t> </a:t>
            </a:r>
            <a:r>
              <a:rPr lang="en-US" sz="1700" b="1" dirty="0">
                <a:solidFill>
                  <a:srgbClr val="80404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Source Sans Pro" panose="020B0503030403020204" pitchFamily="34" charset="0"/>
              </a:rPr>
              <a:t>','</a:t>
            </a:r>
            <a:endParaRPr lang="en-US" sz="1700" b="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17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Source Sans Pro" panose="020B0503030403020204" pitchFamily="34" charset="0"/>
              </a:rPr>
              <a:t>	</a:t>
            </a:r>
            <a:r>
              <a:rPr lang="en-US" sz="1700" b="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Source Sans Pro" panose="020B0503030403020204" pitchFamily="34" charset="0"/>
              </a:rPr>
              <a:t>STORED</a:t>
            </a:r>
            <a:r>
              <a:rPr lang="en-US" sz="17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Source Sans Pro" panose="020B0503030403020204" pitchFamily="34" charset="0"/>
              </a:rPr>
              <a:t> </a:t>
            </a:r>
            <a:r>
              <a:rPr lang="en-US" sz="1700" b="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Source Sans Pro" panose="020B0503030403020204" pitchFamily="34" charset="0"/>
              </a:rPr>
              <a:t>AS</a:t>
            </a:r>
            <a:r>
              <a:rPr lang="en-US" sz="17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Source Sans Pro" panose="020B0503030403020204" pitchFamily="34" charset="0"/>
              </a:rPr>
              <a:t> </a:t>
            </a:r>
            <a:r>
              <a:rPr lang="en-US" sz="1700" b="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Source Sans Pro" panose="020B0503030403020204" pitchFamily="34" charset="0"/>
              </a:rPr>
              <a:t>TEXTFILE</a:t>
            </a:r>
            <a:r>
              <a:rPr lang="en-US" sz="17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Source Sans Pro" panose="020B0503030403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LOAD DATA INPATH </a:t>
            </a:r>
            <a:r>
              <a:rPr lang="en-US" sz="1700" b="1" dirty="0">
                <a:solidFill>
                  <a:srgbClr val="80404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Source Sans Pro" panose="020B0503030403020204" pitchFamily="34" charset="0"/>
              </a:rPr>
              <a:t>'/user/</a:t>
            </a:r>
            <a:r>
              <a:rPr lang="en-US" sz="1700" b="1" dirty="0" err="1">
                <a:solidFill>
                  <a:srgbClr val="80404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Source Sans Pro" panose="020B0503030403020204" pitchFamily="34" charset="0"/>
              </a:rPr>
              <a:t>pokem</a:t>
            </a:r>
            <a:r>
              <a:rPr lang="en-US" sz="1700" b="1" dirty="0">
                <a:solidFill>
                  <a:srgbClr val="80404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Source Sans Pro" panose="020B0503030403020204" pitchFamily="34" charset="0"/>
              </a:rPr>
              <a:t>/project1/Branch’</a:t>
            </a:r>
            <a:endParaRPr lang="en-US" sz="17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1700" b="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Source Sans Pro" panose="020B0503030403020204" pitchFamily="34" charset="0"/>
              </a:rPr>
              <a:t>	INTO</a:t>
            </a:r>
            <a:r>
              <a:rPr lang="en-US" sz="17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Source Sans Pro" panose="020B0503030403020204" pitchFamily="34" charset="0"/>
              </a:rPr>
              <a:t> </a:t>
            </a:r>
            <a:r>
              <a:rPr lang="en-US" sz="1700" b="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Source Sans Pro" panose="020B0503030403020204" pitchFamily="34" charset="0"/>
              </a:rPr>
              <a:t>TABLE</a:t>
            </a:r>
            <a:r>
              <a:rPr lang="en-US" sz="17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Source Sans Pro" panose="020B0503030403020204" pitchFamily="34" charset="0"/>
              </a:rPr>
              <a:t> </a:t>
            </a:r>
            <a:r>
              <a:rPr lang="en-US" sz="1700" b="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  <a:ea typeface="Source Sans Pro" panose="020B0503030403020204" pitchFamily="34" charset="0"/>
              </a:rPr>
              <a:t>BevBranch</a:t>
            </a:r>
            <a:endParaRPr lang="en-US" sz="1700" dirty="0">
              <a:solidFill>
                <a:srgbClr val="000000"/>
              </a:solidFill>
              <a:highlight>
                <a:srgbClr val="C0C0C0"/>
              </a:highlight>
              <a:latin typeface="Lucida Console" panose="020B0609040504020204" pitchFamily="49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17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Source Sans Pro" panose="020B0503030403020204" pitchFamily="34" charset="0"/>
              </a:rPr>
              <a:t>	</a:t>
            </a:r>
            <a:r>
              <a:rPr lang="en-US" sz="1700" b="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Source Sans Pro" panose="020B0503030403020204" pitchFamily="34" charset="0"/>
              </a:rPr>
              <a:t>PARTITION</a:t>
            </a:r>
            <a:r>
              <a:rPr lang="en-US" sz="17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Source Sans Pro" panose="020B0503030403020204" pitchFamily="34" charset="0"/>
              </a:rPr>
              <a:t>(</a:t>
            </a:r>
            <a:r>
              <a:rPr lang="en-US" sz="1700" b="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Source Sans Pro" panose="020B0503030403020204" pitchFamily="34" charset="0"/>
              </a:rPr>
              <a:t>partition_id</a:t>
            </a:r>
            <a:r>
              <a:rPr lang="en-US" sz="17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Source Sans Pro" panose="020B0503030403020204" pitchFamily="34" charset="0"/>
              </a:rPr>
              <a:t> = 1);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429EFC-E616-4FDE-BFA0-3B6C6C6C96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889"/>
          <a:stretch/>
        </p:blipFill>
        <p:spPr>
          <a:xfrm>
            <a:off x="7470099" y="3752711"/>
            <a:ext cx="3994902" cy="275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691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F72F5-917E-41C7-AE31-4016FB0D7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☕ Setup: </a:t>
            </a:r>
            <a:r>
              <a:rPr lang="en-US" dirty="0" err="1">
                <a:highlight>
                  <a:srgbClr val="FFFF00"/>
                </a:highlight>
              </a:rPr>
              <a:t>BevConscount</a:t>
            </a:r>
            <a:r>
              <a:rPr lang="en-US" dirty="0"/>
              <a:t>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69422-6F4C-4827-B8C5-F4ACD3534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30" y="2447025"/>
            <a:ext cx="8954020" cy="36775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highlight>
                  <a:srgbClr val="FFFFFF"/>
                </a:highlight>
                <a:latin typeface="+mj-lt"/>
                <a:ea typeface="Source Sans Pro" panose="020B0503030403020204" pitchFamily="34" charset="0"/>
              </a:rPr>
              <a:t>A table that shows the size of the customer base for each beverage (note that each row may only be a partial sample of the customer base for each beverage)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CREATE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TABLE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BevConscount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(beverage </a:t>
            </a:r>
            <a:r>
              <a:rPr lang="en-US" sz="1700" dirty="0">
                <a:solidFill>
                  <a:srgbClr val="8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STRING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, 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consumercount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700" dirty="0">
                <a:solidFill>
                  <a:srgbClr val="8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STRING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PARTITIONED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BY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(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partition_id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700" dirty="0">
                <a:solidFill>
                  <a:srgbClr val="80008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INT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ROW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FORMAT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DELIMITED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FIELDS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TERMINATED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BY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700" b="1" dirty="0">
                <a:solidFill>
                  <a:srgbClr val="80404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','</a:t>
            </a:r>
            <a:endParaRPr lang="en-US" sz="1700" b="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7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</a:t>
            </a:r>
            <a:r>
              <a:rPr lang="en-US" sz="1700" b="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STORED</a:t>
            </a:r>
            <a:r>
              <a:rPr lang="en-US" sz="17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700" b="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AS</a:t>
            </a:r>
            <a:r>
              <a:rPr lang="en-US" sz="17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700" b="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TEXTFILE</a:t>
            </a:r>
            <a:r>
              <a:rPr lang="en-US" sz="17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LOAD DATA INPATH </a:t>
            </a:r>
            <a:r>
              <a:rPr lang="en-US" sz="1700" b="1" dirty="0">
                <a:solidFill>
                  <a:srgbClr val="80404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'/user/</a:t>
            </a:r>
            <a:r>
              <a:rPr lang="en-US" sz="1700" b="1" dirty="0" err="1">
                <a:solidFill>
                  <a:srgbClr val="80404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pokem</a:t>
            </a:r>
            <a:r>
              <a:rPr lang="en-US" sz="1700" b="1" dirty="0">
                <a:solidFill>
                  <a:srgbClr val="80404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/project1/</a:t>
            </a:r>
            <a:r>
              <a:rPr lang="en-US" sz="1700" b="1" dirty="0" err="1">
                <a:solidFill>
                  <a:srgbClr val="80404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Conscount</a:t>
            </a:r>
            <a:r>
              <a:rPr lang="en-US" sz="1700" b="1" dirty="0">
                <a:solidFill>
                  <a:srgbClr val="80404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’</a:t>
            </a:r>
            <a:endParaRPr lang="en-US" sz="17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7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</a:t>
            </a:r>
            <a:r>
              <a:rPr lang="en-US" sz="1700" b="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INTO</a:t>
            </a:r>
            <a:r>
              <a:rPr lang="en-US" sz="17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700" b="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TABLE</a:t>
            </a:r>
            <a:r>
              <a:rPr lang="en-US" sz="17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700" b="0" dirty="0" err="1">
                <a:solidFill>
                  <a:srgbClr val="000000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BevConscount</a:t>
            </a:r>
            <a:endParaRPr lang="en-US" sz="1700" dirty="0">
              <a:solidFill>
                <a:srgbClr val="000000"/>
              </a:solidFill>
              <a:highlight>
                <a:srgbClr val="FFFF00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700" b="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PARTITION</a:t>
            </a:r>
            <a:r>
              <a:rPr lang="en-US" sz="17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(</a:t>
            </a:r>
            <a:r>
              <a:rPr lang="en-US" sz="1700" b="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partition_id</a:t>
            </a:r>
            <a:r>
              <a:rPr lang="en-US" sz="17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= 1);</a:t>
            </a:r>
            <a:endParaRPr lang="en-US" sz="1700" b="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  <a:ea typeface="Source Sans Pro" panose="020B0503030403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26987A-8142-473E-BC58-88D9308E8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0525" y="3713435"/>
            <a:ext cx="4233799" cy="267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57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DEA3A-1B85-4217-9242-A0A2F6303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☕ Scenario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2C7A3-E749-4871-AB6C-DABE553CF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493" y="2458974"/>
            <a:ext cx="7895082" cy="3694176"/>
          </a:xfrm>
        </p:spPr>
        <p:txBody>
          <a:bodyPr>
            <a:normAutofit/>
          </a:bodyPr>
          <a:lstStyle/>
          <a:p>
            <a:r>
              <a:rPr lang="en-US" sz="2400" dirty="0"/>
              <a:t>What is the total number of consumers for Branch1?</a:t>
            </a:r>
          </a:p>
          <a:p>
            <a:r>
              <a:rPr lang="en-US" sz="2400" dirty="0"/>
              <a:t>What is the number of consumers for the Branch2?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SELECT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BB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.Branch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, sum(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BC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.consumercount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)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AS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total_consumers</a:t>
            </a:r>
            <a:endParaRPr lang="en-US" sz="17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FROM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BevBranch</a:t>
            </a:r>
            <a:r>
              <a:rPr lang="en-US" sz="17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BB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INNER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JOIN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BevConscount</a:t>
            </a:r>
            <a:r>
              <a:rPr lang="en-US" sz="1700" dirty="0">
                <a:solidFill>
                  <a:srgbClr val="000000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 BC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	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ON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BB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.beverage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= 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BC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.beverage</a:t>
            </a:r>
            <a:endParaRPr lang="en-US" sz="17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GROUP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BY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BB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.Branch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endParaRPr lang="en-US" sz="1700" dirty="0">
              <a:latin typeface="Lucida Console" panose="020B060904050402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1637E5-934F-4364-BA55-71EA30924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0575" y="3303624"/>
            <a:ext cx="3605579" cy="3005736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218F292C-86C3-463A-B822-3A8DAA1C42F7}"/>
              </a:ext>
            </a:extLst>
          </p:cNvPr>
          <p:cNvSpPr/>
          <p:nvPr/>
        </p:nvSpPr>
        <p:spPr>
          <a:xfrm>
            <a:off x="11020425" y="4010025"/>
            <a:ext cx="971550" cy="2381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D9CF9BC-DCFC-4FC2-BC83-1918FB3B41C4}"/>
              </a:ext>
            </a:extLst>
          </p:cNvPr>
          <p:cNvSpPr/>
          <p:nvPr/>
        </p:nvSpPr>
        <p:spPr>
          <a:xfrm>
            <a:off x="11020425" y="3743325"/>
            <a:ext cx="971550" cy="2381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4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DEA3A-1B85-4217-9242-A0A2F6303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☕ Scenario 2 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2C7A3-E749-4871-AB6C-DABE553CF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493" y="2458974"/>
            <a:ext cx="8257032" cy="3694176"/>
          </a:xfrm>
        </p:spPr>
        <p:txBody>
          <a:bodyPr>
            <a:normAutofit/>
          </a:bodyPr>
          <a:lstStyle/>
          <a:p>
            <a:r>
              <a:rPr lang="en-US" sz="2400" dirty="0"/>
              <a:t>What is the most consumed beverage on Branch1?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SELECT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BC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.beverage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, sum(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BC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.consumercount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)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as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total_consumers</a:t>
            </a:r>
            <a:endParaRPr lang="en-US" sz="17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FROM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BevBranch</a:t>
            </a:r>
            <a:r>
              <a:rPr lang="en-US" sz="17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BB</a:t>
            </a:r>
            <a:r>
              <a:rPr lang="en-US" sz="17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INNER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JOIN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BevConscount</a:t>
            </a:r>
            <a:r>
              <a:rPr lang="en-US" sz="1700" dirty="0">
                <a:solidFill>
                  <a:srgbClr val="000000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 BC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	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ON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BB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.beverage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= 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BC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.beverage</a:t>
            </a:r>
            <a:endParaRPr lang="en-US" sz="17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WHERE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BB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.Branch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=</a:t>
            </a:r>
            <a:r>
              <a:rPr lang="en-US" sz="1700" b="1" dirty="0">
                <a:solidFill>
                  <a:srgbClr val="80404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'Branch1'</a:t>
            </a:r>
            <a:endParaRPr lang="en-US" sz="1700" b="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7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</a:t>
            </a:r>
            <a:r>
              <a:rPr lang="en-US" sz="1700" b="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GROUP</a:t>
            </a:r>
            <a:r>
              <a:rPr lang="en-US" sz="17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700" b="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BY</a:t>
            </a:r>
            <a:r>
              <a:rPr lang="en-US" sz="17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700" b="0" dirty="0" err="1">
                <a:solidFill>
                  <a:srgbClr val="000000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BC</a:t>
            </a:r>
            <a:r>
              <a:rPr lang="en-US" sz="1700" b="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.beverage</a:t>
            </a:r>
            <a:endParaRPr lang="en-US" sz="1700" b="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7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</a:t>
            </a:r>
            <a:r>
              <a:rPr lang="en-US" sz="1700" b="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ORDER BY</a:t>
            </a:r>
            <a:r>
              <a:rPr lang="en-US" sz="17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700" b="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total_consumers</a:t>
            </a:r>
            <a:r>
              <a:rPr lang="en-US" sz="17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700" b="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DESC</a:t>
            </a:r>
            <a:r>
              <a:rPr lang="en-US" sz="17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700" b="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LIMIT</a:t>
            </a:r>
            <a:r>
              <a:rPr lang="en-US" sz="17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1;</a:t>
            </a:r>
            <a:endParaRPr lang="en-US" sz="1700" dirty="0">
              <a:latin typeface="Lucida Console" panose="020B060904050402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59EA85-BFE5-4F46-9D15-D92F24FCF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150" y="4886253"/>
            <a:ext cx="5553850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153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DEA3A-1B85-4217-9242-A0A2F6303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☕ Scenario 2 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2C7A3-E749-4871-AB6C-DABE553CF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493" y="2458974"/>
            <a:ext cx="8257032" cy="3694176"/>
          </a:xfrm>
        </p:spPr>
        <p:txBody>
          <a:bodyPr>
            <a:normAutofit/>
          </a:bodyPr>
          <a:lstStyle/>
          <a:p>
            <a:r>
              <a:rPr lang="en-US" sz="2400" dirty="0"/>
              <a:t>What is the least consumed beverage on Branch2?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SELECT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BC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.beverage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, sum(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BC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.consumercount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)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as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total_consumers</a:t>
            </a:r>
            <a:endParaRPr lang="en-US" sz="17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FROM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BevBranch</a:t>
            </a:r>
            <a:r>
              <a:rPr lang="en-US" sz="17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BB</a:t>
            </a:r>
            <a:r>
              <a:rPr lang="en-US" sz="17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INNER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JOIN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BevConscount</a:t>
            </a:r>
            <a:r>
              <a:rPr lang="en-US" sz="1700" dirty="0">
                <a:solidFill>
                  <a:srgbClr val="000000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 BC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	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ON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BB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.beverage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= 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BC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.beverage</a:t>
            </a:r>
            <a:endParaRPr lang="en-US" sz="17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WHERE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BB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.Branch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=</a:t>
            </a:r>
            <a:r>
              <a:rPr lang="en-US" sz="1700" b="1" dirty="0">
                <a:solidFill>
                  <a:srgbClr val="80404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'Branch2'</a:t>
            </a:r>
            <a:endParaRPr lang="en-US" sz="1700" b="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7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</a:t>
            </a:r>
            <a:r>
              <a:rPr lang="en-US" sz="1700" b="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GROUP</a:t>
            </a:r>
            <a:r>
              <a:rPr lang="en-US" sz="17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700" b="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BY</a:t>
            </a:r>
            <a:r>
              <a:rPr lang="en-US" sz="17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700" b="0" dirty="0" err="1">
                <a:solidFill>
                  <a:srgbClr val="000000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BC</a:t>
            </a:r>
            <a:r>
              <a:rPr lang="en-US" sz="1700" b="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.beverage</a:t>
            </a:r>
            <a:endParaRPr lang="en-US" sz="1700" b="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7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</a:t>
            </a:r>
            <a:r>
              <a:rPr lang="en-US" sz="1700" b="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ORDER</a:t>
            </a:r>
            <a:r>
              <a:rPr lang="en-US" sz="17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700" b="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BY</a:t>
            </a:r>
            <a:r>
              <a:rPr lang="en-US" sz="17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700" b="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total_consumers</a:t>
            </a:r>
            <a:r>
              <a:rPr lang="en-US" sz="17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700" b="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ASC</a:t>
            </a:r>
            <a:r>
              <a:rPr lang="en-US" sz="17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700" b="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LIMIT</a:t>
            </a:r>
            <a:r>
              <a:rPr lang="en-US" sz="17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1;</a:t>
            </a:r>
            <a:endParaRPr lang="en-US" sz="1700" dirty="0">
              <a:latin typeface="Lucida Console" panose="020B060904050402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6D678B-5AF7-4DF0-B406-9750F26D4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1942" y="4882135"/>
            <a:ext cx="5611008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461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DEA3A-1B85-4217-9242-A0A2F6303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☕ Scenario 3 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2C7A3-E749-4871-AB6C-DABE553CF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492" y="2458974"/>
            <a:ext cx="10838307" cy="3694176"/>
          </a:xfrm>
        </p:spPr>
        <p:txBody>
          <a:bodyPr>
            <a:normAutofit/>
          </a:bodyPr>
          <a:lstStyle/>
          <a:p>
            <a:r>
              <a:rPr lang="en-US" sz="2400" dirty="0"/>
              <a:t>What are the beverages available on Branch10, Branch8, and Branch1?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SELECT DISTINCT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beverage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FROM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BevBranch</a:t>
            </a:r>
            <a:r>
              <a:rPr lang="en-US" sz="17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BB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WHERE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branch = </a:t>
            </a:r>
            <a:r>
              <a:rPr lang="en-US" sz="1700" b="1" dirty="0">
                <a:solidFill>
                  <a:srgbClr val="80404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'Branch10’</a:t>
            </a:r>
            <a:endParaRPr lang="en-US" sz="17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7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</a:t>
            </a:r>
            <a:r>
              <a:rPr lang="en-US" sz="1700" b="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OR</a:t>
            </a:r>
            <a:r>
              <a:rPr lang="en-US" sz="17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branch = </a:t>
            </a:r>
            <a:r>
              <a:rPr lang="en-US" sz="1700" b="1" dirty="0">
                <a:solidFill>
                  <a:srgbClr val="80404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'Branch8’</a:t>
            </a:r>
            <a:endParaRPr lang="en-US" sz="17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7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	</a:t>
            </a:r>
            <a:r>
              <a:rPr lang="en-US" sz="1700" b="0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OR</a:t>
            </a:r>
            <a:r>
              <a:rPr lang="en-US" sz="17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branch = </a:t>
            </a:r>
            <a:r>
              <a:rPr lang="en-US" sz="1700" b="1" dirty="0">
                <a:solidFill>
                  <a:srgbClr val="80404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'Branch1'</a:t>
            </a:r>
            <a:r>
              <a:rPr lang="en-US" sz="1700" b="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;</a:t>
            </a:r>
            <a:endParaRPr lang="en-US" sz="1700" dirty="0">
              <a:latin typeface="Lucida Console" panose="020B0609040504020204" pitchFamily="49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F8B3DE-5961-4E42-A327-0F8BBAE8A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681" y="3118122"/>
            <a:ext cx="1817719" cy="319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263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DEA3A-1B85-4217-9242-A0A2F6303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☕ Scenario 3 Question 1 Full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2C7A3-E749-4871-AB6C-DABE553CF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492" y="2458974"/>
            <a:ext cx="10838307" cy="3694176"/>
          </a:xfrm>
        </p:spPr>
        <p:txBody>
          <a:bodyPr numCol="4">
            <a:normAutofit fontScale="62500" lnSpcReduction="20000"/>
          </a:bodyPr>
          <a:lstStyle/>
          <a:p>
            <a:pPr marL="0" indent="0">
              <a:buNone/>
            </a:pPr>
            <a:r>
              <a:rPr lang="en-US" sz="2400" dirty="0" err="1"/>
              <a:t>Cold_Coffee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Cold_LATTE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Cold_Lite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Cold_cappuccino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Double_Coffee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Double_Espresso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Double_LATTE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Double_MOCHA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Double_cappuccino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ICY_Coffee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ICY_Espresso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ICY_Lite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ICY_MOCHA</a:t>
            </a:r>
          </a:p>
          <a:p>
            <a:pPr marL="0" indent="0">
              <a:buNone/>
            </a:pPr>
            <a:r>
              <a:rPr lang="en-US" sz="2400" dirty="0" err="1"/>
              <a:t>ICY_cappuccino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LARGE_Coffee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LARGE_Espresso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LARGE_MOCHA</a:t>
            </a:r>
          </a:p>
          <a:p>
            <a:pPr marL="0" indent="0">
              <a:buNone/>
            </a:pPr>
            <a:r>
              <a:rPr lang="en-US" sz="2400" dirty="0" err="1"/>
              <a:t>LARGE_cappuccino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MED_Coffee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MED_Espresso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MED_LATTE</a:t>
            </a:r>
          </a:p>
          <a:p>
            <a:pPr marL="0" indent="0">
              <a:buNone/>
            </a:pPr>
            <a:r>
              <a:rPr lang="en-US" sz="2400" dirty="0"/>
              <a:t>MED_MOCHA</a:t>
            </a:r>
          </a:p>
          <a:p>
            <a:pPr marL="0" indent="0">
              <a:buNone/>
            </a:pPr>
            <a:r>
              <a:rPr lang="en-US" sz="2400" dirty="0" err="1"/>
              <a:t>MED_cappuccino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Mild_Coffee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Mild_Espresso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Mild_LATTE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Mild_Lite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Mild_cappuccino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SMALL_Espresso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SMALL_LATTE</a:t>
            </a:r>
          </a:p>
          <a:p>
            <a:pPr marL="0" indent="0">
              <a:buNone/>
            </a:pPr>
            <a:r>
              <a:rPr lang="en-US" sz="2400" dirty="0" err="1"/>
              <a:t>SMALL_Lite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SMALL_MOCHA</a:t>
            </a:r>
          </a:p>
          <a:p>
            <a:pPr marL="0" indent="0">
              <a:buNone/>
            </a:pPr>
            <a:r>
              <a:rPr lang="en-US" sz="2400" dirty="0" err="1"/>
              <a:t>Special_Coffee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Special_Espresso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Special_LATTE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Special_Lite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Special_MOCHA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Special_cappuccino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Triple_Coffee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Triple_Espresso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Triple_LATTE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Triple_Lite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Triple_MOCHA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Triple_cappuccino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4333A9-685F-46B9-8450-5966A7CD3792}"/>
              </a:ext>
            </a:extLst>
          </p:cNvPr>
          <p:cNvSpPr txBox="1"/>
          <p:nvPr/>
        </p:nvSpPr>
        <p:spPr>
          <a:xfrm>
            <a:off x="1115568" y="6153150"/>
            <a:ext cx="1880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(Total count: 44)</a:t>
            </a:r>
          </a:p>
        </p:txBody>
      </p:sp>
    </p:spTree>
    <p:extLst>
      <p:ext uri="{BB962C8B-B14F-4D97-AF65-F5344CB8AC3E}">
        <p14:creationId xmlns:p14="http://schemas.microsoft.com/office/powerpoint/2010/main" val="1239735452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2415</TotalTime>
  <Words>1237</Words>
  <Application>Microsoft Office PowerPoint</Application>
  <PresentationFormat>Widescreen</PresentationFormat>
  <Paragraphs>201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Avenir Next LT Pro</vt:lpstr>
      <vt:lpstr>Calibri</vt:lpstr>
      <vt:lpstr>Courier New</vt:lpstr>
      <vt:lpstr>Lucida Console</vt:lpstr>
      <vt:lpstr>AccentBoxVTI</vt:lpstr>
      <vt:lpstr>Project 1: Hive</vt:lpstr>
      <vt:lpstr>☕ Setup</vt:lpstr>
      <vt:lpstr>☕ Setup: BevBranch table</vt:lpstr>
      <vt:lpstr>☕ Setup: BevConscount table</vt:lpstr>
      <vt:lpstr>☕ Scenario 1</vt:lpstr>
      <vt:lpstr>☕ Scenario 2 Question 1</vt:lpstr>
      <vt:lpstr>☕ Scenario 2 Question 2</vt:lpstr>
      <vt:lpstr>☕ Scenario 3 Question 1</vt:lpstr>
      <vt:lpstr>☕ Scenario 3 Question 1 Full Output</vt:lpstr>
      <vt:lpstr>☕ Scenario 3 Question 2</vt:lpstr>
      <vt:lpstr>☕ Scenario 3 Question 2 Full Output</vt:lpstr>
      <vt:lpstr>☕ Scenario 4: Partition</vt:lpstr>
      <vt:lpstr>☕ Scenario 4: Index</vt:lpstr>
      <vt:lpstr>☕ Scenario 4: View (Question 1)</vt:lpstr>
      <vt:lpstr>☕ Scenario 4: View (Question 2)</vt:lpstr>
      <vt:lpstr>☕ Scenario 5</vt:lpstr>
      <vt:lpstr>☕ Scenario 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Hive</dc:title>
  <dc:creator>Derrick Rui Lin</dc:creator>
  <cp:lastModifiedBy>Derrick Rui Lin</cp:lastModifiedBy>
  <cp:revision>25</cp:revision>
  <dcterms:created xsi:type="dcterms:W3CDTF">2021-05-11T19:45:21Z</dcterms:created>
  <dcterms:modified xsi:type="dcterms:W3CDTF">2021-05-13T21:43:37Z</dcterms:modified>
</cp:coreProperties>
</file>