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2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65" r:id="rId27"/>
    <p:sldId id="284" r:id="rId28"/>
    <p:sldId id="257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 Wasson" initials="LW" lastIdx="1" clrIdx="0">
    <p:extLst>
      <p:ext uri="{19B8F6BF-5375-455C-9EA6-DF929625EA0E}">
        <p15:presenceInfo xmlns:p15="http://schemas.microsoft.com/office/powerpoint/2012/main" userId="Lauren Was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1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8T13:45:49.179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2B7D-DA4B-4B9F-B280-BA4FE3301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77197-BAF2-42C6-8DCC-921553CE6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046A7-1898-4294-BAD1-6123937F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F4AD-74C1-4E72-801A-703093731C25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33B85-024F-4462-A64D-3330B5F7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32451-650B-4D76-B7AE-FE4D1351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4BFD-A019-401A-A1BF-C28330D6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2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F8B7-936D-4CCF-A368-84A2774F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E6A43-2772-4DE4-8D29-C2D4CB055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7C868-1824-426E-AD99-5EC02D4F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F4AD-74C1-4E72-801A-703093731C25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D8F70-D824-4862-B89C-8B0E2AC0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D16A-08B4-417E-B27D-BB1AF654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4BFD-A019-401A-A1BF-C28330D6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6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D5777-AA33-4054-949C-209E4ACF6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14E90-75F8-4C97-8B7A-CD527C76F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4AC1E-5D19-4049-9F4D-74FA6CE1F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F4AD-74C1-4E72-801A-703093731C25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C57FF-0559-4022-8877-1C4ECDDE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62A8C-D1FD-4968-9449-FEAF874F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4BFD-A019-401A-A1BF-C28330D6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0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02F1-65B2-4568-A341-E0020121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7E6AB-2B11-4F7A-B6A8-B4996B884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555DC-7C97-44E4-9E17-85A5B82D5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F4AD-74C1-4E72-801A-703093731C25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05EB2-589A-423B-8ADC-D951D6C6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183B6-C7D6-46D5-B508-0CD8E238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4BFD-A019-401A-A1BF-C28330D6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6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FFDE-8B62-4354-8C12-1D5D776F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0388E-6D3F-4D74-8C42-259A2E622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53DEA-E936-4601-99E2-A67833370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F4AD-74C1-4E72-801A-703093731C25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67EBB-C766-48D6-9738-5E03050B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B0D93-83F8-43D7-9C26-489594D9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4BFD-A019-401A-A1BF-C28330D6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4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60F6-1DC0-4948-8983-59515C61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031D7-4A53-4790-AFA9-CFFC89188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05EF1-902F-4945-BABC-8CDE27844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14E10-00DA-4536-A481-E4D4D14D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F4AD-74C1-4E72-801A-703093731C25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03B16-EB7D-4B50-9564-E7CBC145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1BAB-07F2-4FB6-8669-0C09C76D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4BFD-A019-401A-A1BF-C28330D6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54B1-9D27-4233-9167-9CB8A746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3C979-7E07-4632-92E7-033E38CE5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8351B-857E-42A2-9C9A-32A7AE9E2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88B4E-C739-4B6B-AB0B-AE716F04A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99D46-0CBB-47E3-8FB7-20CA8E077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D0475-6C65-4F85-A325-DBDFDAC9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F4AD-74C1-4E72-801A-703093731C25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3D5966-D93F-49AC-84C9-D97E683C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54A23-7D31-420C-B644-A13B7C4B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4BFD-A019-401A-A1BF-C28330D6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2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B07F-35AF-4BCC-A023-D2AE7CC2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61485-4AE5-4294-9771-ADDB8F14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F4AD-74C1-4E72-801A-703093731C25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86208-F425-4986-B0FA-4CBFCE27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50A46-CD1B-46A6-BE17-72E71012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4BFD-A019-401A-A1BF-C28330D6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6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ADE8E-21E2-4FAF-BB93-E5A1490F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F4AD-74C1-4E72-801A-703093731C25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DF41C-DD04-4166-83B2-8582537B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984A1-7293-4D59-9B20-83192774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4BFD-A019-401A-A1BF-C28330D6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3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567E-E4E7-4517-93C8-581E814C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B0933-3CD7-466D-B269-EB58E6AB4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DA65A-B048-4FB5-BFD6-8D77316CF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7567E-7726-415C-90EC-057CA8D2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F4AD-74C1-4E72-801A-703093731C25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172DC-7283-4440-B361-0ACEDB88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C1795-D4B2-4165-95F9-ADB5E190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4BFD-A019-401A-A1BF-C28330D6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995C-B483-46FD-8F28-D1D5ED3D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0B42FD-7F03-432A-96CB-EF5D41AC7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2FF3A-A3ED-405C-9E97-DA7A7AC53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6148B-14A2-4C66-A43D-6F09FFF7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F4AD-74C1-4E72-801A-703093731C25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8E6A8-F6F4-412A-9DDC-3B7D9FCD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C7AA8-1B26-4D03-A0CB-18560553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4BFD-A019-401A-A1BF-C28330D6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1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6A1F94-30DA-4F2B-BFA2-56D55D2D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B17C9-7658-435C-97CF-6D59C6E87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9F803-5441-4833-82FE-C3D02758B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AF4AD-74C1-4E72-801A-703093731C25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0627D-0C4E-42D1-83FD-74D4C5FEB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B26F-577D-48D1-9FC8-F511BE080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34BFD-A019-401A-A1BF-C28330D6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5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laurenwasson/Compute_Clustering/blob/master/Handy_Unix_Tips.M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quickstart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laurenwass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its.unc.edu/research-computing/research-computing-presentations/#longlea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unc.edu/sp?id=kb_article_view&amp;sysparm_article=KB0010155&amp;sys_kb_id=87af20281b7f4c90b7de21b5ec4bcb99" TargetMode="External"/><Relationship Id="rId2" Type="http://schemas.openxmlformats.org/officeDocument/2006/relationships/hyperlink" Target="https://its.unc.edu/research-computing/request-a-cluster-accou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s.unc.edu/research-computing/getting-logged-on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ndemand.rc.unc.edu/pun/sys/dashboar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1AED-8170-4617-AB34-63773F39C8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compute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E1B66-87B6-4DD0-9FD8-A98EA3EA0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Lauren Wasson, Ph.D.</a:t>
            </a:r>
          </a:p>
          <a:p>
            <a:r>
              <a:rPr lang="en-US" dirty="0"/>
              <a:t>July 30,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5BED1F-539D-4276-8E2F-88AF9D977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315" y="1916921"/>
            <a:ext cx="7954485" cy="2829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0C7302-9DEB-477C-BF83-F24702DC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proj</a:t>
            </a:r>
            <a:r>
              <a:rPr lang="en-US" dirty="0"/>
              <a:t>/</a:t>
            </a:r>
            <a:r>
              <a:rPr lang="en-US" dirty="0" err="1"/>
              <a:t>conlonlb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5C03B3-9EE4-48EA-9FF1-E26AD4B9AF75}"/>
              </a:ext>
            </a:extLst>
          </p:cNvPr>
          <p:cNvCxnSpPr>
            <a:cxnSpLocks/>
          </p:cNvCxnSpPr>
          <p:nvPr/>
        </p:nvCxnSpPr>
        <p:spPr>
          <a:xfrm>
            <a:off x="6615675" y="1548864"/>
            <a:ext cx="0" cy="612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9A5122-13F3-4336-B2A8-5A90CC8E04F0}"/>
              </a:ext>
            </a:extLst>
          </p:cNvPr>
          <p:cNvSpPr txBox="1"/>
          <p:nvPr/>
        </p:nvSpPr>
        <p:spPr>
          <a:xfrm>
            <a:off x="5515662" y="1089614"/>
            <a:ext cx="220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 = change directory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2F7E45-8322-4DE7-BFB2-F8205E36109B}"/>
              </a:ext>
            </a:extLst>
          </p:cNvPr>
          <p:cNvCxnSpPr/>
          <p:nvPr/>
        </p:nvCxnSpPr>
        <p:spPr>
          <a:xfrm>
            <a:off x="2260443" y="2480996"/>
            <a:ext cx="9768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E1AC3D-6DE0-42BB-B0A5-26FDE3DD87FC}"/>
              </a:ext>
            </a:extLst>
          </p:cNvPr>
          <p:cNvSpPr txBox="1"/>
          <p:nvPr/>
        </p:nvSpPr>
        <p:spPr>
          <a:xfrm>
            <a:off x="415061" y="2685078"/>
            <a:ext cx="2917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changed from my home (~)</a:t>
            </a:r>
          </a:p>
          <a:p>
            <a:r>
              <a:rPr lang="en-US" dirty="0"/>
              <a:t>to </a:t>
            </a:r>
            <a:r>
              <a:rPr lang="en-US" dirty="0" err="1"/>
              <a:t>conlonlb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53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7302-9DEB-477C-BF83-F24702DC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proj</a:t>
            </a:r>
            <a:r>
              <a:rPr lang="en-US" dirty="0"/>
              <a:t>/</a:t>
            </a:r>
            <a:r>
              <a:rPr lang="en-US" dirty="0" err="1"/>
              <a:t>conlonlb</a:t>
            </a:r>
            <a:r>
              <a:rPr lang="en-US" dirty="0"/>
              <a:t>/users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3A49E-71D7-428F-847A-47489F108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63" y="1985367"/>
            <a:ext cx="9288171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0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7302-9DEB-477C-BF83-F24702DC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linux</a:t>
            </a:r>
            <a:r>
              <a:rPr lang="en-US" dirty="0"/>
              <a:t> commands that I use a lot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29FD2-9650-42EA-8C9C-4BBF5C4E4A27}"/>
              </a:ext>
            </a:extLst>
          </p:cNvPr>
          <p:cNvSpPr txBox="1"/>
          <p:nvPr/>
        </p:nvSpPr>
        <p:spPr>
          <a:xfrm>
            <a:off x="718931" y="1690688"/>
            <a:ext cx="10927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https://github.com/drlaurenwasson/Compute_Clustering/blob/master/Handy_Unix_Tips.Md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Ones that I used in previous 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ls –l (list)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cd (change directory)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pwd</a:t>
            </a:r>
            <a:r>
              <a:rPr lang="en-US" sz="2400" dirty="0"/>
              <a:t> (print working directory)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Google is your friend here</a:t>
            </a:r>
          </a:p>
        </p:txBody>
      </p:sp>
    </p:spTree>
    <p:extLst>
      <p:ext uri="{BB962C8B-B14F-4D97-AF65-F5344CB8AC3E}">
        <p14:creationId xmlns:p14="http://schemas.microsoft.com/office/powerpoint/2010/main" val="3563505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7302-9DEB-477C-BF83-F24702DC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can teach you to do on the cluster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29FD2-9650-42EA-8C9C-4BBF5C4E4A27}"/>
              </a:ext>
            </a:extLst>
          </p:cNvPr>
          <p:cNvSpPr txBox="1"/>
          <p:nvPr/>
        </p:nvSpPr>
        <p:spPr>
          <a:xfrm>
            <a:off x="993913" y="1982147"/>
            <a:ext cx="7661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Load modules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Submit jobs to do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RNA-seq processing and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ChIP</a:t>
            </a:r>
            <a:r>
              <a:rPr lang="en-US" sz="2400" dirty="0"/>
              <a:t>-seq processing and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Processing bed files (</a:t>
            </a:r>
            <a:r>
              <a:rPr lang="en-US" sz="2400" dirty="0" err="1"/>
              <a:t>bedtools</a:t>
            </a:r>
            <a:r>
              <a:rPr lang="en-US" sz="2400" dirty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7024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7302-9DEB-477C-BF83-F24702DC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modules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CAEF0-8516-4AF0-B49A-DF173799EBE6}"/>
              </a:ext>
            </a:extLst>
          </p:cNvPr>
          <p:cNvSpPr txBox="1"/>
          <p:nvPr/>
        </p:nvSpPr>
        <p:spPr>
          <a:xfrm>
            <a:off x="1022310" y="1368760"/>
            <a:ext cx="9564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UNC has a lot of pre-installed modules on the cluster (like packages in R, or an app on your phone)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To see what is available type “module spider &lt;what you want&gt;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EBB7FE-0161-479D-AD7D-98AB43EB3C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21"/>
          <a:stretch/>
        </p:blipFill>
        <p:spPr>
          <a:xfrm>
            <a:off x="1252567" y="2569089"/>
            <a:ext cx="9717630" cy="382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67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7302-9DEB-477C-BF83-F24702DC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modules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CAEF0-8516-4AF0-B49A-DF173799EBE6}"/>
              </a:ext>
            </a:extLst>
          </p:cNvPr>
          <p:cNvSpPr txBox="1"/>
          <p:nvPr/>
        </p:nvSpPr>
        <p:spPr>
          <a:xfrm>
            <a:off x="1022310" y="1368760"/>
            <a:ext cx="9564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load a module: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FD151-9938-4BF4-968C-FD8E82444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146" y="1961692"/>
            <a:ext cx="6677957" cy="6287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142A14-8D8B-4377-9096-5957F12F0AB2}"/>
              </a:ext>
            </a:extLst>
          </p:cNvPr>
          <p:cNvSpPr txBox="1"/>
          <p:nvPr/>
        </p:nvSpPr>
        <p:spPr>
          <a:xfrm>
            <a:off x="1022310" y="3156857"/>
            <a:ext cx="95642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you try to run a MACS2 command without loading the module first, nothing will happen, and you’ll get an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Modules have to be loaded EVERY TIME (you can build it into your scripts). Modules get wiped every time you log off</a:t>
            </a:r>
          </a:p>
        </p:txBody>
      </p:sp>
    </p:spTree>
    <p:extLst>
      <p:ext uri="{BB962C8B-B14F-4D97-AF65-F5344CB8AC3E}">
        <p14:creationId xmlns:p14="http://schemas.microsoft.com/office/powerpoint/2010/main" val="3003530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7302-9DEB-477C-BF83-F24702DC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can teach you to do on the cluster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29FD2-9650-42EA-8C9C-4BBF5C4E4A27}"/>
              </a:ext>
            </a:extLst>
          </p:cNvPr>
          <p:cNvSpPr txBox="1"/>
          <p:nvPr/>
        </p:nvSpPr>
        <p:spPr>
          <a:xfrm>
            <a:off x="993913" y="1982147"/>
            <a:ext cx="7661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Load modules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Submit jobs to do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RNA-seq processing and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ChIP</a:t>
            </a:r>
            <a:r>
              <a:rPr lang="en-US" sz="2400" dirty="0"/>
              <a:t>-seq processing and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Processing bed files (</a:t>
            </a:r>
            <a:r>
              <a:rPr lang="en-US" sz="2400" dirty="0" err="1"/>
              <a:t>bedtools</a:t>
            </a:r>
            <a:r>
              <a:rPr lang="en-US" sz="2400" dirty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4482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7302-9DEB-477C-BF83-F24702DC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things on the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CAEF0-8516-4AF0-B49A-DF173799EBE6}"/>
              </a:ext>
            </a:extLst>
          </p:cNvPr>
          <p:cNvSpPr txBox="1"/>
          <p:nvPr/>
        </p:nvSpPr>
        <p:spPr>
          <a:xfrm>
            <a:off x="1022310" y="1469769"/>
            <a:ext cx="9564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UNC cluster (and many clusters) uses the SLURM workload manager to submit jobs.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https://slurm.schedmd.com/quickstart.html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“do things” on the cluster: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1: just type it in</a:t>
            </a:r>
          </a:p>
        </p:txBody>
      </p:sp>
    </p:spTree>
    <p:extLst>
      <p:ext uri="{BB962C8B-B14F-4D97-AF65-F5344CB8AC3E}">
        <p14:creationId xmlns:p14="http://schemas.microsoft.com/office/powerpoint/2010/main" val="4069299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7302-9DEB-477C-BF83-F24702DCD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721" y="67414"/>
            <a:ext cx="10515600" cy="1325563"/>
          </a:xfrm>
        </p:spPr>
        <p:txBody>
          <a:bodyPr/>
          <a:lstStyle/>
          <a:p>
            <a:r>
              <a:rPr lang="en-US" dirty="0"/>
              <a:t>“Just type it in”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99BAD-A3E4-4F73-B5B6-466228F90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09" y="1098455"/>
            <a:ext cx="11239582" cy="554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76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7302-9DEB-477C-BF83-F24702DCD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721" y="67414"/>
            <a:ext cx="10515600" cy="1325563"/>
          </a:xfrm>
        </p:spPr>
        <p:txBody>
          <a:bodyPr/>
          <a:lstStyle/>
          <a:p>
            <a:r>
              <a:rPr lang="en-US" dirty="0"/>
              <a:t>“Just type it in…”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FC33F-E4BF-4962-8544-7873CC47E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31" y="1727902"/>
            <a:ext cx="11743660" cy="2302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A6CFBD-F28A-477E-8CBA-09EBD85E7D28}"/>
              </a:ext>
            </a:extLst>
          </p:cNvPr>
          <p:cNvSpPr txBox="1"/>
          <p:nvPr/>
        </p:nvSpPr>
        <p:spPr>
          <a:xfrm>
            <a:off x="324294" y="4237074"/>
            <a:ext cx="114985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 have typed a command “</a:t>
            </a:r>
            <a:r>
              <a:rPr lang="en-US" dirty="0" err="1"/>
              <a:t>bedtools</a:t>
            </a:r>
            <a:r>
              <a:rPr lang="en-US" dirty="0"/>
              <a:t> intersect” to intersect two bed files- CHD4 </a:t>
            </a:r>
            <a:r>
              <a:rPr lang="en-US" dirty="0" err="1"/>
              <a:t>ChIP</a:t>
            </a:r>
            <a:r>
              <a:rPr lang="en-US" dirty="0"/>
              <a:t>-seq data and H3K4me3 data</a:t>
            </a:r>
          </a:p>
          <a:p>
            <a:r>
              <a:rPr lang="en-US" dirty="0"/>
              <a:t>I have written the output (&gt;) to a file called “Combined_CHD4_H3K4me3_overlap.bed”</a:t>
            </a:r>
          </a:p>
          <a:p>
            <a:endParaRPr lang="en-US" dirty="0"/>
          </a:p>
          <a:p>
            <a:r>
              <a:rPr lang="en-US" dirty="0"/>
              <a:t>Eventually, you will perform a job that you can’t do on the login node (memory </a:t>
            </a:r>
            <a:r>
              <a:rPr lang="en-US" dirty="0" err="1"/>
              <a:t>etc</a:t>
            </a:r>
            <a:r>
              <a:rPr lang="en-US" dirty="0"/>
              <a:t> is small on the login node and its bad </a:t>
            </a:r>
          </a:p>
          <a:p>
            <a:r>
              <a:rPr lang="en-US" dirty="0"/>
              <a:t>practice to do work on the login node)</a:t>
            </a:r>
          </a:p>
          <a:p>
            <a:pPr marL="285750" indent="-285750">
              <a:buFontTx/>
              <a:buChar char="-"/>
            </a:pPr>
            <a:r>
              <a:rPr lang="en-US" dirty="0"/>
              <a:t>You have two choices: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Get on a compute node in “interactive mode”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Write a script and submit to the cluster.</a:t>
            </a:r>
          </a:p>
        </p:txBody>
      </p:sp>
    </p:spTree>
    <p:extLst>
      <p:ext uri="{BB962C8B-B14F-4D97-AF65-F5344CB8AC3E}">
        <p14:creationId xmlns:p14="http://schemas.microsoft.com/office/powerpoint/2010/main" val="426253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778C-DD03-434D-B5A3-38919D7B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Already lost? Here’s a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FD1EC-4432-4A35-A433-8895CB478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https://github.com/drlaurenwasson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is a software development platform</a:t>
            </a:r>
          </a:p>
          <a:p>
            <a:pPr lvl="1"/>
            <a:r>
              <a:rPr lang="en-US" dirty="0"/>
              <a:t>It is open source </a:t>
            </a:r>
          </a:p>
          <a:p>
            <a:pPr lvl="1"/>
            <a:r>
              <a:rPr lang="en-US" dirty="0"/>
              <a:t>It is active </a:t>
            </a:r>
          </a:p>
          <a:p>
            <a:pPr lvl="1"/>
            <a:r>
              <a:rPr lang="en-US" dirty="0"/>
              <a:t>It is common (teaching, development,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 currently have two main sections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R programming</a:t>
            </a:r>
          </a:p>
          <a:p>
            <a:pPr lvl="1"/>
            <a:r>
              <a:rPr lang="en-US" dirty="0"/>
              <a:t>Compute clustering</a:t>
            </a:r>
          </a:p>
        </p:txBody>
      </p:sp>
    </p:spTree>
    <p:extLst>
      <p:ext uri="{BB962C8B-B14F-4D97-AF65-F5344CB8AC3E}">
        <p14:creationId xmlns:p14="http://schemas.microsoft.com/office/powerpoint/2010/main" val="3277978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7302-9DEB-477C-BF83-F24702DCD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721" y="67414"/>
            <a:ext cx="10515600" cy="1325563"/>
          </a:xfrm>
        </p:spPr>
        <p:txBody>
          <a:bodyPr/>
          <a:lstStyle/>
          <a:p>
            <a:r>
              <a:rPr lang="en-US" dirty="0"/>
              <a:t>To get on an interactive node: submit your first job- </a:t>
            </a:r>
            <a:r>
              <a:rPr lang="en-US" dirty="0" err="1"/>
              <a:t>srun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A6CFBD-F28A-477E-8CBA-09EBD85E7D28}"/>
              </a:ext>
            </a:extLst>
          </p:cNvPr>
          <p:cNvSpPr txBox="1"/>
          <p:nvPr/>
        </p:nvSpPr>
        <p:spPr>
          <a:xfrm>
            <a:off x="177991" y="4354884"/>
            <a:ext cx="11307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</a:rPr>
              <a:t>The main difference is that </a:t>
            </a:r>
            <a:r>
              <a:rPr lang="en-US" b="1" i="0" dirty="0" err="1">
                <a:solidFill>
                  <a:srgbClr val="222222"/>
                </a:solidFill>
                <a:effectLst/>
              </a:rPr>
              <a:t>srun</a:t>
            </a:r>
            <a:r>
              <a:rPr lang="en-US" b="0" i="0" dirty="0">
                <a:solidFill>
                  <a:srgbClr val="222222"/>
                </a:solidFill>
                <a:effectLst/>
              </a:rPr>
              <a:t> is </a:t>
            </a:r>
            <a:r>
              <a:rPr lang="en-US" b="1" i="0" dirty="0">
                <a:solidFill>
                  <a:srgbClr val="222222"/>
                </a:solidFill>
                <a:effectLst/>
              </a:rPr>
              <a:t>interactive and blocking </a:t>
            </a:r>
            <a:r>
              <a:rPr lang="en-US" b="0" i="0" dirty="0">
                <a:solidFill>
                  <a:srgbClr val="222222"/>
                </a:solidFill>
                <a:effectLst/>
              </a:rPr>
              <a:t>(you get the result in your terminal and you cannot write other commands until it is finished), while </a:t>
            </a:r>
            <a:r>
              <a:rPr lang="en-US" b="1" i="0" dirty="0" err="1">
                <a:solidFill>
                  <a:srgbClr val="222222"/>
                </a:solidFill>
                <a:effectLst/>
              </a:rPr>
              <a:t>sbatch</a:t>
            </a:r>
            <a:r>
              <a:rPr lang="en-US" b="0" i="0" dirty="0">
                <a:solidFill>
                  <a:srgbClr val="222222"/>
                </a:solidFill>
                <a:effectLst/>
              </a:rPr>
              <a:t> is batch processing and non-blocking (results are written to a file and you can submit other commands right away)</a:t>
            </a:r>
          </a:p>
          <a:p>
            <a:endParaRPr lang="en-US" dirty="0">
              <a:solidFill>
                <a:srgbClr val="22222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4DB985-1E50-48B9-B422-A4F192801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86" y="1776074"/>
            <a:ext cx="10926935" cy="107345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D78F88-F5D6-4ED0-B39A-F09D18D7D310}"/>
              </a:ext>
            </a:extLst>
          </p:cNvPr>
          <p:cNvCxnSpPr/>
          <p:nvPr/>
        </p:nvCxnSpPr>
        <p:spPr>
          <a:xfrm flipV="1">
            <a:off x="1360967" y="2923953"/>
            <a:ext cx="202019" cy="58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B38488-9025-4F76-B3AD-13C0E7C75FCB}"/>
              </a:ext>
            </a:extLst>
          </p:cNvPr>
          <p:cNvSpPr txBox="1"/>
          <p:nvPr/>
        </p:nvSpPr>
        <p:spPr>
          <a:xfrm>
            <a:off x="1562986" y="3095501"/>
            <a:ext cx="5603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</a:rPr>
              <a:t>Now we are on compute node 0801</a:t>
            </a:r>
          </a:p>
          <a:p>
            <a:r>
              <a:rPr lang="en-US" dirty="0">
                <a:solidFill>
                  <a:srgbClr val="222222"/>
                </a:solidFill>
              </a:rPr>
              <a:t>Now you can type in all the commands you want!</a:t>
            </a:r>
          </a:p>
          <a:p>
            <a:r>
              <a:rPr lang="en-US" dirty="0">
                <a:solidFill>
                  <a:srgbClr val="222222"/>
                </a:solidFill>
              </a:rPr>
              <a:t>- But you’ll have to reload your modules.</a:t>
            </a:r>
          </a:p>
        </p:txBody>
      </p:sp>
    </p:spTree>
    <p:extLst>
      <p:ext uri="{BB962C8B-B14F-4D97-AF65-F5344CB8AC3E}">
        <p14:creationId xmlns:p14="http://schemas.microsoft.com/office/powerpoint/2010/main" val="1903131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10F1-FBA3-4C6A-A175-C6855726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Sbatch</a:t>
            </a:r>
            <a:r>
              <a:rPr lang="en-US" dirty="0"/>
              <a:t> --wrap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34A2C-CE31-49A2-924A-6BCA46677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63" y="2458122"/>
            <a:ext cx="10596291" cy="1941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1331E3-3702-4CCC-8DB1-331B0582EDBB}"/>
              </a:ext>
            </a:extLst>
          </p:cNvPr>
          <p:cNvSpPr txBox="1"/>
          <p:nvPr/>
        </p:nvSpPr>
        <p:spPr>
          <a:xfrm>
            <a:off x="615351" y="1363782"/>
            <a:ext cx="9972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sbatch</a:t>
            </a:r>
            <a:r>
              <a:rPr lang="en-US" dirty="0"/>
              <a:t> -p general -t 0-4 --mem=16G --wrap "</a:t>
            </a:r>
            <a:r>
              <a:rPr lang="en-US" dirty="0" err="1"/>
              <a:t>bedtools</a:t>
            </a:r>
            <a:r>
              <a:rPr lang="en-US" dirty="0"/>
              <a:t> intersect -a Combined_CHD4_e10_q0.01_peaks_final.bed -b Combined_H3K4me3_e10.bed &gt; Combined_CHD4_H3K4me3_overlap.bed"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6487D-7B11-4761-B84C-7E87376B9454}"/>
              </a:ext>
            </a:extLst>
          </p:cNvPr>
          <p:cNvSpPr txBox="1"/>
          <p:nvPr/>
        </p:nvSpPr>
        <p:spPr>
          <a:xfrm>
            <a:off x="838200" y="4670023"/>
            <a:ext cx="5924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-p = partition (this will always be “general” on the </a:t>
            </a:r>
            <a:r>
              <a:rPr lang="en-US" dirty="0" err="1"/>
              <a:t>unc</a:t>
            </a:r>
            <a:r>
              <a:rPr lang="en-US" dirty="0"/>
              <a:t> cluster</a:t>
            </a:r>
          </a:p>
          <a:p>
            <a:r>
              <a:rPr lang="en-US" dirty="0"/>
              <a:t>-t = time (the amount of time you are asking for resources) </a:t>
            </a:r>
          </a:p>
          <a:p>
            <a:r>
              <a:rPr lang="en-US" dirty="0"/>
              <a:t>--mem = memory (the amount of memory you are asking for)</a:t>
            </a:r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EB7B99-86A2-43F1-AAE5-6528888DE66B}"/>
              </a:ext>
            </a:extLst>
          </p:cNvPr>
          <p:cNvCxnSpPr/>
          <p:nvPr/>
        </p:nvCxnSpPr>
        <p:spPr>
          <a:xfrm>
            <a:off x="368060" y="2932981"/>
            <a:ext cx="557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0FF848A-941C-42BF-B2D2-F5C4D43EFA52}"/>
              </a:ext>
            </a:extLst>
          </p:cNvPr>
          <p:cNvSpPr txBox="1"/>
          <p:nvPr/>
        </p:nvSpPr>
        <p:spPr>
          <a:xfrm>
            <a:off x="777815" y="5916058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check the status of your jobs (for the last 24 hours)</a:t>
            </a:r>
          </a:p>
          <a:p>
            <a:r>
              <a:rPr lang="en-US" dirty="0"/>
              <a:t>&gt;  </a:t>
            </a:r>
            <a:r>
              <a:rPr lang="en-US" dirty="0" err="1"/>
              <a:t>sacct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60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10F1-FBA3-4C6A-A175-C6855726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Sbatch</a:t>
            </a:r>
            <a:r>
              <a:rPr lang="en-US" dirty="0"/>
              <a:t> -- wrap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331E3-3702-4CCC-8DB1-331B0582EDBB}"/>
              </a:ext>
            </a:extLst>
          </p:cNvPr>
          <p:cNvSpPr txBox="1"/>
          <p:nvPr/>
        </p:nvSpPr>
        <p:spPr>
          <a:xfrm>
            <a:off x="646981" y="1465773"/>
            <a:ext cx="99721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basically a way to get around writing a script. If you’re doing an analysis for the first time, I recommend using this method of submission, because you can check your work at every step.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“just type it in”, just elevated one step, as you don’t have to wait for the previous step to finish before starting a new one (this is helpful if you want to run the same command on multiple samples, for example)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52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7B84-FC01-4F3A-B154-916B7386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script and submitting with </a:t>
            </a:r>
            <a:r>
              <a:rPr lang="en-US" dirty="0" err="1"/>
              <a:t>sbatch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0AB0B-D8FA-459E-9768-33A607E38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lots of scripts!</a:t>
            </a:r>
          </a:p>
          <a:p>
            <a:pPr lvl="1"/>
            <a:r>
              <a:rPr lang="en-US" dirty="0"/>
              <a:t>.pl = Perl scripts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py</a:t>
            </a:r>
            <a:r>
              <a:rPr lang="en-US" dirty="0"/>
              <a:t> = python scripts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sh</a:t>
            </a:r>
            <a:r>
              <a:rPr lang="en-US" dirty="0"/>
              <a:t> = shell scripts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79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8311-7EEF-480E-96F9-449C86CF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shell 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5A97A-C190-48D4-82E1-58AD68AB8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89" y="1986626"/>
            <a:ext cx="10572212" cy="414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25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00B8-0177-403D-916F-1F0E1227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a batch script (</a:t>
            </a:r>
            <a:r>
              <a:rPr lang="en-US" dirty="0" err="1"/>
              <a:t>sh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18CBEE-3050-4859-90B5-0B9F8C57F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628" y="2090282"/>
            <a:ext cx="10276523" cy="367791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70E973-402D-4133-BA03-6196835A1928}"/>
              </a:ext>
            </a:extLst>
          </p:cNvPr>
          <p:cNvCxnSpPr/>
          <p:nvPr/>
        </p:nvCxnSpPr>
        <p:spPr>
          <a:xfrm>
            <a:off x="609600" y="2242868"/>
            <a:ext cx="989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929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778C-DD03-434D-B5A3-38919D7B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 Research Computing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FD1EC-4432-4A35-A433-8895CB478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https://its.unc.edu/research-computing/research-computing-presentations/#longleaf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84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778C-DD03-434D-B5A3-38919D7B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office hours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0E34DB-8479-4135-80DE-CEC940BAE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82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C3ED2-CFE7-4340-90FA-3457DD6F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peaks using MACS2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669A2-6128-4270-B962-66DC93E36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65" y="1825625"/>
            <a:ext cx="11269683" cy="466725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Carries MACS2 command: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macs2 -t NS50244_160302_NS500489_AHHHG5BGXX.TS-UNC-1.1.bam -c NS50244_160302_NS500489_AHHHG5BGXX.TS-UNC-4.1.bam </a:t>
            </a:r>
            <a:r>
              <a:rPr lang="en-US" sz="2400" dirty="0">
                <a:solidFill>
                  <a:prstClr val="black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-f BAM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-g mm -B </a:t>
            </a:r>
            <a:r>
              <a:rPr lang="en-US" sz="2400" dirty="0">
                <a:solidFill>
                  <a:prstClr val="black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-q 0.01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400" dirty="0" err="1">
                <a:solidFill>
                  <a:prstClr val="black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nomodel</a:t>
            </a:r>
            <a:r>
              <a:rPr lang="en-US" sz="2400" dirty="0">
                <a:solidFill>
                  <a:prstClr val="black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sz="2400" dirty="0" err="1">
                <a:solidFill>
                  <a:prstClr val="black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shiftsize</a:t>
            </a:r>
            <a:r>
              <a:rPr lang="en-US" sz="2400" dirty="0">
                <a:solidFill>
                  <a:prstClr val="black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100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 ./NS50244_160302_NS500489_AHHHG5BGXX.TS-UNC-1.1_macsdone3</a:t>
            </a:r>
            <a:endParaRPr lang="en-US" sz="2400" b="0" i="0" dirty="0">
              <a:solidFill>
                <a:prstClr val="black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Austin’s MACS2 command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macs2 </a:t>
            </a:r>
            <a:r>
              <a:rPr lang="en-U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callpeak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–t ../</a:t>
            </a:r>
            <a:r>
              <a:rPr lang="en-US" sz="2400" dirty="0" err="1">
                <a:solidFill>
                  <a:prstClr val="black"/>
                </a:solidFill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bowtie_out</a:t>
            </a:r>
            <a:r>
              <a:rPr lang="en-US" sz="2400" dirty="0">
                <a:solidFill>
                  <a:prstClr val="black"/>
                </a:solidFill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/CHD4_Rep1_clean_sync_filt.bam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 ../</a:t>
            </a:r>
            <a:r>
              <a:rPr lang="en-U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bowtie_out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/input_Rep1_clean_sync_filt.bam </a:t>
            </a:r>
            <a:r>
              <a:rPr lang="en-US" sz="2400" dirty="0">
                <a:solidFill>
                  <a:prstClr val="black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-f BAMPE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-g mm -n CHD4_Rep1_clean_sync_filt</a:t>
            </a:r>
            <a:endParaRPr lang="en-US" sz="2400" b="0" i="0" dirty="0">
              <a:solidFill>
                <a:srgbClr val="2429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command: 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macs2 </a:t>
            </a:r>
            <a:r>
              <a:rPr lang="en-U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callpeak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-t NS50244_160302_NS500489_AHHHG5BGXX.TS-UNC-1.1.sorted.bam -c NS50244_160302_NS500489_AHHHG5BGXX.TS-UNC-4.1.sorted.bam </a:t>
            </a:r>
            <a:r>
              <a:rPr lang="en-US" sz="2400" dirty="0">
                <a:solidFill>
                  <a:prstClr val="black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-f BAM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-g mm -n CHD4_e10_1_q0.01 -B </a:t>
            </a:r>
            <a:r>
              <a:rPr lang="en-US" sz="2400" dirty="0">
                <a:solidFill>
                  <a:prstClr val="black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-q 0.01</a:t>
            </a:r>
            <a:endParaRPr lang="en-US" sz="2400" dirty="0">
              <a:solidFill>
                <a:srgbClr val="24292E"/>
              </a:solidFill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936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A5D9-DE29-4D6E-9592-739948CE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size and model explanation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C1E5B90-0F89-47B6-91F6-C909DA430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4" y="1869586"/>
            <a:ext cx="11554691" cy="1061829"/>
          </a:xfrm>
          <a:prstGeom prst="rect">
            <a:avLst/>
          </a:prstGeom>
          <a:solidFill>
            <a:srgbClr val="F3F6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Modeling the shift size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/>
              </a:rPr>
              <a:t>The tag density around a true binding site should show a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/>
              </a:rPr>
              <a:t>bimodal enrichment pattern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/>
              </a:rPr>
              <a:t> (or paired peaks). MACS takes advantage of this bimodal pattern to empirically model the shifting size to better locate the precise binding sites.</a:t>
            </a: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/>
              </a:rPr>
              <a:t>To find paired peaks to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/>
              </a:rPr>
              <a:t>build the model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/>
              </a:rPr>
              <a:t>, MACS first scans the whole dataset searching for highly significant enriched regions. 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/>
              </a:rPr>
              <a:t>This is done only using the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606C71"/>
                </a:solidFill>
                <a:effectLst/>
                <a:latin typeface="Open Sans"/>
              </a:rPr>
              <a:t>ChIP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/>
              </a:rPr>
              <a:t> sample!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/>
              </a:rPr>
              <a:t> Given a sonication size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567482"/>
                </a:solidFill>
                <a:effectLst/>
                <a:latin typeface="Consolas" panose="020B0609020204030204" pitchFamily="49" charset="0"/>
              </a:rPr>
              <a:t>bandwidth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/>
              </a:rPr>
              <a:t>) and a high-confidence fold-enrichment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567482"/>
                </a:solidFill>
                <a:effectLst/>
                <a:latin typeface="Consolas" panose="020B0609020204030204" pitchFamily="49" charset="0"/>
              </a:rPr>
              <a:t>mfold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/>
              </a:rPr>
              <a:t>), MACS slides two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567482"/>
                </a:solidFill>
                <a:effectLst/>
                <a:latin typeface="Consolas" panose="020B0609020204030204" pitchFamily="49" charset="0"/>
              </a:rPr>
              <a:t>bandwidth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/>
              </a:rPr>
              <a:t> windows across the genome to find regions with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/>
              </a:rPr>
              <a:t>tags more than 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567482"/>
                </a:solidFill>
                <a:effectLst/>
                <a:latin typeface="Consolas" panose="020B0609020204030204" pitchFamily="49" charset="0"/>
              </a:rPr>
              <a:t>mfold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/>
              </a:rPr>
              <a:t> enriched relative to a random tag genome distribution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10A9DB-1C58-489D-B60B-DFC82CC21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" y="3079468"/>
            <a:ext cx="6923193" cy="37785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BB7478-C7B8-4CF9-8D6A-9034E427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174" y="3523780"/>
            <a:ext cx="3380546" cy="31026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9BBF22-428F-488C-BEB3-4FAA606B4A25}"/>
              </a:ext>
            </a:extLst>
          </p:cNvPr>
          <p:cNvSpPr txBox="1"/>
          <p:nvPr/>
        </p:nvSpPr>
        <p:spPr>
          <a:xfrm>
            <a:off x="9155875" y="4690753"/>
            <a:ext cx="160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CHD4 sample 1</a:t>
            </a:r>
          </a:p>
          <a:p>
            <a:r>
              <a:rPr lang="en-US" dirty="0"/>
              <a:t>q = 0.01</a:t>
            </a:r>
          </a:p>
        </p:txBody>
      </p:sp>
    </p:spTree>
    <p:extLst>
      <p:ext uri="{BB962C8B-B14F-4D97-AF65-F5344CB8AC3E}">
        <p14:creationId xmlns:p14="http://schemas.microsoft.com/office/powerpoint/2010/main" val="269078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C8E4-E225-4F1C-B6EB-42A560F7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D94D6-D535-4240-9FDC-850580363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2" y="0"/>
            <a:ext cx="12175244" cy="68543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D2FA0DE-281C-4DAF-AE5E-38F2CBDD819D}"/>
              </a:ext>
            </a:extLst>
          </p:cNvPr>
          <p:cNvSpPr/>
          <p:nvPr/>
        </p:nvSpPr>
        <p:spPr>
          <a:xfrm>
            <a:off x="4554527" y="1753085"/>
            <a:ext cx="6493988" cy="1100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1F3F74-70C3-438B-892E-61ABDABF7D48}"/>
              </a:ext>
            </a:extLst>
          </p:cNvPr>
          <p:cNvSpPr txBox="1"/>
          <p:nvPr/>
        </p:nvSpPr>
        <p:spPr>
          <a:xfrm>
            <a:off x="10594227" y="2303472"/>
            <a:ext cx="1342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Repositories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167860-D607-47FF-B2AF-17A9039E35A7}"/>
              </a:ext>
            </a:extLst>
          </p:cNvPr>
          <p:cNvSpPr/>
          <p:nvPr/>
        </p:nvSpPr>
        <p:spPr>
          <a:xfrm>
            <a:off x="4595297" y="6086293"/>
            <a:ext cx="3774084" cy="768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F36FA0-8FA0-410C-8A1A-CA291014026B}"/>
              </a:ext>
            </a:extLst>
          </p:cNvPr>
          <p:cNvSpPr txBox="1"/>
          <p:nvPr/>
        </p:nvSpPr>
        <p:spPr>
          <a:xfrm>
            <a:off x="322214" y="6095148"/>
            <a:ext cx="400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 about programming that I had</a:t>
            </a:r>
          </a:p>
        </p:txBody>
      </p:sp>
    </p:spTree>
    <p:extLst>
      <p:ext uri="{BB962C8B-B14F-4D97-AF65-F5344CB8AC3E}">
        <p14:creationId xmlns:p14="http://schemas.microsoft.com/office/powerpoint/2010/main" val="3549959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BF53-5370-4098-81B3-161AED7C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7EE6D-F597-4C1E-8F43-54F18223B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0751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3800" dirty="0"/>
              <a:t>At q=0.01- Lauren</a:t>
            </a:r>
          </a:p>
          <a:p>
            <a:r>
              <a:rPr lang="fr-FR" sz="3800" dirty="0"/>
              <a:t>1= 34758</a:t>
            </a:r>
          </a:p>
          <a:p>
            <a:r>
              <a:rPr lang="fr-FR" sz="3800" dirty="0"/>
              <a:t>2= 26324</a:t>
            </a:r>
          </a:p>
          <a:p>
            <a:r>
              <a:rPr lang="fr-FR" sz="3800" dirty="0"/>
              <a:t>3= 18518</a:t>
            </a:r>
          </a:p>
          <a:p>
            <a:pPr marL="0" indent="0">
              <a:buNone/>
            </a:pPr>
            <a:r>
              <a:rPr lang="fr-FR" sz="3800" dirty="0"/>
              <a:t>High confidence: 23811 (</a:t>
            </a:r>
            <a:r>
              <a:rPr lang="fr-FR" sz="3800" dirty="0" err="1"/>
              <a:t>present</a:t>
            </a:r>
            <a:r>
              <a:rPr lang="fr-FR" sz="3800" dirty="0"/>
              <a:t> in 2 of 3) </a:t>
            </a:r>
          </a:p>
          <a:p>
            <a:pPr marL="0" indent="0">
              <a:buNone/>
            </a:pPr>
            <a:endParaRPr lang="fr-FR" sz="3800" dirty="0"/>
          </a:p>
          <a:p>
            <a:pPr marL="0" indent="0">
              <a:buNone/>
            </a:pPr>
            <a:r>
              <a:rPr lang="fr-FR" sz="3800" dirty="0"/>
              <a:t>At q = 0.01- Carrie</a:t>
            </a:r>
          </a:p>
          <a:p>
            <a:r>
              <a:rPr lang="fr-FR" sz="3800" dirty="0"/>
              <a:t>1 = 67353</a:t>
            </a:r>
          </a:p>
          <a:p>
            <a:r>
              <a:rPr lang="fr-FR" sz="3800" dirty="0"/>
              <a:t>2 = 48800</a:t>
            </a:r>
          </a:p>
          <a:p>
            <a:r>
              <a:rPr lang="fr-FR" sz="3800" dirty="0"/>
              <a:t>3 = 40349</a:t>
            </a:r>
          </a:p>
          <a:p>
            <a:endParaRPr lang="fr-FR" sz="3800" dirty="0"/>
          </a:p>
          <a:p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25008-4D33-4344-97BB-8DD19E1745A1}"/>
              </a:ext>
            </a:extLst>
          </p:cNvPr>
          <p:cNvSpPr txBox="1"/>
          <p:nvPr/>
        </p:nvSpPr>
        <p:spPr>
          <a:xfrm>
            <a:off x="8119754" y="1825625"/>
            <a:ext cx="4301836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900" dirty="0" err="1"/>
              <a:t>With</a:t>
            </a:r>
            <a:r>
              <a:rPr lang="fr-FR" sz="2900" dirty="0"/>
              <a:t> no q- Austin</a:t>
            </a:r>
          </a:p>
          <a:p>
            <a:r>
              <a:rPr lang="fr-FR" sz="2900" dirty="0"/>
              <a:t>1 = 84271</a:t>
            </a:r>
          </a:p>
          <a:p>
            <a:r>
              <a:rPr lang="fr-FR" sz="2900" dirty="0"/>
              <a:t>2 = 60749</a:t>
            </a:r>
          </a:p>
          <a:p>
            <a:r>
              <a:rPr lang="fr-FR" sz="2900" dirty="0"/>
              <a:t>3 = 50232</a:t>
            </a:r>
          </a:p>
          <a:p>
            <a:pPr marL="0" indent="0">
              <a:buNone/>
            </a:pPr>
            <a:r>
              <a:rPr lang="fr-FR" sz="2900" dirty="0"/>
              <a:t>High confidence: 43818 (</a:t>
            </a:r>
            <a:r>
              <a:rPr lang="fr-FR" sz="2900" dirty="0" err="1"/>
              <a:t>present</a:t>
            </a:r>
            <a:r>
              <a:rPr lang="fr-FR" sz="2900" dirty="0"/>
              <a:t> in 2 of 3)</a:t>
            </a:r>
          </a:p>
        </p:txBody>
      </p:sp>
    </p:spTree>
    <p:extLst>
      <p:ext uri="{BB962C8B-B14F-4D97-AF65-F5344CB8AC3E}">
        <p14:creationId xmlns:p14="http://schemas.microsoft.com/office/powerpoint/2010/main" val="272999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778C-DD03-434D-B5A3-38919D7B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Clustering 101- Why use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FD1EC-4432-4A35-A433-8895CB478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4F4F4F"/>
                </a:solidFill>
                <a:effectLst/>
                <a:latin typeface="Open Sans"/>
              </a:rPr>
              <a:t>The Longleaf cluster is a </a:t>
            </a:r>
            <a:r>
              <a:rPr lang="en-US" b="1" i="0" dirty="0">
                <a:solidFill>
                  <a:srgbClr val="4F4F4F"/>
                </a:solidFill>
                <a:effectLst/>
                <a:latin typeface="Open Sans"/>
              </a:rPr>
              <a:t>Linux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/>
              </a:rPr>
              <a:t>-based computing system available to researchers across the campus free of charge. </a:t>
            </a:r>
          </a:p>
          <a:p>
            <a:r>
              <a:rPr lang="en-US" b="0" i="0" dirty="0">
                <a:solidFill>
                  <a:srgbClr val="4F4F4F"/>
                </a:solidFill>
                <a:effectLst/>
                <a:latin typeface="Open Sans"/>
              </a:rPr>
              <a:t>Has nearly 6500 conventional compute cores delivering 13,000 threads.</a:t>
            </a:r>
          </a:p>
          <a:p>
            <a:pPr lvl="1"/>
            <a:r>
              <a:rPr lang="en-US" dirty="0">
                <a:solidFill>
                  <a:srgbClr val="4F4F4F"/>
                </a:solidFill>
                <a:latin typeface="Open Sans"/>
              </a:rPr>
              <a:t>Therefore, you have free access to 6,500 computers, instead of your laptop.</a:t>
            </a:r>
          </a:p>
          <a:p>
            <a:endParaRPr lang="en-US" dirty="0">
              <a:solidFill>
                <a:srgbClr val="4F4F4F"/>
              </a:solidFill>
              <a:latin typeface="Open Sans"/>
            </a:endParaRPr>
          </a:p>
          <a:p>
            <a:r>
              <a:rPr lang="en-US" dirty="0">
                <a:solidFill>
                  <a:srgbClr val="4F4F4F"/>
                </a:solidFill>
                <a:latin typeface="Open Sans"/>
              </a:rPr>
              <a:t>You can store files, write scripts, execute jobs and do data analysis on the cluster</a:t>
            </a:r>
          </a:p>
          <a:p>
            <a:pPr lvl="1"/>
            <a:r>
              <a:rPr lang="en-US" dirty="0">
                <a:solidFill>
                  <a:srgbClr val="4F4F4F"/>
                </a:solidFill>
                <a:latin typeface="Open Sans"/>
              </a:rPr>
              <a:t>Like a cloud…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436F-3B74-4B1A-9B7A-2478CCAE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 Longleaf- /</a:t>
            </a:r>
            <a:r>
              <a:rPr lang="en-US" dirty="0" err="1"/>
              <a:t>proj</a:t>
            </a:r>
            <a:r>
              <a:rPr lang="en-US" dirty="0"/>
              <a:t>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E771C-F40B-4BE4-9D58-667CEDCC5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onyen</a:t>
            </a:r>
            <a:r>
              <a:rPr lang="en-US" dirty="0"/>
              <a:t> (when you request access) has 30 GB storage</a:t>
            </a:r>
          </a:p>
          <a:p>
            <a:pPr lvl="1"/>
            <a:r>
              <a:rPr lang="en-US" dirty="0"/>
              <a:t>Not really enough to do any work.</a:t>
            </a:r>
          </a:p>
          <a:p>
            <a:pPr lvl="1"/>
            <a:r>
              <a:rPr lang="en-US" dirty="0"/>
              <a:t>It is backed up (I will likely keep backups of scripts, </a:t>
            </a:r>
            <a:r>
              <a:rPr lang="en-US" dirty="0" err="1"/>
              <a:t>etc</a:t>
            </a:r>
            <a:r>
              <a:rPr lang="en-US" dirty="0"/>
              <a:t> on here)</a:t>
            </a:r>
          </a:p>
          <a:p>
            <a:r>
              <a:rPr lang="en-US" dirty="0"/>
              <a:t>Each </a:t>
            </a:r>
            <a:r>
              <a:rPr lang="en-US" dirty="0" err="1"/>
              <a:t>onyen</a:t>
            </a:r>
            <a:r>
              <a:rPr lang="en-US" dirty="0"/>
              <a:t> also has mass storage (2TB?) </a:t>
            </a:r>
          </a:p>
          <a:p>
            <a:pPr lvl="1"/>
            <a:r>
              <a:rPr lang="en-US" dirty="0"/>
              <a:t>This is also backed up, but it’s not designed to do work. Its for long term storage. </a:t>
            </a:r>
          </a:p>
          <a:p>
            <a:r>
              <a:rPr lang="en-US" dirty="0"/>
              <a:t>Conlon lab has 5TB space on the cluster</a:t>
            </a:r>
          </a:p>
          <a:p>
            <a:pPr lvl="1"/>
            <a:r>
              <a:rPr lang="en-US" dirty="0"/>
              <a:t>Store </a:t>
            </a:r>
            <a:r>
              <a:rPr lang="en-US" dirty="0" err="1"/>
              <a:t>fastq</a:t>
            </a:r>
            <a:r>
              <a:rPr lang="en-US" dirty="0"/>
              <a:t> (raw sequencing reads), bed, bam files</a:t>
            </a:r>
          </a:p>
          <a:p>
            <a:pPr lvl="1"/>
            <a:r>
              <a:rPr lang="en-US" dirty="0"/>
              <a:t>Download/upload data from GEO,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Analyze data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3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436F-3B74-4B1A-9B7A-2478CCAE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 Longleaf- Getting onto the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E771C-F40B-4BE4-9D58-667CEDCC5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Request access (</a:t>
            </a:r>
            <a:r>
              <a:rPr lang="en-US" dirty="0">
                <a:hlinkClick r:id="rId2"/>
              </a:rPr>
              <a:t>https://its.unc.edu/research-computing/request-a-cluster-account/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Your preferred shell is bash</a:t>
            </a:r>
          </a:p>
          <a:p>
            <a:r>
              <a:rPr lang="en-US" dirty="0"/>
              <a:t>Download UNC’s </a:t>
            </a:r>
            <a:r>
              <a:rPr lang="en-US" dirty="0" err="1"/>
              <a:t>vpn</a:t>
            </a:r>
            <a:r>
              <a:rPr lang="en-US" dirty="0"/>
              <a:t> (only if you’re home).</a:t>
            </a:r>
          </a:p>
          <a:p>
            <a:pPr lvl="1"/>
            <a:r>
              <a:rPr lang="en-US" dirty="0">
                <a:hlinkClick r:id="rId3"/>
              </a:rPr>
              <a:t>https://help.unc.edu/sp?id=kb_article_view&amp;sysparm_article=KB0010155&amp;sys_kb_id=87af20281b7f4c90b7de21b5ec4bcb99</a:t>
            </a:r>
            <a:endParaRPr lang="en-US" dirty="0"/>
          </a:p>
          <a:p>
            <a:r>
              <a:rPr lang="en-US" dirty="0"/>
              <a:t>Download a gateway (Windows users only) or open a Terminal (Mac users)</a:t>
            </a:r>
          </a:p>
          <a:p>
            <a:pPr lvl="1"/>
            <a:r>
              <a:rPr lang="en-US" dirty="0" err="1"/>
              <a:t>MobaXterm</a:t>
            </a:r>
            <a:r>
              <a:rPr lang="en-US" dirty="0"/>
              <a:t> (Home edition)</a:t>
            </a:r>
          </a:p>
          <a:p>
            <a:pPr lvl="1"/>
            <a:r>
              <a:rPr lang="en-US" dirty="0"/>
              <a:t>Git Bash (this is the one I’m familiar with)</a:t>
            </a:r>
          </a:p>
          <a:p>
            <a:pPr lvl="1"/>
            <a:r>
              <a:rPr lang="en-US" dirty="0"/>
              <a:t>SSH Secure Shell</a:t>
            </a:r>
          </a:p>
          <a:p>
            <a:pPr lvl="1"/>
            <a:r>
              <a:rPr lang="en-US" dirty="0" err="1"/>
              <a:t>SecureCRT</a:t>
            </a:r>
            <a:endParaRPr lang="en-US" dirty="0"/>
          </a:p>
          <a:p>
            <a:r>
              <a:rPr lang="en-US" dirty="0">
                <a:hlinkClick r:id="rId4"/>
              </a:rPr>
              <a:t>https://its.unc.edu/research-computing/getting-logged-on/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5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2B1D-706F-423C-A12D-0D351205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 Web portal for Longleaf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A81DE-7CAC-4C80-B852-C9BB21C6F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of March 2020, </a:t>
            </a:r>
            <a:r>
              <a:rPr lang="en-US" dirty="0" err="1"/>
              <a:t>theres</a:t>
            </a:r>
            <a:r>
              <a:rPr lang="en-US" dirty="0"/>
              <a:t> a web portal for Longleaf</a:t>
            </a:r>
          </a:p>
          <a:p>
            <a:pPr lvl="1"/>
            <a:r>
              <a:rPr lang="en-US" dirty="0"/>
              <a:t>It seems to work pretty well, but I actually find it more complicated to submit jobs etc.</a:t>
            </a:r>
          </a:p>
          <a:p>
            <a:pPr lvl="1"/>
            <a:endParaRPr lang="en-US" dirty="0"/>
          </a:p>
          <a:p>
            <a:r>
              <a:rPr lang="en-US" dirty="0">
                <a:hlinkClick r:id="rId2"/>
              </a:rPr>
              <a:t>https://ondemand.rc.unc.edu/pun/sys/dashboard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7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644A-BD07-4880-82AC-05236E1F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onto the cluster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BB621-6A02-4E00-9A97-FB7DBF67C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7" y="2646919"/>
            <a:ext cx="12192000" cy="36613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5C45C0-7E71-4B26-8F76-498EF772F793}"/>
              </a:ext>
            </a:extLst>
          </p:cNvPr>
          <p:cNvSpPr txBox="1"/>
          <p:nvPr/>
        </p:nvSpPr>
        <p:spPr>
          <a:xfrm>
            <a:off x="386206" y="1747319"/>
            <a:ext cx="49405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solidFill>
                  <a:srgbClr val="FF0000"/>
                </a:solidFill>
              </a:rPr>
              <a:t>ssh</a:t>
            </a:r>
            <a:r>
              <a:rPr lang="en-US" sz="3000" b="1" dirty="0">
                <a:solidFill>
                  <a:srgbClr val="FF0000"/>
                </a:solidFill>
              </a:rPr>
              <a:t> ONYEN@longleaf.unc.edu</a:t>
            </a:r>
          </a:p>
        </p:txBody>
      </p:sp>
    </p:spTree>
    <p:extLst>
      <p:ext uri="{BB962C8B-B14F-4D97-AF65-F5344CB8AC3E}">
        <p14:creationId xmlns:p14="http://schemas.microsoft.com/office/powerpoint/2010/main" val="115566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7302-9DEB-477C-BF83-F24702DC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109E5-12A6-47D6-9FFE-81D53A925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928" y="1724765"/>
            <a:ext cx="8667396" cy="343900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F952E1-A848-42CA-B244-8768D265F97F}"/>
              </a:ext>
            </a:extLst>
          </p:cNvPr>
          <p:cNvCxnSpPr/>
          <p:nvPr/>
        </p:nvCxnSpPr>
        <p:spPr>
          <a:xfrm>
            <a:off x="1823121" y="2124134"/>
            <a:ext cx="9768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786778-4644-4C74-8AF6-601B515BFAAB}"/>
              </a:ext>
            </a:extLst>
          </p:cNvPr>
          <p:cNvSpPr txBox="1"/>
          <p:nvPr/>
        </p:nvSpPr>
        <p:spPr>
          <a:xfrm>
            <a:off x="323732" y="1595940"/>
            <a:ext cx="253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Onyen@longleaf-login</a:t>
            </a:r>
            <a:r>
              <a:rPr lang="en-US" dirty="0"/>
              <a:t>#]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5C03B3-9EE4-48EA-9FF1-E26AD4B9AF75}"/>
              </a:ext>
            </a:extLst>
          </p:cNvPr>
          <p:cNvCxnSpPr>
            <a:cxnSpLocks/>
          </p:cNvCxnSpPr>
          <p:nvPr/>
        </p:nvCxnSpPr>
        <p:spPr>
          <a:xfrm>
            <a:off x="5922775" y="1304481"/>
            <a:ext cx="0" cy="612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9A5122-13F3-4336-B2A8-5A90CC8E04F0}"/>
              </a:ext>
            </a:extLst>
          </p:cNvPr>
          <p:cNvSpPr txBox="1"/>
          <p:nvPr/>
        </p:nvSpPr>
        <p:spPr>
          <a:xfrm>
            <a:off x="4559695" y="658150"/>
            <a:ext cx="4842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pwd</a:t>
            </a:r>
            <a:r>
              <a:rPr lang="en-US" dirty="0"/>
              <a:t> = print working directory</a:t>
            </a:r>
          </a:p>
          <a:p>
            <a:r>
              <a:rPr lang="en-US" dirty="0"/>
              <a:t>(Where am I on the cluster? What folder am I in?)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2F7E45-8322-4DE7-BFB2-F8205E36109B}"/>
              </a:ext>
            </a:extLst>
          </p:cNvPr>
          <p:cNvCxnSpPr/>
          <p:nvPr/>
        </p:nvCxnSpPr>
        <p:spPr>
          <a:xfrm>
            <a:off x="1823121" y="2566189"/>
            <a:ext cx="9768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E1AC3D-6DE0-42BB-B0A5-26FDE3DD87FC}"/>
              </a:ext>
            </a:extLst>
          </p:cNvPr>
          <p:cNvSpPr txBox="1"/>
          <p:nvPr/>
        </p:nvSpPr>
        <p:spPr>
          <a:xfrm>
            <a:off x="415061" y="2685078"/>
            <a:ext cx="25128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 -l lists all of the files in </a:t>
            </a:r>
          </a:p>
          <a:p>
            <a:r>
              <a:rPr lang="en-US" dirty="0"/>
              <a:t>the directory you are in</a:t>
            </a:r>
          </a:p>
          <a:p>
            <a:endParaRPr lang="en-US" dirty="0"/>
          </a:p>
          <a:p>
            <a:r>
              <a:rPr lang="en-US" dirty="0"/>
              <a:t>Here I am in my “home”</a:t>
            </a:r>
          </a:p>
          <a:p>
            <a:r>
              <a:rPr lang="en-US" dirty="0"/>
              <a:t>directory (~)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58544-F568-4D7C-A50A-D797BE5353A8}"/>
              </a:ext>
            </a:extLst>
          </p:cNvPr>
          <p:cNvSpPr txBox="1"/>
          <p:nvPr/>
        </p:nvSpPr>
        <p:spPr>
          <a:xfrm>
            <a:off x="106960" y="5401547"/>
            <a:ext cx="12085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 log into the login node (obvs). You can submit jobs on the login node, but you can’t do interactive stuff on the login node</a:t>
            </a:r>
          </a:p>
          <a:p>
            <a:r>
              <a:rPr lang="en-US" b="1" dirty="0"/>
              <a:t>(this will make more sense later)</a:t>
            </a:r>
          </a:p>
        </p:txBody>
      </p:sp>
    </p:spTree>
    <p:extLst>
      <p:ext uri="{BB962C8B-B14F-4D97-AF65-F5344CB8AC3E}">
        <p14:creationId xmlns:p14="http://schemas.microsoft.com/office/powerpoint/2010/main" val="2096775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1615</Words>
  <Application>Microsoft Office PowerPoint</Application>
  <PresentationFormat>Widescreen</PresentationFormat>
  <Paragraphs>165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Open Sans</vt:lpstr>
      <vt:lpstr>Times New Roman</vt:lpstr>
      <vt:lpstr>Office Theme</vt:lpstr>
      <vt:lpstr>Introduction to compute clustering</vt:lpstr>
      <vt:lpstr>Already lost? Here’s a reference</vt:lpstr>
      <vt:lpstr>PowerPoint Presentation</vt:lpstr>
      <vt:lpstr>Compute Clustering 101- Why use this?</vt:lpstr>
      <vt:lpstr>UNC Longleaf- /proj space</vt:lpstr>
      <vt:lpstr>UNC Longleaf- Getting onto the cluster</vt:lpstr>
      <vt:lpstr>UNC Web portal for Longleaf</vt:lpstr>
      <vt:lpstr>Getting onto the cluster</vt:lpstr>
      <vt:lpstr>Login Node</vt:lpstr>
      <vt:lpstr>/proj/conlonlb</vt:lpstr>
      <vt:lpstr>/proj/conlonlb/users</vt:lpstr>
      <vt:lpstr>Basic linux commands that I use a lot</vt:lpstr>
      <vt:lpstr>What I can teach you to do on the cluster</vt:lpstr>
      <vt:lpstr>Load modules</vt:lpstr>
      <vt:lpstr>Load modules</vt:lpstr>
      <vt:lpstr>What I can teach you to do on the cluster</vt:lpstr>
      <vt:lpstr>Doing things on the cluster</vt:lpstr>
      <vt:lpstr>“Just type it in”</vt:lpstr>
      <vt:lpstr>“Just type it in…”</vt:lpstr>
      <vt:lpstr>To get on an interactive node: submit your first job- srun</vt:lpstr>
      <vt:lpstr>Sbatch --wrap</vt:lpstr>
      <vt:lpstr>Sbatch -- wrap</vt:lpstr>
      <vt:lpstr>Writing a script and submitting with sbatch</vt:lpstr>
      <vt:lpstr>Example of a shell script</vt:lpstr>
      <vt:lpstr>Submitting a batch script (sh)</vt:lpstr>
      <vt:lpstr>UNC Research Computing Resources</vt:lpstr>
      <vt:lpstr>My office hours</vt:lpstr>
      <vt:lpstr>Call peaks using MACS2</vt:lpstr>
      <vt:lpstr>Shift size and model explanation</vt:lpstr>
      <vt:lpstr>Peak calls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 clustering</dc:title>
  <dc:creator>Lauren Wasson</dc:creator>
  <cp:lastModifiedBy>Lauren Wasson</cp:lastModifiedBy>
  <cp:revision>31</cp:revision>
  <dcterms:created xsi:type="dcterms:W3CDTF">2020-07-29T18:41:23Z</dcterms:created>
  <dcterms:modified xsi:type="dcterms:W3CDTF">2020-07-30T19:10:28Z</dcterms:modified>
</cp:coreProperties>
</file>