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6400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  <a:srgbClr val="487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99" d="100"/>
          <a:sy n="199" d="100"/>
        </p:scale>
        <p:origin x="77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2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1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2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7"/>
            <a:ext cx="138017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43417"/>
            <a:ext cx="406050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9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37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6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3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5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7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8"/>
            <a:ext cx="552069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5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5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6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44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58285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2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58285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5E311-2F8E-414E-9FBF-1D7D79D7EF4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8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5E311-2F8E-414E-9FBF-1D7D79D7EF43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8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134B2-9909-4DE5-AFA5-E90CD9FEF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65634CFA-10FE-4338-96CD-D6319CA01745}"/>
              </a:ext>
            </a:extLst>
          </p:cNvPr>
          <p:cNvSpPr txBox="1"/>
          <p:nvPr/>
        </p:nvSpPr>
        <p:spPr>
          <a:xfrm>
            <a:off x="3303753" y="3903324"/>
            <a:ext cx="517801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5d after stress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B24017-0A16-42EE-B791-BD116392C4F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0" r="12738" b="10348"/>
          <a:stretch/>
        </p:blipFill>
        <p:spPr>
          <a:xfrm>
            <a:off x="1536609" y="702562"/>
            <a:ext cx="2905468" cy="3166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6898E8-6382-4D27-BC37-8D9224DC4170}"/>
              </a:ext>
            </a:extLst>
          </p:cNvPr>
          <p:cNvSpPr txBox="1"/>
          <p:nvPr/>
        </p:nvSpPr>
        <p:spPr>
          <a:xfrm>
            <a:off x="1682731" y="3903324"/>
            <a:ext cx="664248" cy="4385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Control (pre-stress)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30603D-8A3A-41DB-B2D1-6729646DD3D3}"/>
              </a:ext>
            </a:extLst>
          </p:cNvPr>
          <p:cNvSpPr txBox="1"/>
          <p:nvPr/>
        </p:nvSpPr>
        <p:spPr>
          <a:xfrm>
            <a:off x="1812740" y="1746466"/>
            <a:ext cx="247184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7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8384FC-5B9D-4B8C-A2AE-99DF412AC7D3}"/>
              </a:ext>
            </a:extLst>
          </p:cNvPr>
          <p:cNvSpPr txBox="1"/>
          <p:nvPr/>
        </p:nvSpPr>
        <p:spPr>
          <a:xfrm>
            <a:off x="1939418" y="1609767"/>
            <a:ext cx="365806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75" dirty="0" err="1">
                <a:latin typeface="Arial" panose="020B0604020202020204" pitchFamily="34" charset="0"/>
                <a:cs typeface="Arial" panose="020B0604020202020204" pitchFamily="34" charset="0"/>
              </a:rPr>
              <a:t>bcd</a:t>
            </a:r>
            <a:endParaRPr lang="en-US" sz="8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0DA2E8-0290-4992-933A-79A3043FD141}"/>
              </a:ext>
            </a:extLst>
          </p:cNvPr>
          <p:cNvSpPr txBox="1"/>
          <p:nvPr/>
        </p:nvSpPr>
        <p:spPr>
          <a:xfrm>
            <a:off x="2292188" y="1563836"/>
            <a:ext cx="309700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75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05BC4E-FBB0-46D3-A851-F48C5487DAF3}"/>
              </a:ext>
            </a:extLst>
          </p:cNvPr>
          <p:cNvSpPr txBox="1"/>
          <p:nvPr/>
        </p:nvSpPr>
        <p:spPr>
          <a:xfrm>
            <a:off x="2456359" y="1307115"/>
            <a:ext cx="365806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75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endParaRPr lang="en-US" sz="8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76B8E-396E-4367-9882-DE4812134229}"/>
              </a:ext>
            </a:extLst>
          </p:cNvPr>
          <p:cNvSpPr txBox="1"/>
          <p:nvPr/>
        </p:nvSpPr>
        <p:spPr>
          <a:xfrm>
            <a:off x="2781751" y="2570396"/>
            <a:ext cx="340158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75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3B8D12-C4A7-4F1A-B9A1-73C993EBDAC6}"/>
              </a:ext>
            </a:extLst>
          </p:cNvPr>
          <p:cNvSpPr txBox="1"/>
          <p:nvPr/>
        </p:nvSpPr>
        <p:spPr>
          <a:xfrm>
            <a:off x="3046459" y="2796570"/>
            <a:ext cx="215123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7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EE8974-8E42-4B7A-A6E5-11FFC9AE1370}"/>
              </a:ext>
            </a:extLst>
          </p:cNvPr>
          <p:cNvSpPr txBox="1"/>
          <p:nvPr/>
        </p:nvSpPr>
        <p:spPr>
          <a:xfrm>
            <a:off x="3292423" y="2318717"/>
            <a:ext cx="340158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75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E30ACD-355D-498A-865D-B3B7A4F31BDA}"/>
              </a:ext>
            </a:extLst>
          </p:cNvPr>
          <p:cNvSpPr txBox="1"/>
          <p:nvPr/>
        </p:nvSpPr>
        <p:spPr>
          <a:xfrm>
            <a:off x="3522416" y="2408474"/>
            <a:ext cx="277640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75" dirty="0" err="1">
                <a:latin typeface="Arial" panose="020B0604020202020204" pitchFamily="34" charset="0"/>
                <a:cs typeface="Arial" panose="020B0604020202020204" pitchFamily="34" charset="0"/>
              </a:rPr>
              <a:t>ef</a:t>
            </a:r>
            <a:endParaRPr lang="en-US" sz="8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A23C69-FFA2-4F24-BD9F-CBC8D7EB1D5A}"/>
              </a:ext>
            </a:extLst>
          </p:cNvPr>
          <p:cNvSpPr txBox="1"/>
          <p:nvPr/>
        </p:nvSpPr>
        <p:spPr>
          <a:xfrm>
            <a:off x="3799312" y="1990712"/>
            <a:ext cx="365806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75" dirty="0" err="1">
                <a:latin typeface="Arial" panose="020B0604020202020204" pitchFamily="34" charset="0"/>
                <a:cs typeface="Arial" panose="020B0604020202020204" pitchFamily="34" charset="0"/>
              </a:rPr>
              <a:t>cde</a:t>
            </a:r>
            <a:endParaRPr lang="en-US" sz="8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64FF02-0E42-430C-81AC-F664173757A6}"/>
              </a:ext>
            </a:extLst>
          </p:cNvPr>
          <p:cNvSpPr txBox="1"/>
          <p:nvPr/>
        </p:nvSpPr>
        <p:spPr>
          <a:xfrm>
            <a:off x="3971100" y="2248923"/>
            <a:ext cx="428322" cy="226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75" dirty="0" err="1">
                <a:latin typeface="Arial" panose="020B0604020202020204" pitchFamily="34" charset="0"/>
                <a:cs typeface="Arial" panose="020B0604020202020204" pitchFamily="34" charset="0"/>
              </a:rPr>
              <a:t>bcde</a:t>
            </a:r>
            <a:endParaRPr lang="en-US" sz="87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67E569-ECD4-4435-BDC4-49F21E35E2CA}"/>
              </a:ext>
            </a:extLst>
          </p:cNvPr>
          <p:cNvSpPr txBox="1"/>
          <p:nvPr/>
        </p:nvSpPr>
        <p:spPr>
          <a:xfrm>
            <a:off x="2556521" y="162765"/>
            <a:ext cx="6637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Desiccation @ 45°C for 4 h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A7087B-12C8-4CEE-8160-2CB36B5B8CCD}"/>
              </a:ext>
            </a:extLst>
          </p:cNvPr>
          <p:cNvSpPr/>
          <p:nvPr/>
        </p:nvSpPr>
        <p:spPr>
          <a:xfrm rot="10800000">
            <a:off x="2420121" y="524746"/>
            <a:ext cx="1952143" cy="1905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6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E66A3F-98F2-4650-B60D-0B57C8C0A7DE}"/>
              </a:ext>
            </a:extLst>
          </p:cNvPr>
          <p:cNvSpPr/>
          <p:nvPr/>
        </p:nvSpPr>
        <p:spPr>
          <a:xfrm rot="10800000">
            <a:off x="1711895" y="524746"/>
            <a:ext cx="565324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6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2068AD-4AB4-452C-B536-F3E100EE9590}"/>
              </a:ext>
            </a:extLst>
          </p:cNvPr>
          <p:cNvSpPr txBox="1"/>
          <p:nvPr/>
        </p:nvSpPr>
        <p:spPr>
          <a:xfrm>
            <a:off x="1764469" y="333324"/>
            <a:ext cx="349899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7" dirty="0">
                <a:latin typeface="Arial" panose="020B0604020202020204" pitchFamily="34" charset="0"/>
                <a:cs typeface="Arial" panose="020B0604020202020204" pitchFamily="34" charset="0"/>
              </a:rPr>
              <a:t>20°C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0843A4-CC84-4F64-9355-396EF717B257}"/>
              </a:ext>
            </a:extLst>
          </p:cNvPr>
          <p:cNvSpPr txBox="1"/>
          <p:nvPr/>
        </p:nvSpPr>
        <p:spPr>
          <a:xfrm>
            <a:off x="2079777" y="218849"/>
            <a:ext cx="426958" cy="297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7" dirty="0">
                <a:latin typeface="Arial" panose="020B0604020202020204" pitchFamily="34" charset="0"/>
                <a:cs typeface="Arial" panose="020B0604020202020204" pitchFamily="34" charset="0"/>
              </a:rPr>
              <a:t>2°C d</a:t>
            </a:r>
            <a:r>
              <a:rPr lang="en-US" sz="667" baseline="30000" dirty="0">
                <a:latin typeface="Arial" panose="020B0604020202020204" pitchFamily="34" charset="0"/>
                <a:cs typeface="Arial" panose="020B0604020202020204" pitchFamily="34" charset="0"/>
              </a:rPr>
              <a:t>-1 </a:t>
            </a:r>
            <a:r>
              <a:rPr lang="en-US" sz="667" dirty="0">
                <a:latin typeface="Arial" panose="020B0604020202020204" pitchFamily="34" charset="0"/>
                <a:cs typeface="Arial" panose="020B0604020202020204" pitchFamily="34" charset="0"/>
              </a:rPr>
              <a:t>ramp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6C358C-04CC-456E-A97D-3033238E87A4}"/>
              </a:ext>
            </a:extLst>
          </p:cNvPr>
          <p:cNvSpPr txBox="1"/>
          <p:nvPr/>
        </p:nvSpPr>
        <p:spPr>
          <a:xfrm>
            <a:off x="2378251" y="320265"/>
            <a:ext cx="385569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7" dirty="0"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504325-E9CA-440C-B7B1-6F657658CD24}"/>
              </a:ext>
            </a:extLst>
          </p:cNvPr>
          <p:cNvSpPr txBox="1"/>
          <p:nvPr/>
        </p:nvSpPr>
        <p:spPr>
          <a:xfrm>
            <a:off x="3070396" y="321440"/>
            <a:ext cx="696847" cy="194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7" dirty="0">
                <a:latin typeface="Arial" panose="020B0604020202020204" pitchFamily="34" charset="0"/>
                <a:cs typeface="Arial" panose="020B0604020202020204" pitchFamily="34" charset="0"/>
              </a:rPr>
              <a:t>30°C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51C2720-E954-4AD5-8D39-B966301031C4}"/>
              </a:ext>
            </a:extLst>
          </p:cNvPr>
          <p:cNvSpPr/>
          <p:nvPr/>
        </p:nvSpPr>
        <p:spPr>
          <a:xfrm>
            <a:off x="2711515" y="531143"/>
            <a:ext cx="140474" cy="184103"/>
          </a:xfrm>
          <a:prstGeom prst="rect">
            <a:avLst/>
          </a:prstGeom>
          <a:pattFill prst="wdDnDiag">
            <a:fgClr>
              <a:srgbClr val="FF3300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6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F11A48C2-1E56-43CD-B7EA-1CE8E521D226}"/>
              </a:ext>
            </a:extLst>
          </p:cNvPr>
          <p:cNvSpPr/>
          <p:nvPr/>
        </p:nvSpPr>
        <p:spPr>
          <a:xfrm rot="5400000">
            <a:off x="2701822" y="435293"/>
            <a:ext cx="167004" cy="82438"/>
          </a:xfrm>
          <a:prstGeom prst="rightArrow">
            <a:avLst/>
          </a:prstGeom>
          <a:solidFill>
            <a:schemeClr val="accent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6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D1DD971-F384-4C26-9DFD-54A68138704F}"/>
              </a:ext>
            </a:extLst>
          </p:cNvPr>
          <p:cNvCxnSpPr/>
          <p:nvPr/>
        </p:nvCxnSpPr>
        <p:spPr>
          <a:xfrm>
            <a:off x="3605997" y="411208"/>
            <a:ext cx="254000" cy="0"/>
          </a:xfrm>
          <a:prstGeom prst="straightConnector1">
            <a:avLst/>
          </a:prstGeom>
          <a:ln w="15875">
            <a:solidFill>
              <a:schemeClr val="tx1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B2849BD-4349-4E46-8BFB-65D991570967}"/>
              </a:ext>
            </a:extLst>
          </p:cNvPr>
          <p:cNvSpPr/>
          <p:nvPr/>
        </p:nvSpPr>
        <p:spPr>
          <a:xfrm rot="10800000">
            <a:off x="2190746" y="524747"/>
            <a:ext cx="229375" cy="1905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4000">
                <a:schemeClr val="accent2"/>
              </a:gs>
              <a:gs pos="100000">
                <a:srgbClr val="FF33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6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A9E4F4-6237-491C-A0C8-AC57FF522DCA}"/>
              </a:ext>
            </a:extLst>
          </p:cNvPr>
          <p:cNvSpPr txBox="1"/>
          <p:nvPr/>
        </p:nvSpPr>
        <p:spPr>
          <a:xfrm>
            <a:off x="2885687" y="3870645"/>
            <a:ext cx="32573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B6142F-F6B6-461A-A8CC-70BB23044B92}"/>
              </a:ext>
            </a:extLst>
          </p:cNvPr>
          <p:cNvSpPr txBox="1"/>
          <p:nvPr/>
        </p:nvSpPr>
        <p:spPr>
          <a:xfrm>
            <a:off x="3864760" y="3870645"/>
            <a:ext cx="396262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3E86322-53DE-4715-BD93-3FD61A1FC939}"/>
              </a:ext>
            </a:extLst>
          </p:cNvPr>
          <p:cNvSpPr txBox="1"/>
          <p:nvPr/>
        </p:nvSpPr>
        <p:spPr>
          <a:xfrm rot="16200000">
            <a:off x="359884" y="1958415"/>
            <a:ext cx="18224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/K</a:t>
            </a:r>
            <a:r>
              <a:rPr lang="en-US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ATPase Activity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(µmol ADP mg protein</a:t>
            </a:r>
            <a:r>
              <a:rPr lang="en-US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0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8DC16-5452-4F39-9E44-BE53570D8C9F}"/>
              </a:ext>
            </a:extLst>
          </p:cNvPr>
          <p:cNvSpPr txBox="1"/>
          <p:nvPr/>
        </p:nvSpPr>
        <p:spPr>
          <a:xfrm>
            <a:off x="3145646" y="776922"/>
            <a:ext cx="1226618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7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ploidy: p&lt;0.001</a:t>
            </a:r>
          </a:p>
          <a:p>
            <a:pPr algn="r"/>
            <a:r>
              <a:rPr lang="en-US" sz="87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p&lt;0.001</a:t>
            </a:r>
          </a:p>
          <a:p>
            <a:pPr algn="r"/>
            <a:r>
              <a:rPr lang="en-US" sz="875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ploidy×time</a:t>
            </a:r>
            <a:r>
              <a:rPr lang="en-US" sz="875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p&lt;0.001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9F7F8AB-C772-411A-9CDE-B85DAD97BC62}"/>
              </a:ext>
            </a:extLst>
          </p:cNvPr>
          <p:cNvSpPr txBox="1"/>
          <p:nvPr/>
        </p:nvSpPr>
        <p:spPr>
          <a:xfrm>
            <a:off x="2665904" y="3903324"/>
            <a:ext cx="731849" cy="4385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Heated</a:t>
            </a:r>
          </a:p>
          <a:p>
            <a:pPr algn="ctr"/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+ Desiccation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B65C8A-8F2E-4880-AF3F-2D32614D1810}"/>
              </a:ext>
            </a:extLst>
          </p:cNvPr>
          <p:cNvSpPr txBox="1"/>
          <p:nvPr/>
        </p:nvSpPr>
        <p:spPr>
          <a:xfrm>
            <a:off x="2263045" y="3903324"/>
            <a:ext cx="518706" cy="2077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Heated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41F667-ADB8-4A6A-9ACF-3D5BB259AF8C}"/>
              </a:ext>
            </a:extLst>
          </p:cNvPr>
          <p:cNvSpPr txBox="1"/>
          <p:nvPr/>
        </p:nvSpPr>
        <p:spPr>
          <a:xfrm>
            <a:off x="3767243" y="3903324"/>
            <a:ext cx="563855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10d after stress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1BCD50-EFDD-480A-8DEC-089835D8229B}"/>
              </a:ext>
            </a:extLst>
          </p:cNvPr>
          <p:cNvSpPr txBox="1"/>
          <p:nvPr/>
        </p:nvSpPr>
        <p:spPr>
          <a:xfrm>
            <a:off x="4421472" y="1403838"/>
            <a:ext cx="567784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Ploidy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81A925-94FA-47AD-A373-97F69F63BEEB}"/>
              </a:ext>
            </a:extLst>
          </p:cNvPr>
          <p:cNvSpPr txBox="1"/>
          <p:nvPr/>
        </p:nvSpPr>
        <p:spPr>
          <a:xfrm>
            <a:off x="4634962" y="1644273"/>
            <a:ext cx="646318" cy="3231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Diploid (2n)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3E6540-58EE-44B7-A60C-22E534F2F7D2}"/>
              </a:ext>
            </a:extLst>
          </p:cNvPr>
          <p:cNvSpPr txBox="1"/>
          <p:nvPr/>
        </p:nvSpPr>
        <p:spPr>
          <a:xfrm>
            <a:off x="4606974" y="1869067"/>
            <a:ext cx="725931" cy="2077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Triploid (3n)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8AD2B-2F70-4FE3-944F-57131E34E16F}"/>
              </a:ext>
            </a:extLst>
          </p:cNvPr>
          <p:cNvSpPr>
            <a:spLocks noChangeAspect="1"/>
          </p:cNvSpPr>
          <p:nvPr/>
        </p:nvSpPr>
        <p:spPr>
          <a:xfrm>
            <a:off x="4496085" y="1655993"/>
            <a:ext cx="152400" cy="152400"/>
          </a:xfrm>
          <a:prstGeom prst="rect">
            <a:avLst/>
          </a:prstGeom>
          <a:solidFill>
            <a:srgbClr val="487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6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D6992B1-7E9C-4B75-B062-404FB9930EB7}"/>
              </a:ext>
            </a:extLst>
          </p:cNvPr>
          <p:cNvSpPr>
            <a:spLocks noChangeAspect="1"/>
          </p:cNvSpPr>
          <p:nvPr/>
        </p:nvSpPr>
        <p:spPr>
          <a:xfrm>
            <a:off x="4496085" y="1888273"/>
            <a:ext cx="152400" cy="152400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86"/>
          </a:p>
        </p:txBody>
      </p:sp>
    </p:spTree>
    <p:extLst>
      <p:ext uri="{BB962C8B-B14F-4D97-AF65-F5344CB8AC3E}">
        <p14:creationId xmlns:p14="http://schemas.microsoft.com/office/powerpoint/2010/main" val="294260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Box 64">
            <a:extLst>
              <a:ext uri="{FF2B5EF4-FFF2-40B4-BE49-F238E27FC236}">
                <a16:creationId xmlns:a16="http://schemas.microsoft.com/office/drawing/2014/main" id="{9559AFED-78F7-4D9A-93DA-96D93FE597D4}"/>
              </a:ext>
            </a:extLst>
          </p:cNvPr>
          <p:cNvSpPr txBox="1"/>
          <p:nvPr/>
        </p:nvSpPr>
        <p:spPr>
          <a:xfrm>
            <a:off x="3192860" y="3304691"/>
            <a:ext cx="878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Heated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+ Desiccation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DB3C3A-351F-405E-977A-E79981604B12}"/>
              </a:ext>
            </a:extLst>
          </p:cNvPr>
          <p:cNvSpPr txBox="1"/>
          <p:nvPr/>
        </p:nvSpPr>
        <p:spPr>
          <a:xfrm>
            <a:off x="1998067" y="3297433"/>
            <a:ext cx="878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Heated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+ Desiccation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5A6D098-3079-4F5F-9766-BB07BC4FA168}"/>
              </a:ext>
            </a:extLst>
          </p:cNvPr>
          <p:cNvSpPr txBox="1"/>
          <p:nvPr/>
        </p:nvSpPr>
        <p:spPr>
          <a:xfrm>
            <a:off x="1572494" y="3286546"/>
            <a:ext cx="62244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Heated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42A1B89-D154-42F7-9251-B29977BB6B5B}"/>
              </a:ext>
            </a:extLst>
          </p:cNvPr>
          <p:cNvSpPr txBox="1"/>
          <p:nvPr/>
        </p:nvSpPr>
        <p:spPr>
          <a:xfrm>
            <a:off x="3059117" y="3763722"/>
            <a:ext cx="6213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5d after stress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60FDBD4-FBF7-4292-86F2-4520CCB968ED}"/>
              </a:ext>
            </a:extLst>
          </p:cNvPr>
          <p:cNvSpPr txBox="1"/>
          <p:nvPr/>
        </p:nvSpPr>
        <p:spPr>
          <a:xfrm>
            <a:off x="905665" y="3286546"/>
            <a:ext cx="79709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Control (pre-stress)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EFCEFD7-FC0C-4400-A44D-15D39D454AD6}"/>
              </a:ext>
            </a:extLst>
          </p:cNvPr>
          <p:cNvSpPr txBox="1"/>
          <p:nvPr/>
        </p:nvSpPr>
        <p:spPr>
          <a:xfrm>
            <a:off x="4188313" y="3763722"/>
            <a:ext cx="67662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10d after stress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9416FF67-F5A6-4DCA-B49D-90CF332D39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r="18650" b="8929"/>
          <a:stretch/>
        </p:blipFill>
        <p:spPr>
          <a:xfrm>
            <a:off x="855785" y="318463"/>
            <a:ext cx="4324038" cy="2914667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231849B6-3B94-4B97-BBF4-17F175B56784}"/>
              </a:ext>
            </a:extLst>
          </p:cNvPr>
          <p:cNvSpPr txBox="1"/>
          <p:nvPr/>
        </p:nvSpPr>
        <p:spPr>
          <a:xfrm>
            <a:off x="2723348" y="3297433"/>
            <a:ext cx="62244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Heated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DF1648-354A-41BC-BECE-C3B00F6912EC}"/>
              </a:ext>
            </a:extLst>
          </p:cNvPr>
          <p:cNvSpPr txBox="1"/>
          <p:nvPr/>
        </p:nvSpPr>
        <p:spPr>
          <a:xfrm>
            <a:off x="4314088" y="3304691"/>
            <a:ext cx="8782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Heated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+ Desiccation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BD43B3-33B1-4971-B497-C96FD6EC013C}"/>
              </a:ext>
            </a:extLst>
          </p:cNvPr>
          <p:cNvSpPr txBox="1"/>
          <p:nvPr/>
        </p:nvSpPr>
        <p:spPr>
          <a:xfrm>
            <a:off x="3844576" y="3297433"/>
            <a:ext cx="62244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Heated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930B755-781F-4865-9A7D-7361EA945D15}"/>
              </a:ext>
            </a:extLst>
          </p:cNvPr>
          <p:cNvCxnSpPr>
            <a:cxnSpLocks/>
          </p:cNvCxnSpPr>
          <p:nvPr/>
        </p:nvCxnSpPr>
        <p:spPr>
          <a:xfrm>
            <a:off x="2863195" y="3738326"/>
            <a:ext cx="10132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CB6EDF7-0270-42D6-A2D0-9735F1F62A9D}"/>
              </a:ext>
            </a:extLst>
          </p:cNvPr>
          <p:cNvCxnSpPr>
            <a:cxnSpLocks/>
          </p:cNvCxnSpPr>
          <p:nvPr/>
        </p:nvCxnSpPr>
        <p:spPr>
          <a:xfrm>
            <a:off x="4004380" y="3738326"/>
            <a:ext cx="10132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5A2BAA3-C85B-4D54-B720-E28E59EBC731}"/>
              </a:ext>
            </a:extLst>
          </p:cNvPr>
          <p:cNvCxnSpPr>
            <a:cxnSpLocks/>
          </p:cNvCxnSpPr>
          <p:nvPr/>
        </p:nvCxnSpPr>
        <p:spPr>
          <a:xfrm>
            <a:off x="1727452" y="3738326"/>
            <a:ext cx="10132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80009F3-E5D5-4CF4-AB77-BAE761B71064}"/>
              </a:ext>
            </a:extLst>
          </p:cNvPr>
          <p:cNvSpPr txBox="1"/>
          <p:nvPr/>
        </p:nvSpPr>
        <p:spPr>
          <a:xfrm>
            <a:off x="1907046" y="3763722"/>
            <a:ext cx="6213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1d after stress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00F7B7-6330-4906-A451-92BAA2781140}"/>
              </a:ext>
            </a:extLst>
          </p:cNvPr>
          <p:cNvSpPr txBox="1"/>
          <p:nvPr/>
        </p:nvSpPr>
        <p:spPr>
          <a:xfrm>
            <a:off x="5150987" y="680388"/>
            <a:ext cx="64793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Ploidy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A363048-9EF6-4056-80B2-2A760243BA02}"/>
              </a:ext>
            </a:extLst>
          </p:cNvPr>
          <p:cNvSpPr txBox="1"/>
          <p:nvPr/>
        </p:nvSpPr>
        <p:spPr>
          <a:xfrm>
            <a:off x="5407175" y="968911"/>
            <a:ext cx="77558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Diploid (2n)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E974D02-7E3C-4794-B022-28AFBCF08A84}"/>
              </a:ext>
            </a:extLst>
          </p:cNvPr>
          <p:cNvSpPr txBox="1"/>
          <p:nvPr/>
        </p:nvSpPr>
        <p:spPr>
          <a:xfrm>
            <a:off x="5373588" y="1238664"/>
            <a:ext cx="87111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Triploid (3n)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2B8917A-C39D-414B-A228-7CD7484450CB}"/>
              </a:ext>
            </a:extLst>
          </p:cNvPr>
          <p:cNvSpPr>
            <a:spLocks noChangeAspect="1"/>
          </p:cNvSpPr>
          <p:nvPr/>
        </p:nvSpPr>
        <p:spPr>
          <a:xfrm>
            <a:off x="5240523" y="982976"/>
            <a:ext cx="182880" cy="182880"/>
          </a:xfrm>
          <a:prstGeom prst="rect">
            <a:avLst/>
          </a:prstGeom>
          <a:solidFill>
            <a:srgbClr val="4876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871CC6E-8D1E-4E9F-9AAE-866AB58AB319}"/>
              </a:ext>
            </a:extLst>
          </p:cNvPr>
          <p:cNvSpPr>
            <a:spLocks noChangeAspect="1"/>
          </p:cNvSpPr>
          <p:nvPr/>
        </p:nvSpPr>
        <p:spPr>
          <a:xfrm>
            <a:off x="5240523" y="1261712"/>
            <a:ext cx="182880" cy="182880"/>
          </a:xfrm>
          <a:prstGeom prst="rect">
            <a:avLst/>
          </a:prstGeom>
          <a:solidFill>
            <a:srgbClr val="FF45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8F8346-0D62-457F-AA97-FA320C4E9B7E}"/>
              </a:ext>
            </a:extLst>
          </p:cNvPr>
          <p:cNvSpPr txBox="1"/>
          <p:nvPr/>
        </p:nvSpPr>
        <p:spPr>
          <a:xfrm>
            <a:off x="3977034" y="383094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ploidy: p&lt;0.001</a:t>
            </a:r>
          </a:p>
          <a:p>
            <a:pPr algn="r"/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time: p&lt;0.001</a:t>
            </a:r>
          </a:p>
          <a:p>
            <a:pPr algn="r"/>
            <a:r>
              <a:rPr lang="en-US" sz="8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ploidy×time</a:t>
            </a:r>
            <a:r>
              <a:rPr lang="en-US" sz="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p=0.001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124F6EF-E2B0-4869-A24F-A4867B780D14}"/>
              </a:ext>
            </a:extLst>
          </p:cNvPr>
          <p:cNvSpPr txBox="1"/>
          <p:nvPr/>
        </p:nvSpPr>
        <p:spPr>
          <a:xfrm rot="16200000">
            <a:off x="-580664" y="1558399"/>
            <a:ext cx="2186909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/K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ATPase Activity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(µmol ADP mg protein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US" sz="1100" baseline="30000" dirty="0"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A960CED-0C7F-461B-BDEA-07D1FBCEB0CF}"/>
              </a:ext>
            </a:extLst>
          </p:cNvPr>
          <p:cNvSpPr txBox="1"/>
          <p:nvPr/>
        </p:nvSpPr>
        <p:spPr>
          <a:xfrm>
            <a:off x="1281206" y="397771"/>
            <a:ext cx="25519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99A0AEC-72C3-46D0-A620-207F95909F84}"/>
              </a:ext>
            </a:extLst>
          </p:cNvPr>
          <p:cNvSpPr txBox="1"/>
          <p:nvPr/>
        </p:nvSpPr>
        <p:spPr>
          <a:xfrm>
            <a:off x="1031095" y="1093533"/>
            <a:ext cx="3353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C0BE4A-0785-427D-B35A-3BA5FB70BDB6}"/>
              </a:ext>
            </a:extLst>
          </p:cNvPr>
          <p:cNvSpPr txBox="1"/>
          <p:nvPr/>
        </p:nvSpPr>
        <p:spPr>
          <a:xfrm>
            <a:off x="1613972" y="1007796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7569F92-79DA-4FDF-9A3C-5B2EA95B4B9A}"/>
              </a:ext>
            </a:extLst>
          </p:cNvPr>
          <p:cNvSpPr txBox="1"/>
          <p:nvPr/>
        </p:nvSpPr>
        <p:spPr>
          <a:xfrm>
            <a:off x="1815309" y="753880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bcd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AB1F8F4-E88D-4BFA-90F0-9B4445DECB12}"/>
              </a:ext>
            </a:extLst>
          </p:cNvPr>
          <p:cNvSpPr txBox="1"/>
          <p:nvPr/>
        </p:nvSpPr>
        <p:spPr>
          <a:xfrm>
            <a:off x="2233082" y="1928449"/>
            <a:ext cx="296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ef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9F4E87D-EB5B-42D5-9B1C-5E0BB02FDF56}"/>
              </a:ext>
            </a:extLst>
          </p:cNvPr>
          <p:cNvSpPr txBox="1"/>
          <p:nvPr/>
        </p:nvSpPr>
        <p:spPr>
          <a:xfrm>
            <a:off x="2469872" y="2152723"/>
            <a:ext cx="260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E60C47E-19C8-41F2-8676-15842C6D9B7A}"/>
              </a:ext>
            </a:extLst>
          </p:cNvPr>
          <p:cNvSpPr txBox="1"/>
          <p:nvPr/>
        </p:nvSpPr>
        <p:spPr>
          <a:xfrm>
            <a:off x="2718568" y="1674533"/>
            <a:ext cx="4395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cdef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A8A791-FE41-4BBF-A13F-ACD4FBCC7A16}"/>
              </a:ext>
            </a:extLst>
          </p:cNvPr>
          <p:cNvSpPr txBox="1"/>
          <p:nvPr/>
        </p:nvSpPr>
        <p:spPr>
          <a:xfrm>
            <a:off x="2973270" y="1786670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cde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369799-766D-4781-880C-1504593FA415}"/>
              </a:ext>
            </a:extLst>
          </p:cNvPr>
          <p:cNvSpPr txBox="1"/>
          <p:nvPr/>
        </p:nvSpPr>
        <p:spPr>
          <a:xfrm>
            <a:off x="3383745" y="1727323"/>
            <a:ext cx="296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ef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DF8F6CA-915D-4665-B2B0-5F27F91DD777}"/>
              </a:ext>
            </a:extLst>
          </p:cNvPr>
          <p:cNvSpPr txBox="1"/>
          <p:nvPr/>
        </p:nvSpPr>
        <p:spPr>
          <a:xfrm>
            <a:off x="3592883" y="1791626"/>
            <a:ext cx="2968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fg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E39F03E-CD18-46C7-B730-E21F890823A7}"/>
              </a:ext>
            </a:extLst>
          </p:cNvPr>
          <p:cNvSpPr txBox="1"/>
          <p:nvPr/>
        </p:nvSpPr>
        <p:spPr>
          <a:xfrm>
            <a:off x="3902529" y="1444592"/>
            <a:ext cx="3722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A76BE4D-08C1-4BD5-BBA0-33A6BC839DFC}"/>
              </a:ext>
            </a:extLst>
          </p:cNvPr>
          <p:cNvSpPr txBox="1"/>
          <p:nvPr/>
        </p:nvSpPr>
        <p:spPr>
          <a:xfrm>
            <a:off x="4128161" y="1231196"/>
            <a:ext cx="402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cde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C30BA52-0634-4FA3-B330-F29A83F726CD}"/>
              </a:ext>
            </a:extLst>
          </p:cNvPr>
          <p:cNvSpPr txBox="1"/>
          <p:nvPr/>
        </p:nvSpPr>
        <p:spPr>
          <a:xfrm>
            <a:off x="4466392" y="830411"/>
            <a:ext cx="402674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i="1" dirty="0" err="1">
                <a:latin typeface="Arial" panose="020B0604020202020204" pitchFamily="34" charset="0"/>
                <a:cs typeface="Arial" panose="020B0604020202020204" pitchFamily="34" charset="0"/>
              </a:rPr>
              <a:t>bcd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36E2AC-A1EC-4DE0-B6F5-0861930B8C2D}"/>
              </a:ext>
            </a:extLst>
          </p:cNvPr>
          <p:cNvSpPr txBox="1"/>
          <p:nvPr/>
        </p:nvSpPr>
        <p:spPr>
          <a:xfrm>
            <a:off x="4698785" y="1317634"/>
            <a:ext cx="372218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</a:p>
        </p:txBody>
      </p:sp>
    </p:spTree>
    <p:extLst>
      <p:ext uri="{BB962C8B-B14F-4D97-AF65-F5344CB8AC3E}">
        <p14:creationId xmlns:p14="http://schemas.microsoft.com/office/powerpoint/2010/main" val="3091191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1635</TotalTime>
  <Words>167</Words>
  <Application>Microsoft Office PowerPoint</Application>
  <PresentationFormat>Custom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George</dc:creator>
  <cp:lastModifiedBy>Matthew George</cp:lastModifiedBy>
  <cp:revision>7</cp:revision>
  <dcterms:created xsi:type="dcterms:W3CDTF">2021-12-17T06:12:30Z</dcterms:created>
  <dcterms:modified xsi:type="dcterms:W3CDTF">2022-02-02T00:18:48Z</dcterms:modified>
</cp:coreProperties>
</file>