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5" r:id="rId5"/>
    <p:sldId id="267" r:id="rId6"/>
    <p:sldId id="258" r:id="rId7"/>
    <p:sldId id="259" r:id="rId8"/>
    <p:sldId id="262" r:id="rId9"/>
    <p:sldId id="270" r:id="rId10"/>
    <p:sldId id="271" r:id="rId11"/>
    <p:sldId id="260" r:id="rId12"/>
    <p:sldId id="264" r:id="rId13"/>
    <p:sldId id="272" r:id="rId14"/>
    <p:sldId id="276" r:id="rId15"/>
    <p:sldId id="273" r:id="rId16"/>
    <p:sldId id="274" r:id="rId17"/>
    <p:sldId id="268" r:id="rId18"/>
    <p:sldId id="261" r:id="rId19"/>
    <p:sldId id="269"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275BF5-5A30-458D-82A9-AE7E92B63BD3}"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190030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5BF5-5A30-458D-82A9-AE7E92B63BD3}"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182767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5BF5-5A30-458D-82A9-AE7E92B63BD3}"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230126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5BF5-5A30-458D-82A9-AE7E92B63BD3}"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118735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275BF5-5A30-458D-82A9-AE7E92B63BD3}"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113143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75BF5-5A30-458D-82A9-AE7E92B63BD3}"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225018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75BF5-5A30-458D-82A9-AE7E92B63BD3}" type="datetimeFigureOut">
              <a:rPr lang="en-US" smtClean="0"/>
              <a:t>6/13/2016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401963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75BF5-5A30-458D-82A9-AE7E92B63BD3}" type="datetimeFigureOut">
              <a:rPr lang="en-US" smtClean="0"/>
              <a:t>6/13/2016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265884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75BF5-5A30-458D-82A9-AE7E92B63BD3}" type="datetimeFigureOut">
              <a:rPr lang="en-US" smtClean="0"/>
              <a:t>6/13/2016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167873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275BF5-5A30-458D-82A9-AE7E92B63BD3}"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406434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275BF5-5A30-458D-82A9-AE7E92B63BD3}"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BA7BB-4F14-4FA4-A393-615314B477A8}" type="slidenum">
              <a:rPr lang="en-US" smtClean="0"/>
              <a:t>‹#›</a:t>
            </a:fld>
            <a:endParaRPr lang="en-US"/>
          </a:p>
        </p:txBody>
      </p:sp>
    </p:spTree>
    <p:extLst>
      <p:ext uri="{BB962C8B-B14F-4D97-AF65-F5344CB8AC3E}">
        <p14:creationId xmlns:p14="http://schemas.microsoft.com/office/powerpoint/2010/main" val="27866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75BF5-5A30-458D-82A9-AE7E92B63BD3}" type="datetimeFigureOut">
              <a:rPr lang="en-US" smtClean="0"/>
              <a:t>6/13/2016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BA7BB-4F14-4FA4-A393-615314B477A8}" type="slidenum">
              <a:rPr lang="en-US" smtClean="0"/>
              <a:t>‹#›</a:t>
            </a:fld>
            <a:endParaRPr lang="en-US"/>
          </a:p>
        </p:txBody>
      </p:sp>
    </p:spTree>
    <p:extLst>
      <p:ext uri="{BB962C8B-B14F-4D97-AF65-F5344CB8AC3E}">
        <p14:creationId xmlns:p14="http://schemas.microsoft.com/office/powerpoint/2010/main" val="101587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Edward_Snowden#Public_opinion_poll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Sentiment Analysis on Social Data using Clustering</a:t>
            </a:r>
          </a:p>
        </p:txBody>
      </p:sp>
      <p:sp>
        <p:nvSpPr>
          <p:cNvPr id="3" name="Subtitle 2"/>
          <p:cNvSpPr>
            <a:spLocks noGrp="1"/>
          </p:cNvSpPr>
          <p:nvPr>
            <p:ph type="subTitle" idx="1"/>
          </p:nvPr>
        </p:nvSpPr>
        <p:spPr/>
        <p:txBody>
          <a:bodyPr/>
          <a:lstStyle/>
          <a:p>
            <a:r>
              <a:rPr lang="en-US" dirty="0"/>
              <a:t>Daniel Levy</a:t>
            </a:r>
          </a:p>
          <a:p>
            <a:r>
              <a:rPr lang="en-US" dirty="0"/>
              <a:t>Luan Nguyen</a:t>
            </a:r>
          </a:p>
          <a:p>
            <a:endParaRPr lang="en-US" dirty="0"/>
          </a:p>
        </p:txBody>
      </p:sp>
    </p:spTree>
    <p:extLst>
      <p:ext uri="{BB962C8B-B14F-4D97-AF65-F5344CB8AC3E}">
        <p14:creationId xmlns:p14="http://schemas.microsoft.com/office/powerpoint/2010/main" val="88281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structure</a:t>
            </a:r>
          </a:p>
        </p:txBody>
      </p:sp>
      <p:sp>
        <p:nvSpPr>
          <p:cNvPr id="3" name="Content Placeholder 2"/>
          <p:cNvSpPr>
            <a:spLocks noGrp="1"/>
          </p:cNvSpPr>
          <p:nvPr>
            <p:ph idx="1"/>
          </p:nvPr>
        </p:nvSpPr>
        <p:spPr>
          <a:ln>
            <a:solidFill>
              <a:schemeClr val="accent2"/>
            </a:solidFill>
          </a:ln>
        </p:spPr>
        <p:txBody>
          <a:bodyPr/>
          <a:lstStyle/>
          <a:p>
            <a:r>
              <a:rPr lang="en-US" dirty="0">
                <a:solidFill>
                  <a:schemeClr val="accent2"/>
                </a:solidFill>
              </a:rPr>
              <a:t>Orange</a:t>
            </a:r>
            <a:r>
              <a:rPr lang="en-US" dirty="0"/>
              <a:t> is very strongly opposed</a:t>
            </a:r>
          </a:p>
          <a:p>
            <a:r>
              <a:rPr lang="en-US" dirty="0">
                <a:solidFill>
                  <a:srgbClr val="FF66FF"/>
                </a:solidFill>
              </a:rPr>
              <a:t>Pink</a:t>
            </a:r>
            <a:r>
              <a:rPr lang="en-US" dirty="0"/>
              <a:t> to a less degree.</a:t>
            </a:r>
          </a:p>
          <a:p>
            <a:r>
              <a:rPr lang="en-US" dirty="0">
                <a:solidFill>
                  <a:schemeClr val="accent1">
                    <a:lumMod val="75000"/>
                  </a:schemeClr>
                </a:solidFill>
              </a:rPr>
              <a:t>Blue</a:t>
            </a:r>
            <a:r>
              <a:rPr lang="en-US" dirty="0"/>
              <a:t> is slightly opposed</a:t>
            </a:r>
          </a:p>
          <a:p>
            <a:r>
              <a:rPr lang="en-US" dirty="0">
                <a:solidFill>
                  <a:schemeClr val="accent6">
                    <a:lumMod val="75000"/>
                  </a:schemeClr>
                </a:solidFill>
              </a:rPr>
              <a:t>Green</a:t>
            </a:r>
            <a:r>
              <a:rPr lang="en-US" dirty="0"/>
              <a:t> is strongly for Snowden</a:t>
            </a:r>
          </a:p>
          <a:p>
            <a:endParaRPr lang="en-US" dirty="0"/>
          </a:p>
          <a:p>
            <a:r>
              <a:rPr lang="en-US" dirty="0"/>
              <a:t>We don’t simply want posts with the most likes!</a:t>
            </a:r>
          </a:p>
          <a:p>
            <a:r>
              <a:rPr lang="en-US" dirty="0"/>
              <a:t>How can we filter out the noise?</a:t>
            </a:r>
          </a:p>
          <a:p>
            <a:endParaRPr lang="en-US" dirty="0"/>
          </a:p>
          <a:p>
            <a:endParaRPr lang="en-US" dirty="0"/>
          </a:p>
        </p:txBody>
      </p:sp>
    </p:spTree>
    <p:extLst>
      <p:ext uri="{BB962C8B-B14F-4D97-AF65-F5344CB8AC3E}">
        <p14:creationId xmlns:p14="http://schemas.microsoft.com/office/powerpoint/2010/main" val="8577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Inbetweenness</a:t>
            </a:r>
            <a:r>
              <a:rPr lang="en-US" dirty="0"/>
              <a:t> Centrality:</a:t>
            </a:r>
          </a:p>
        </p:txBody>
      </p:sp>
      <p:pic>
        <p:nvPicPr>
          <p:cNvPr id="4" name="Content Placeholder 3"/>
          <p:cNvPicPr>
            <a:picLocks noGrp="1" noChangeAspect="1"/>
          </p:cNvPicPr>
          <p:nvPr>
            <p:ph idx="1"/>
          </p:nvPr>
        </p:nvPicPr>
        <p:blipFill>
          <a:blip r:embed="rId2"/>
          <a:stretch>
            <a:fillRect/>
          </a:stretch>
        </p:blipFill>
        <p:spPr>
          <a:xfrm>
            <a:off x="1479274" y="1956253"/>
            <a:ext cx="8289878" cy="4351338"/>
          </a:xfrm>
          <a:prstGeom prst="rect">
            <a:avLst/>
          </a:prstGeom>
        </p:spPr>
      </p:pic>
    </p:spTree>
    <p:extLst>
      <p:ext uri="{BB962C8B-B14F-4D97-AF65-F5344CB8AC3E}">
        <p14:creationId xmlns:p14="http://schemas.microsoft.com/office/powerpoint/2010/main" val="380430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3. Likes graphs of </a:t>
            </a:r>
            <a:r>
              <a:rPr lang="en-US" b="1" dirty="0"/>
              <a:t>shared mutual interests</a:t>
            </a:r>
            <a:br>
              <a:rPr lang="en-US" b="1" dirty="0"/>
            </a:b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5725691" y="2434236"/>
            <a:ext cx="6115050" cy="4067175"/>
          </a:xfrm>
          <a:prstGeom prst="rect">
            <a:avLst/>
          </a:prstGeom>
        </p:spPr>
      </p:pic>
      <p:sp>
        <p:nvSpPr>
          <p:cNvPr id="5" name="TextBox 4"/>
          <p:cNvSpPr txBox="1"/>
          <p:nvPr/>
        </p:nvSpPr>
        <p:spPr>
          <a:xfrm>
            <a:off x="636864" y="2276669"/>
            <a:ext cx="4368282" cy="2677656"/>
          </a:xfrm>
          <a:prstGeom prst="rect">
            <a:avLst/>
          </a:prstGeom>
          <a:noFill/>
        </p:spPr>
        <p:txBody>
          <a:bodyPr wrap="square" rtlCol="0">
            <a:spAutoFit/>
          </a:bodyPr>
          <a:lstStyle/>
          <a:p>
            <a:r>
              <a:rPr lang="en-US" sz="2400" dirty="0"/>
              <a:t>Modularity: 0.153</a:t>
            </a:r>
          </a:p>
          <a:p>
            <a:r>
              <a:rPr lang="en-US" sz="2400" dirty="0"/>
              <a:t>Modularity with resolution: 0.153</a:t>
            </a:r>
          </a:p>
          <a:p>
            <a:r>
              <a:rPr lang="en-US" sz="2400" dirty="0"/>
              <a:t>Number of Communities: 9</a:t>
            </a:r>
          </a:p>
          <a:p>
            <a:endParaRPr lang="en-US" sz="2400" dirty="0"/>
          </a:p>
          <a:p>
            <a:endParaRPr lang="en-US" sz="2400" dirty="0"/>
          </a:p>
          <a:p>
            <a:endParaRPr lang="en-US" sz="2400" dirty="0"/>
          </a:p>
          <a:p>
            <a:r>
              <a:rPr lang="en-US" sz="2400" dirty="0"/>
              <a:t>Low modularity number!</a:t>
            </a:r>
          </a:p>
        </p:txBody>
      </p:sp>
    </p:spTree>
    <p:extLst>
      <p:ext uri="{BB962C8B-B14F-4D97-AF65-F5344CB8AC3E}">
        <p14:creationId xmlns:p14="http://schemas.microsoft.com/office/powerpoint/2010/main" val="284224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54307" y="365125"/>
            <a:ext cx="7171839" cy="6507780"/>
          </a:xfrm>
          <a:prstGeom prst="rect">
            <a:avLst/>
          </a:prstGeom>
        </p:spPr>
      </p:pic>
    </p:spTree>
    <p:extLst>
      <p:ext uri="{BB962C8B-B14F-4D97-AF65-F5344CB8AC3E}">
        <p14:creationId xmlns:p14="http://schemas.microsoft.com/office/powerpoint/2010/main" val="244792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3" name="Content Placeholder 2"/>
          <p:cNvSpPr>
            <a:spLocks noGrp="1"/>
          </p:cNvSpPr>
          <p:nvPr>
            <p:ph idx="1"/>
          </p:nvPr>
        </p:nvSpPr>
        <p:spPr/>
        <p:txBody>
          <a:bodyPr/>
          <a:lstStyle/>
          <a:p>
            <a:r>
              <a:rPr lang="en-US" dirty="0"/>
              <a:t>User Sentiment Score</a:t>
            </a:r>
          </a:p>
          <a:p>
            <a:pPr lvl="1"/>
            <a:r>
              <a:rPr lang="en-US" dirty="0"/>
              <a:t>Comments weighted by post message sentiment.</a:t>
            </a:r>
          </a:p>
          <a:p>
            <a:r>
              <a:rPr lang="en-US" dirty="0"/>
              <a:t>Community Sentiment Score</a:t>
            </a:r>
          </a:p>
          <a:p>
            <a:pPr lvl="1"/>
            <a:r>
              <a:rPr lang="en-US" dirty="0"/>
              <a:t>Average across users (constituents).</a:t>
            </a:r>
          </a:p>
          <a:p>
            <a:r>
              <a:rPr lang="en-US" dirty="0"/>
              <a:t>Aggregate Sentiment Score</a:t>
            </a:r>
          </a:p>
          <a:p>
            <a:pPr lvl="1"/>
            <a:r>
              <a:rPr lang="en-US" dirty="0"/>
              <a:t>Average of weighted community scores.</a:t>
            </a:r>
          </a:p>
          <a:p>
            <a:pPr lvl="1"/>
            <a:r>
              <a:rPr lang="en-US" dirty="0"/>
              <a:t>“Impact Score”</a:t>
            </a:r>
          </a:p>
        </p:txBody>
      </p:sp>
    </p:spTree>
    <p:extLst>
      <p:ext uri="{BB962C8B-B14F-4D97-AF65-F5344CB8AC3E}">
        <p14:creationId xmlns:p14="http://schemas.microsoft.com/office/powerpoint/2010/main" val="528519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pic>
        <p:nvPicPr>
          <p:cNvPr id="6" name="Content Placeholder 5"/>
          <p:cNvPicPr>
            <a:picLocks noGrp="1" noChangeAspect="1"/>
          </p:cNvPicPr>
          <p:nvPr>
            <p:ph idx="1"/>
          </p:nvPr>
        </p:nvPicPr>
        <p:blipFill>
          <a:blip r:embed="rId2"/>
          <a:stretch>
            <a:fillRect/>
          </a:stretch>
        </p:blipFill>
        <p:spPr>
          <a:xfrm>
            <a:off x="135949" y="1517715"/>
            <a:ext cx="6527007" cy="4351338"/>
          </a:xfrm>
          <a:prstGeom prst="rect">
            <a:avLst/>
          </a:prstGeom>
        </p:spPr>
      </p:pic>
    </p:spTree>
    <p:extLst>
      <p:ext uri="{BB962C8B-B14F-4D97-AF65-F5344CB8AC3E}">
        <p14:creationId xmlns:p14="http://schemas.microsoft.com/office/powerpoint/2010/main" val="494081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Results on Snowden</a:t>
            </a:r>
          </a:p>
        </p:txBody>
      </p:sp>
      <p:pic>
        <p:nvPicPr>
          <p:cNvPr id="4" name="Content Placeholder 3"/>
          <p:cNvPicPr>
            <a:picLocks noGrp="1" noChangeAspect="1"/>
          </p:cNvPicPr>
          <p:nvPr>
            <p:ph idx="1"/>
          </p:nvPr>
        </p:nvPicPr>
        <p:blipFill>
          <a:blip r:embed="rId2"/>
          <a:stretch>
            <a:fillRect/>
          </a:stretch>
        </p:blipFill>
        <p:spPr>
          <a:xfrm>
            <a:off x="742950" y="1805101"/>
            <a:ext cx="7001458" cy="4036428"/>
          </a:xfrm>
          <a:prstGeom prst="rect">
            <a:avLst/>
          </a:prstGeom>
        </p:spPr>
      </p:pic>
    </p:spTree>
    <p:extLst>
      <p:ext uri="{BB962C8B-B14F-4D97-AF65-F5344CB8AC3E}">
        <p14:creationId xmlns:p14="http://schemas.microsoft.com/office/powerpoint/2010/main" val="110123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Verifications</a:t>
            </a:r>
          </a:p>
        </p:txBody>
      </p:sp>
      <p:sp>
        <p:nvSpPr>
          <p:cNvPr id="3" name="Content Placeholder 2"/>
          <p:cNvSpPr>
            <a:spLocks noGrp="1"/>
          </p:cNvSpPr>
          <p:nvPr>
            <p:ph idx="1"/>
          </p:nvPr>
        </p:nvSpPr>
        <p:spPr/>
        <p:txBody>
          <a:bodyPr/>
          <a:lstStyle/>
          <a:p>
            <a:r>
              <a:rPr lang="en-US" dirty="0"/>
              <a:t>We based the results on FB users. </a:t>
            </a:r>
          </a:p>
          <a:p>
            <a:r>
              <a:rPr lang="en-US" dirty="0"/>
              <a:t>Public opinion polling re: Snowden.</a:t>
            </a:r>
          </a:p>
          <a:p>
            <a:pPr lvl="1"/>
            <a:r>
              <a:rPr lang="en-US" dirty="0">
                <a:hlinkClick r:id="rId2"/>
              </a:rPr>
              <a:t>https://en.wikipedia.org/wiki/Edward_Snowden#Public_opinion_polls</a:t>
            </a:r>
            <a:r>
              <a:rPr lang="en-US" dirty="0"/>
              <a:t> </a:t>
            </a:r>
          </a:p>
          <a:p>
            <a:pPr lvl="1"/>
            <a:r>
              <a:rPr lang="en-US" dirty="0"/>
              <a:t>Avg. 49 approve to 51 disapprove</a:t>
            </a:r>
          </a:p>
        </p:txBody>
      </p:sp>
    </p:spTree>
    <p:extLst>
      <p:ext uri="{BB962C8B-B14F-4D97-AF65-F5344CB8AC3E}">
        <p14:creationId xmlns:p14="http://schemas.microsoft.com/office/powerpoint/2010/main" val="227087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Issues</a:t>
            </a:r>
          </a:p>
        </p:txBody>
      </p:sp>
      <p:sp>
        <p:nvSpPr>
          <p:cNvPr id="3" name="Content Placeholder 2"/>
          <p:cNvSpPr>
            <a:spLocks noGrp="1"/>
          </p:cNvSpPr>
          <p:nvPr>
            <p:ph idx="1"/>
          </p:nvPr>
        </p:nvSpPr>
        <p:spPr/>
        <p:txBody>
          <a:bodyPr/>
          <a:lstStyle/>
          <a:p>
            <a:r>
              <a:rPr lang="en-US" dirty="0"/>
              <a:t>People don’t go back to old comments and ‘like’ everything they agree with. </a:t>
            </a:r>
          </a:p>
          <a:p>
            <a:pPr lvl="1"/>
            <a:r>
              <a:rPr lang="en-US" dirty="0"/>
              <a:t>Time dependent</a:t>
            </a:r>
          </a:p>
          <a:p>
            <a:r>
              <a:rPr lang="en-US" dirty="0"/>
              <a:t>Multiple </a:t>
            </a:r>
            <a:r>
              <a:rPr lang="en-US" dirty="0" err="1"/>
              <a:t>fb_id</a:t>
            </a:r>
            <a:r>
              <a:rPr lang="en-US" dirty="0"/>
              <a:t> for the same person</a:t>
            </a:r>
          </a:p>
          <a:p>
            <a:pPr lvl="1"/>
            <a:r>
              <a:rPr lang="en-US" dirty="0"/>
              <a:t>Additional filtering?</a:t>
            </a:r>
          </a:p>
        </p:txBody>
      </p:sp>
    </p:spTree>
    <p:extLst>
      <p:ext uri="{BB962C8B-B14F-4D97-AF65-F5344CB8AC3E}">
        <p14:creationId xmlns:p14="http://schemas.microsoft.com/office/powerpoint/2010/main" val="74621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Issues</a:t>
            </a:r>
          </a:p>
        </p:txBody>
      </p:sp>
      <p:sp>
        <p:nvSpPr>
          <p:cNvPr id="3" name="Content Placeholder 2"/>
          <p:cNvSpPr>
            <a:spLocks noGrp="1"/>
          </p:cNvSpPr>
          <p:nvPr>
            <p:ph idx="1"/>
          </p:nvPr>
        </p:nvSpPr>
        <p:spPr/>
        <p:txBody>
          <a:bodyPr/>
          <a:lstStyle/>
          <a:p>
            <a:r>
              <a:rPr lang="en-US" dirty="0"/>
              <a:t>Context “is key”:</a:t>
            </a:r>
          </a:p>
          <a:p>
            <a:pPr lvl="1"/>
            <a:r>
              <a:rPr lang="en-US" dirty="0"/>
              <a:t>Sentiment Analysis doesn’t know the context. </a:t>
            </a:r>
          </a:p>
          <a:p>
            <a:pPr lvl="1"/>
            <a:r>
              <a:rPr lang="en-US" dirty="0"/>
              <a:t>Who is the negativity/positivity directed against?</a:t>
            </a:r>
          </a:p>
          <a:p>
            <a:r>
              <a:rPr lang="en-US" dirty="0"/>
              <a:t>Large number of neutral/informational comments</a:t>
            </a:r>
          </a:p>
          <a:p>
            <a:pPr lvl="1"/>
            <a:r>
              <a:rPr lang="en-US" dirty="0"/>
              <a:t>Skews sentiment?</a:t>
            </a:r>
          </a:p>
          <a:p>
            <a:endParaRPr lang="en-US" dirty="0"/>
          </a:p>
        </p:txBody>
      </p:sp>
    </p:spTree>
    <p:extLst>
      <p:ext uri="{BB962C8B-B14F-4D97-AF65-F5344CB8AC3E}">
        <p14:creationId xmlns:p14="http://schemas.microsoft.com/office/powerpoint/2010/main" val="231949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Goals and Objectives</a:t>
            </a:r>
          </a:p>
        </p:txBody>
      </p:sp>
      <p:sp>
        <p:nvSpPr>
          <p:cNvPr id="3" name="Content Placeholder 2"/>
          <p:cNvSpPr>
            <a:spLocks noGrp="1"/>
          </p:cNvSpPr>
          <p:nvPr>
            <p:ph idx="1"/>
          </p:nvPr>
        </p:nvSpPr>
        <p:spPr/>
        <p:txBody>
          <a:bodyPr/>
          <a:lstStyle/>
          <a:p>
            <a:r>
              <a:rPr lang="en-US" dirty="0"/>
              <a:t>Give a simple and useful measure of users’ sentiment on a topic (e.g. case study: Snowden)</a:t>
            </a:r>
          </a:p>
          <a:p>
            <a:pPr lvl="1"/>
            <a:r>
              <a:rPr lang="en-US" dirty="0"/>
              <a:t>Using database of all posts, comments, and likes from NYT </a:t>
            </a:r>
            <a:r>
              <a:rPr lang="en-US" dirty="0" err="1"/>
              <a:t>facebook</a:t>
            </a:r>
            <a:r>
              <a:rPr lang="en-US" dirty="0"/>
              <a:t> page in 2013. </a:t>
            </a:r>
          </a:p>
          <a:p>
            <a:r>
              <a:rPr lang="en-US" dirty="0"/>
              <a:t>Gain experience engineering a business-oriented Python utility.</a:t>
            </a:r>
          </a:p>
        </p:txBody>
      </p:sp>
    </p:spTree>
    <p:extLst>
      <p:ext uri="{BB962C8B-B14F-4D97-AF65-F5344CB8AC3E}">
        <p14:creationId xmlns:p14="http://schemas.microsoft.com/office/powerpoint/2010/main" val="72905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Opportunities</a:t>
            </a:r>
          </a:p>
        </p:txBody>
      </p:sp>
      <p:sp>
        <p:nvSpPr>
          <p:cNvPr id="3" name="Content Placeholder 2"/>
          <p:cNvSpPr>
            <a:spLocks noGrp="1"/>
          </p:cNvSpPr>
          <p:nvPr>
            <p:ph idx="1"/>
          </p:nvPr>
        </p:nvSpPr>
        <p:spPr/>
        <p:txBody>
          <a:bodyPr/>
          <a:lstStyle/>
          <a:p>
            <a:r>
              <a:rPr lang="en-US" dirty="0"/>
              <a:t>PCA</a:t>
            </a:r>
          </a:p>
          <a:p>
            <a:pPr lvl="1"/>
            <a:r>
              <a:rPr lang="en-US" dirty="0"/>
              <a:t>Using supplemental user data.</a:t>
            </a:r>
          </a:p>
          <a:p>
            <a:r>
              <a:rPr lang="en-US" dirty="0"/>
              <a:t>Directly associating users with topics instead of shared communities.</a:t>
            </a:r>
          </a:p>
        </p:txBody>
      </p:sp>
    </p:spTree>
    <p:extLst>
      <p:ext uri="{BB962C8B-B14F-4D97-AF65-F5344CB8AC3E}">
        <p14:creationId xmlns:p14="http://schemas.microsoft.com/office/powerpoint/2010/main" val="415972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793" y="218624"/>
            <a:ext cx="11604073" cy="6341568"/>
          </a:xfrm>
        </p:spPr>
        <p:txBody>
          <a:bodyPr/>
          <a:lstStyle/>
          <a:p>
            <a:r>
              <a:rPr lang="en-US" dirty="0"/>
              <a:t>Program Flow</a:t>
            </a:r>
          </a:p>
        </p:txBody>
      </p:sp>
      <p:sp>
        <p:nvSpPr>
          <p:cNvPr id="4" name="Can 3"/>
          <p:cNvSpPr/>
          <p:nvPr/>
        </p:nvSpPr>
        <p:spPr>
          <a:xfrm>
            <a:off x="1778466" y="2953179"/>
            <a:ext cx="1006679" cy="10234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80387" y="1342427"/>
            <a:ext cx="1954635" cy="11409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80389" y="4672536"/>
            <a:ext cx="1954635" cy="121640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80388" y="294124"/>
            <a:ext cx="1761688" cy="923330"/>
          </a:xfrm>
          <a:prstGeom prst="rect">
            <a:avLst/>
          </a:prstGeom>
          <a:noFill/>
        </p:spPr>
        <p:txBody>
          <a:bodyPr wrap="square" rtlCol="0">
            <a:spAutoFit/>
          </a:bodyPr>
          <a:lstStyle/>
          <a:p>
            <a:r>
              <a:rPr lang="en-US" dirty="0"/>
              <a:t>Community</a:t>
            </a:r>
          </a:p>
          <a:p>
            <a:r>
              <a:rPr lang="en-US" dirty="0"/>
              <a:t>Detection / Graph Clustering</a:t>
            </a:r>
          </a:p>
        </p:txBody>
      </p:sp>
      <p:sp>
        <p:nvSpPr>
          <p:cNvPr id="11" name="TextBox 10"/>
          <p:cNvSpPr txBox="1"/>
          <p:nvPr/>
        </p:nvSpPr>
        <p:spPr>
          <a:xfrm>
            <a:off x="4580388" y="4298230"/>
            <a:ext cx="1954635" cy="369332"/>
          </a:xfrm>
          <a:prstGeom prst="rect">
            <a:avLst/>
          </a:prstGeom>
          <a:noFill/>
        </p:spPr>
        <p:txBody>
          <a:bodyPr wrap="square" rtlCol="0">
            <a:spAutoFit/>
          </a:bodyPr>
          <a:lstStyle/>
          <a:p>
            <a:r>
              <a:rPr lang="en-US" dirty="0"/>
              <a:t>Sentiment Analysis</a:t>
            </a:r>
          </a:p>
        </p:txBody>
      </p:sp>
      <p:sp>
        <p:nvSpPr>
          <p:cNvPr id="12" name="TextBox 11"/>
          <p:cNvSpPr txBox="1"/>
          <p:nvPr/>
        </p:nvSpPr>
        <p:spPr>
          <a:xfrm>
            <a:off x="4890782" y="4957572"/>
            <a:ext cx="1737222" cy="646331"/>
          </a:xfrm>
          <a:prstGeom prst="rect">
            <a:avLst/>
          </a:prstGeom>
          <a:noFill/>
        </p:spPr>
        <p:txBody>
          <a:bodyPr wrap="square" rtlCol="0">
            <a:spAutoFit/>
          </a:bodyPr>
          <a:lstStyle/>
          <a:p>
            <a:r>
              <a:rPr lang="en-US" dirty="0"/>
              <a:t>Business Logic</a:t>
            </a:r>
          </a:p>
          <a:p>
            <a:r>
              <a:rPr lang="en-US" dirty="0"/>
              <a:t>NLTK VADER</a:t>
            </a:r>
          </a:p>
        </p:txBody>
      </p:sp>
      <p:sp>
        <p:nvSpPr>
          <p:cNvPr id="13" name="TextBox 12"/>
          <p:cNvSpPr txBox="1"/>
          <p:nvPr/>
        </p:nvSpPr>
        <p:spPr>
          <a:xfrm>
            <a:off x="4706223" y="1647521"/>
            <a:ext cx="1736521" cy="369332"/>
          </a:xfrm>
          <a:prstGeom prst="rect">
            <a:avLst/>
          </a:prstGeom>
          <a:noFill/>
        </p:spPr>
        <p:txBody>
          <a:bodyPr wrap="square" rtlCol="0">
            <a:spAutoFit/>
          </a:bodyPr>
          <a:lstStyle/>
          <a:p>
            <a:r>
              <a:rPr lang="en-US" dirty="0" err="1"/>
              <a:t>NetworkX</a:t>
            </a:r>
            <a:endParaRPr lang="en-US" dirty="0"/>
          </a:p>
        </p:txBody>
      </p:sp>
      <p:sp>
        <p:nvSpPr>
          <p:cNvPr id="14" name="Rectangle 13"/>
          <p:cNvSpPr/>
          <p:nvPr/>
        </p:nvSpPr>
        <p:spPr>
          <a:xfrm>
            <a:off x="4261607" y="3301129"/>
            <a:ext cx="1417739" cy="2681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78972" y="1739526"/>
            <a:ext cx="1585519" cy="26819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3064" y="3244501"/>
            <a:ext cx="1392572" cy="369332"/>
          </a:xfrm>
          <a:prstGeom prst="rect">
            <a:avLst/>
          </a:prstGeom>
          <a:noFill/>
        </p:spPr>
        <p:txBody>
          <a:bodyPr wrap="square" rtlCol="0">
            <a:spAutoFit/>
          </a:bodyPr>
          <a:lstStyle/>
          <a:p>
            <a:r>
              <a:rPr lang="en-US" dirty="0" err="1"/>
              <a:t>Fb_id</a:t>
            </a:r>
            <a:r>
              <a:rPr lang="en-US" dirty="0"/>
              <a:t>    </a:t>
            </a:r>
            <a:r>
              <a:rPr lang="en-US" dirty="0" err="1"/>
              <a:t>c_id</a:t>
            </a:r>
            <a:endParaRPr lang="en-US" dirty="0"/>
          </a:p>
        </p:txBody>
      </p:sp>
      <p:sp>
        <p:nvSpPr>
          <p:cNvPr id="17" name="TextBox 16"/>
          <p:cNvSpPr txBox="1"/>
          <p:nvPr/>
        </p:nvSpPr>
        <p:spPr>
          <a:xfrm>
            <a:off x="6878972" y="1647521"/>
            <a:ext cx="2038525" cy="369332"/>
          </a:xfrm>
          <a:prstGeom prst="rect">
            <a:avLst/>
          </a:prstGeom>
          <a:noFill/>
        </p:spPr>
        <p:txBody>
          <a:bodyPr wrap="square" rtlCol="0">
            <a:spAutoFit/>
          </a:bodyPr>
          <a:lstStyle/>
          <a:p>
            <a:r>
              <a:rPr lang="en-US" dirty="0" err="1"/>
              <a:t>c_id</a:t>
            </a:r>
            <a:r>
              <a:rPr lang="en-US" dirty="0"/>
              <a:t>   </a:t>
            </a:r>
            <a:r>
              <a:rPr lang="en-US" dirty="0" err="1"/>
              <a:t>c_ranking</a:t>
            </a:r>
            <a:endParaRPr lang="en-US" dirty="0"/>
          </a:p>
        </p:txBody>
      </p:sp>
      <p:cxnSp>
        <p:nvCxnSpPr>
          <p:cNvPr id="23" name="Straight Arrow Connector 22"/>
          <p:cNvCxnSpPr/>
          <p:nvPr/>
        </p:nvCxnSpPr>
        <p:spPr>
          <a:xfrm>
            <a:off x="4890782" y="2483330"/>
            <a:ext cx="0" cy="814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90782" y="3531765"/>
            <a:ext cx="0" cy="82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flipV="1">
            <a:off x="2223083" y="1761688"/>
            <a:ext cx="2164359" cy="10654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2315361" y="4152550"/>
            <a:ext cx="2055303" cy="1124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772399" y="2821177"/>
            <a:ext cx="1853967"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7" idx="3"/>
          </p:cNvCxnSpPr>
          <p:nvPr/>
        </p:nvCxnSpPr>
        <p:spPr>
          <a:xfrm flipV="1">
            <a:off x="6535022" y="1912878"/>
            <a:ext cx="3439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229600" y="2007719"/>
            <a:ext cx="16778" cy="81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535022" y="5083728"/>
            <a:ext cx="41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946083" y="4924176"/>
            <a:ext cx="1778465" cy="35249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946082" y="4899062"/>
            <a:ext cx="1963025" cy="369332"/>
          </a:xfrm>
          <a:prstGeom prst="rect">
            <a:avLst/>
          </a:prstGeom>
          <a:noFill/>
        </p:spPr>
        <p:txBody>
          <a:bodyPr wrap="square" rtlCol="0">
            <a:spAutoFit/>
          </a:bodyPr>
          <a:lstStyle/>
          <a:p>
            <a:r>
              <a:rPr lang="en-US" dirty="0" err="1"/>
              <a:t>Fb_id</a:t>
            </a:r>
            <a:r>
              <a:rPr lang="en-US" dirty="0"/>
              <a:t>   </a:t>
            </a:r>
            <a:r>
              <a:rPr lang="en-US" dirty="0" err="1"/>
              <a:t>stm_score</a:t>
            </a:r>
            <a:endParaRPr lang="en-US" dirty="0"/>
          </a:p>
        </p:txBody>
      </p:sp>
      <p:cxnSp>
        <p:nvCxnSpPr>
          <p:cNvPr id="50" name="Straight Arrow Connector 49"/>
          <p:cNvCxnSpPr/>
          <p:nvPr/>
        </p:nvCxnSpPr>
        <p:spPr>
          <a:xfrm flipV="1">
            <a:off x="8246378" y="3759801"/>
            <a:ext cx="0" cy="116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791274" y="2836471"/>
            <a:ext cx="1835092" cy="923330"/>
          </a:xfrm>
          <a:prstGeom prst="rect">
            <a:avLst/>
          </a:prstGeom>
          <a:noFill/>
        </p:spPr>
        <p:txBody>
          <a:bodyPr wrap="square" rtlCol="0">
            <a:spAutoFit/>
          </a:bodyPr>
          <a:lstStyle/>
          <a:p>
            <a:r>
              <a:rPr lang="en-US" dirty="0"/>
              <a:t>Weighted </a:t>
            </a:r>
            <a:r>
              <a:rPr lang="en-US" dirty="0" err="1"/>
              <a:t>stm_score</a:t>
            </a:r>
            <a:r>
              <a:rPr lang="en-US" dirty="0"/>
              <a:t> from each community</a:t>
            </a:r>
          </a:p>
        </p:txBody>
      </p:sp>
      <p:sp>
        <p:nvSpPr>
          <p:cNvPr id="55" name="Rectangle 54"/>
          <p:cNvSpPr/>
          <p:nvPr/>
        </p:nvSpPr>
        <p:spPr>
          <a:xfrm>
            <a:off x="2858549" y="1761688"/>
            <a:ext cx="356532" cy="32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6" name="Rectangle 55"/>
          <p:cNvSpPr/>
          <p:nvPr/>
        </p:nvSpPr>
        <p:spPr>
          <a:xfrm>
            <a:off x="4970476" y="2709644"/>
            <a:ext cx="306199"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7" name="Rectangle 56"/>
          <p:cNvSpPr/>
          <p:nvPr/>
        </p:nvSpPr>
        <p:spPr>
          <a:xfrm>
            <a:off x="3036815" y="4957572"/>
            <a:ext cx="268447" cy="31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59497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a:t>
            </a:r>
          </a:p>
        </p:txBody>
      </p:sp>
      <p:sp>
        <p:nvSpPr>
          <p:cNvPr id="3" name="Content Placeholder 2"/>
          <p:cNvSpPr>
            <a:spLocks noGrp="1"/>
          </p:cNvSpPr>
          <p:nvPr>
            <p:ph idx="1"/>
          </p:nvPr>
        </p:nvSpPr>
        <p:spPr/>
        <p:txBody>
          <a:bodyPr/>
          <a:lstStyle/>
          <a:p>
            <a:r>
              <a:rPr lang="en-US" dirty="0"/>
              <a:t>Domain Layer</a:t>
            </a:r>
          </a:p>
          <a:p>
            <a:r>
              <a:rPr lang="en-US" dirty="0"/>
              <a:t>Data Access Layer</a:t>
            </a:r>
          </a:p>
          <a:p>
            <a:r>
              <a:rPr lang="en-US" dirty="0"/>
              <a:t>Control Layer</a:t>
            </a:r>
          </a:p>
          <a:p>
            <a:r>
              <a:rPr lang="en-US" dirty="0"/>
              <a:t>Application Entry Point</a:t>
            </a:r>
          </a:p>
          <a:p>
            <a:r>
              <a:rPr lang="en-US" dirty="0"/>
              <a:t>Separation of concerns between. input, output, and processing.</a:t>
            </a:r>
          </a:p>
        </p:txBody>
      </p:sp>
    </p:spTree>
    <p:extLst>
      <p:ext uri="{BB962C8B-B14F-4D97-AF65-F5344CB8AC3E}">
        <p14:creationId xmlns:p14="http://schemas.microsoft.com/office/powerpoint/2010/main" val="70420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p:txBody>
          <a:bodyPr/>
          <a:lstStyle/>
          <a:p>
            <a:r>
              <a:rPr lang="en-US" dirty="0"/>
              <a:t>To filter out:</a:t>
            </a:r>
          </a:p>
          <a:p>
            <a:pPr lvl="1"/>
            <a:r>
              <a:rPr lang="en-US" dirty="0"/>
              <a:t>Spam</a:t>
            </a:r>
          </a:p>
          <a:p>
            <a:pPr lvl="1"/>
            <a:r>
              <a:rPr lang="en-US" dirty="0"/>
              <a:t>Jokes</a:t>
            </a:r>
          </a:p>
          <a:p>
            <a:pPr lvl="1"/>
            <a:r>
              <a:rPr lang="en-US" dirty="0"/>
              <a:t>Unproductive comments</a:t>
            </a:r>
          </a:p>
          <a:p>
            <a:r>
              <a:rPr lang="en-US" dirty="0"/>
              <a:t>“Electoral College”</a:t>
            </a:r>
          </a:p>
          <a:p>
            <a:pPr lvl="1"/>
            <a:r>
              <a:rPr lang="en-US" dirty="0"/>
              <a:t>Smoothing out noise.</a:t>
            </a:r>
          </a:p>
          <a:p>
            <a:pPr lvl="1"/>
            <a:r>
              <a:rPr lang="en-US" dirty="0"/>
              <a:t>Allow fair &amp; equal representation from communities of similarity.</a:t>
            </a:r>
          </a:p>
          <a:p>
            <a:pPr lvl="1"/>
            <a:endParaRPr lang="en-US" dirty="0"/>
          </a:p>
        </p:txBody>
      </p:sp>
    </p:spTree>
    <p:extLst>
      <p:ext uri="{BB962C8B-B14F-4D97-AF65-F5344CB8AC3E}">
        <p14:creationId xmlns:p14="http://schemas.microsoft.com/office/powerpoint/2010/main" val="121751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Communities: “Likes Graphs”</a:t>
            </a:r>
          </a:p>
        </p:txBody>
      </p:sp>
      <p:sp>
        <p:nvSpPr>
          <p:cNvPr id="3" name="Content Placeholder 2"/>
          <p:cNvSpPr>
            <a:spLocks noGrp="1"/>
          </p:cNvSpPr>
          <p:nvPr>
            <p:ph idx="1"/>
          </p:nvPr>
        </p:nvSpPr>
        <p:spPr/>
        <p:txBody>
          <a:bodyPr>
            <a:normAutofit/>
          </a:bodyPr>
          <a:lstStyle/>
          <a:p>
            <a:r>
              <a:rPr lang="en-US" dirty="0"/>
              <a:t>Likes graph of </a:t>
            </a:r>
            <a:r>
              <a:rPr lang="en-US" b="1" dirty="0"/>
              <a:t>comments</a:t>
            </a:r>
            <a:r>
              <a:rPr lang="en-US" dirty="0"/>
              <a:t> within a single post</a:t>
            </a:r>
          </a:p>
          <a:p>
            <a:pPr lvl="1"/>
            <a:r>
              <a:rPr lang="en-US" dirty="0"/>
              <a:t>Clusters of people who agree with each others</a:t>
            </a:r>
          </a:p>
          <a:p>
            <a:pPr lvl="1"/>
            <a:r>
              <a:rPr lang="en-US" dirty="0"/>
              <a:t>Directed</a:t>
            </a:r>
          </a:p>
          <a:p>
            <a:pPr lvl="1"/>
            <a:r>
              <a:rPr lang="en-US" dirty="0"/>
              <a:t>Unweighted</a:t>
            </a:r>
          </a:p>
          <a:p>
            <a:r>
              <a:rPr lang="en-US" dirty="0"/>
              <a:t>Likes graphs of </a:t>
            </a:r>
            <a:r>
              <a:rPr lang="en-US" b="1" dirty="0"/>
              <a:t>shared mutual news interests</a:t>
            </a:r>
          </a:p>
          <a:p>
            <a:pPr lvl="1"/>
            <a:r>
              <a:rPr lang="en-US" dirty="0"/>
              <a:t>Less concrete: If they all like reading the same posts, they probably think alike. </a:t>
            </a:r>
          </a:p>
          <a:p>
            <a:pPr lvl="1"/>
            <a:r>
              <a:rPr lang="en-US" dirty="0"/>
              <a:t>Undirected</a:t>
            </a:r>
          </a:p>
          <a:p>
            <a:pPr lvl="1"/>
            <a:r>
              <a:rPr lang="en-US" dirty="0"/>
              <a:t>weighted</a:t>
            </a:r>
          </a:p>
        </p:txBody>
      </p:sp>
    </p:spTree>
    <p:extLst>
      <p:ext uri="{BB962C8B-B14F-4D97-AF65-F5344CB8AC3E}">
        <p14:creationId xmlns:p14="http://schemas.microsoft.com/office/powerpoint/2010/main" val="417390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t>
            </a:r>
            <a:r>
              <a:rPr lang="en-US" dirty="0" err="1"/>
              <a:t>Louvainn</a:t>
            </a:r>
            <a:r>
              <a:rPr lang="en-US" dirty="0"/>
              <a:t> Method</a:t>
            </a:r>
          </a:p>
        </p:txBody>
      </p:sp>
      <p:sp>
        <p:nvSpPr>
          <p:cNvPr id="3" name="Content Placeholder 2"/>
          <p:cNvSpPr>
            <a:spLocks noGrp="1"/>
          </p:cNvSpPr>
          <p:nvPr>
            <p:ph idx="1"/>
          </p:nvPr>
        </p:nvSpPr>
        <p:spPr/>
        <p:txBody>
          <a:bodyPr/>
          <a:lstStyle/>
          <a:p>
            <a:r>
              <a:rPr lang="en-US" dirty="0"/>
              <a:t>How many communities to divide into? Chosen by highest modularity.</a:t>
            </a:r>
          </a:p>
          <a:p>
            <a:endParaRPr lang="en-US" dirty="0"/>
          </a:p>
          <a:p>
            <a:endParaRPr lang="en-US" dirty="0"/>
          </a:p>
          <a:p>
            <a:endParaRPr lang="en-US" dirty="0"/>
          </a:p>
          <a:p>
            <a:endParaRPr lang="en-US" dirty="0"/>
          </a:p>
          <a:p>
            <a:endParaRPr lang="en-US" dirty="0"/>
          </a:p>
          <a:p>
            <a:endParaRPr lang="en-US" dirty="0"/>
          </a:p>
          <a:p>
            <a:r>
              <a:rPr lang="en-US" dirty="0"/>
              <a:t>Which of the three graphs give good modularity?</a:t>
            </a:r>
          </a:p>
          <a:p>
            <a:endParaRPr lang="en-US" dirty="0"/>
          </a:p>
        </p:txBody>
      </p:sp>
      <p:pic>
        <p:nvPicPr>
          <p:cNvPr id="4" name="Picture 3"/>
          <p:cNvPicPr>
            <a:picLocks noChangeAspect="1"/>
          </p:cNvPicPr>
          <p:nvPr/>
        </p:nvPicPr>
        <p:blipFill>
          <a:blip r:embed="rId2"/>
          <a:stretch>
            <a:fillRect/>
          </a:stretch>
        </p:blipFill>
        <p:spPr>
          <a:xfrm>
            <a:off x="1060726" y="2262843"/>
            <a:ext cx="4784175" cy="3063757"/>
          </a:xfrm>
          <a:prstGeom prst="rect">
            <a:avLst/>
          </a:prstGeom>
        </p:spPr>
      </p:pic>
    </p:spTree>
    <p:extLst>
      <p:ext uri="{BB962C8B-B14F-4D97-AF65-F5344CB8AC3E}">
        <p14:creationId xmlns:p14="http://schemas.microsoft.com/office/powerpoint/2010/main" val="222422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Likes graph of </a:t>
            </a:r>
            <a:r>
              <a:rPr lang="en-US" b="1" dirty="0"/>
              <a:t>comments</a:t>
            </a:r>
            <a:r>
              <a:rPr lang="en-US" dirty="0"/>
              <a:t> within a single post</a:t>
            </a:r>
          </a:p>
        </p:txBody>
      </p:sp>
      <p:sp>
        <p:nvSpPr>
          <p:cNvPr id="3" name="Content Placeholder 2"/>
          <p:cNvSpPr>
            <a:spLocks noGrp="1"/>
          </p:cNvSpPr>
          <p:nvPr>
            <p:ph idx="1"/>
          </p:nvPr>
        </p:nvSpPr>
        <p:spPr/>
        <p:txBody>
          <a:bodyPr>
            <a:normAutofit/>
          </a:bodyPr>
          <a:lstStyle/>
          <a:p>
            <a:r>
              <a:rPr lang="en-US" sz="2000" dirty="0"/>
              <a:t>Post 10150319556949999  (July 12, 2013)</a:t>
            </a:r>
          </a:p>
          <a:p>
            <a:r>
              <a:rPr lang="en-US" sz="2000" dirty="0"/>
              <a:t>Modularity: 0.588 </a:t>
            </a:r>
          </a:p>
          <a:p>
            <a:r>
              <a:rPr lang="en-US" sz="2000" dirty="0"/>
              <a:t>Modularity with resolution: 0.588</a:t>
            </a:r>
          </a:p>
          <a:p>
            <a:r>
              <a:rPr lang="en-US" sz="2000" dirty="0"/>
              <a:t>Number of Communities: 14</a:t>
            </a:r>
          </a:p>
        </p:txBody>
      </p:sp>
    </p:spTree>
    <p:extLst>
      <p:ext uri="{BB962C8B-B14F-4D97-AF65-F5344CB8AC3E}">
        <p14:creationId xmlns:p14="http://schemas.microsoft.com/office/powerpoint/2010/main" val="331594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69096"/>
            <a:ext cx="7497453" cy="6772793"/>
          </a:xfrm>
          <a:prstGeom prst="rect">
            <a:avLst/>
          </a:prstGeom>
        </p:spPr>
      </p:pic>
      <p:cxnSp>
        <p:nvCxnSpPr>
          <p:cNvPr id="6" name="Straight Arrow Connector 5"/>
          <p:cNvCxnSpPr/>
          <p:nvPr/>
        </p:nvCxnSpPr>
        <p:spPr>
          <a:xfrm flipV="1">
            <a:off x="5578938" y="587229"/>
            <a:ext cx="2197830" cy="144025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76768" y="327171"/>
            <a:ext cx="4211100" cy="646331"/>
          </a:xfrm>
          <a:prstGeom prst="rect">
            <a:avLst/>
          </a:prstGeom>
          <a:noFill/>
        </p:spPr>
        <p:txBody>
          <a:bodyPr wrap="square" rtlCol="0">
            <a:spAutoFit/>
          </a:bodyPr>
          <a:lstStyle/>
          <a:p>
            <a:r>
              <a:rPr lang="en-US" sz="1200" dirty="0"/>
              <a:t>1009602763 He's a traitor, not a refugee. He chose to violate the principles of his contractor position, then ran off </a:t>
            </a:r>
            <a:r>
              <a:rPr lang="en-US" sz="1200" dirty="0" err="1"/>
              <a:t>cuz</a:t>
            </a:r>
            <a:r>
              <a:rPr lang="en-US" sz="1200" dirty="0"/>
              <a:t> he couldn't face the consequences. He got what he deserves.</a:t>
            </a:r>
          </a:p>
        </p:txBody>
      </p:sp>
      <p:cxnSp>
        <p:nvCxnSpPr>
          <p:cNvPr id="12" name="Straight Arrow Connector 11"/>
          <p:cNvCxnSpPr/>
          <p:nvPr/>
        </p:nvCxnSpPr>
        <p:spPr>
          <a:xfrm flipV="1">
            <a:off x="5578938" y="1241571"/>
            <a:ext cx="2197830" cy="1308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02429" y="1073791"/>
            <a:ext cx="3959604" cy="461665"/>
          </a:xfrm>
          <a:prstGeom prst="rect">
            <a:avLst/>
          </a:prstGeom>
          <a:noFill/>
        </p:spPr>
        <p:txBody>
          <a:bodyPr wrap="square" rtlCol="0">
            <a:spAutoFit/>
          </a:bodyPr>
          <a:lstStyle/>
          <a:p>
            <a:r>
              <a:rPr lang="en-US" sz="1200" dirty="0"/>
              <a:t>1810244250 If he is a "hero" why is he running. Stand and fight. Modern day espionage.</a:t>
            </a:r>
          </a:p>
        </p:txBody>
      </p:sp>
      <p:cxnSp>
        <p:nvCxnSpPr>
          <p:cNvPr id="15" name="Straight Arrow Connector 14"/>
          <p:cNvCxnSpPr/>
          <p:nvPr/>
        </p:nvCxnSpPr>
        <p:spPr>
          <a:xfrm flipV="1">
            <a:off x="4907560" y="1895912"/>
            <a:ext cx="2810312" cy="84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902429" y="1686187"/>
            <a:ext cx="4194496" cy="830997"/>
          </a:xfrm>
          <a:prstGeom prst="rect">
            <a:avLst/>
          </a:prstGeom>
          <a:noFill/>
        </p:spPr>
        <p:txBody>
          <a:bodyPr wrap="square" rtlCol="0">
            <a:spAutoFit/>
          </a:bodyPr>
          <a:lstStyle/>
          <a:p>
            <a:r>
              <a:rPr lang="en-US" sz="1200" dirty="0"/>
              <a:t>1454689065 Regardless of what he was trying to achieve, his plan was certainly not the most brilliant.  Snowden cheapens the meaning of asylum for those that actually need it--not because someone chickened out of becoming a martyr.</a:t>
            </a:r>
          </a:p>
        </p:txBody>
      </p:sp>
      <p:cxnSp>
        <p:nvCxnSpPr>
          <p:cNvPr id="18" name="Straight Arrow Connector 17"/>
          <p:cNvCxnSpPr/>
          <p:nvPr/>
        </p:nvCxnSpPr>
        <p:spPr>
          <a:xfrm flipV="1">
            <a:off x="4202884" y="587229"/>
            <a:ext cx="1317072" cy="1241571"/>
          </a:xfrm>
          <a:prstGeom prst="straightConnector1">
            <a:avLst/>
          </a:prstGeom>
          <a:ln>
            <a:solidFill>
              <a:srgbClr val="EC44E4"/>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19956" y="124780"/>
            <a:ext cx="1918515" cy="1200329"/>
          </a:xfrm>
          <a:prstGeom prst="rect">
            <a:avLst/>
          </a:prstGeom>
          <a:noFill/>
        </p:spPr>
        <p:txBody>
          <a:bodyPr wrap="square" rtlCol="0">
            <a:spAutoFit/>
          </a:bodyPr>
          <a:lstStyle/>
          <a:p>
            <a:r>
              <a:rPr lang="en-US" sz="1200" dirty="0"/>
              <a:t> 709430356 He, at the end of the day is a traitor.  He purposely sought out dirt for his 15 minutes of fame. He's just another publicity seeker. A </a:t>
            </a:r>
            <a:r>
              <a:rPr lang="en-US" sz="1200" dirty="0" err="1"/>
              <a:t>pissant</a:t>
            </a:r>
            <a:r>
              <a:rPr lang="en-US" sz="1200" dirty="0"/>
              <a:t> for sure.</a:t>
            </a:r>
          </a:p>
        </p:txBody>
      </p:sp>
      <p:cxnSp>
        <p:nvCxnSpPr>
          <p:cNvPr id="21" name="Straight Arrow Connector 20"/>
          <p:cNvCxnSpPr/>
          <p:nvPr/>
        </p:nvCxnSpPr>
        <p:spPr>
          <a:xfrm>
            <a:off x="5788404" y="2319556"/>
            <a:ext cx="1929468" cy="50753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43533" y="2617365"/>
            <a:ext cx="4253392" cy="276999"/>
          </a:xfrm>
          <a:prstGeom prst="rect">
            <a:avLst/>
          </a:prstGeom>
          <a:noFill/>
        </p:spPr>
        <p:txBody>
          <a:bodyPr wrap="square" rtlCol="0">
            <a:spAutoFit/>
          </a:bodyPr>
          <a:lstStyle/>
          <a:p>
            <a:r>
              <a:rPr lang="en-US" sz="1200" dirty="0"/>
              <a:t>100000784142119 Traitor, call him for what he is.</a:t>
            </a:r>
          </a:p>
        </p:txBody>
      </p:sp>
      <p:cxnSp>
        <p:nvCxnSpPr>
          <p:cNvPr id="24" name="Straight Arrow Connector 23"/>
          <p:cNvCxnSpPr/>
          <p:nvPr/>
        </p:nvCxnSpPr>
        <p:spPr>
          <a:xfrm flipH="1" flipV="1">
            <a:off x="3748726" y="746269"/>
            <a:ext cx="621938" cy="201687"/>
          </a:xfrm>
          <a:prstGeom prst="straightConnector1">
            <a:avLst/>
          </a:prstGeom>
          <a:ln>
            <a:solidFill>
              <a:srgbClr val="EC44D4"/>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39193" y="327171"/>
            <a:ext cx="1609533" cy="1554272"/>
          </a:xfrm>
          <a:prstGeom prst="rect">
            <a:avLst/>
          </a:prstGeom>
          <a:noFill/>
        </p:spPr>
        <p:txBody>
          <a:bodyPr wrap="square" rtlCol="0">
            <a:spAutoFit/>
          </a:bodyPr>
          <a:lstStyle/>
          <a:p>
            <a:r>
              <a:rPr lang="en-US" sz="1100" dirty="0"/>
              <a:t>100004045586201 What he did was wrong, and that includes "stealing" government property. He has no respect for the laws of the United States or for that matter his own </a:t>
            </a:r>
            <a:r>
              <a:rPr lang="en-US" sz="1100" dirty="0" err="1"/>
              <a:t>committments</a:t>
            </a:r>
            <a:r>
              <a:rPr lang="en-US" dirty="0"/>
              <a:t>.</a:t>
            </a:r>
          </a:p>
        </p:txBody>
      </p:sp>
      <p:cxnSp>
        <p:nvCxnSpPr>
          <p:cNvPr id="27" name="Straight Arrow Connector 26"/>
          <p:cNvCxnSpPr/>
          <p:nvPr/>
        </p:nvCxnSpPr>
        <p:spPr>
          <a:xfrm flipH="1" flipV="1">
            <a:off x="1350628" y="2617365"/>
            <a:ext cx="1359016" cy="78017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723" y="1686187"/>
            <a:ext cx="1224793" cy="938719"/>
          </a:xfrm>
          <a:prstGeom prst="rect">
            <a:avLst/>
          </a:prstGeom>
          <a:noFill/>
        </p:spPr>
        <p:txBody>
          <a:bodyPr wrap="square" rtlCol="0">
            <a:spAutoFit/>
          </a:bodyPr>
          <a:lstStyle/>
          <a:p>
            <a:r>
              <a:rPr lang="en-US" sz="1100" dirty="0"/>
              <a:t>723420428 What the </a:t>
            </a:r>
            <a:r>
              <a:rPr lang="en-US" sz="1100" dirty="0" err="1"/>
              <a:t>govt</a:t>
            </a:r>
            <a:r>
              <a:rPr lang="en-US" sz="1100" dirty="0"/>
              <a:t> is doing is against the law. Snowden is a brave man.</a:t>
            </a:r>
          </a:p>
        </p:txBody>
      </p:sp>
      <p:cxnSp>
        <p:nvCxnSpPr>
          <p:cNvPr id="30" name="Straight Arrow Connector 29"/>
          <p:cNvCxnSpPr/>
          <p:nvPr/>
        </p:nvCxnSpPr>
        <p:spPr>
          <a:xfrm flipH="1">
            <a:off x="1216404" y="4077050"/>
            <a:ext cx="1937857" cy="4278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723" y="4144161"/>
            <a:ext cx="1073791" cy="1954381"/>
          </a:xfrm>
          <a:prstGeom prst="rect">
            <a:avLst/>
          </a:prstGeom>
          <a:noFill/>
        </p:spPr>
        <p:txBody>
          <a:bodyPr wrap="square" rtlCol="0">
            <a:spAutoFit/>
          </a:bodyPr>
          <a:lstStyle/>
          <a:p>
            <a:r>
              <a:rPr lang="en-US" sz="1100" dirty="0"/>
              <a:t>100003207145901 I wonder how many Americans feel ashamed to have US passports because of the illegal things being done in their names!</a:t>
            </a:r>
          </a:p>
        </p:txBody>
      </p:sp>
      <p:cxnSp>
        <p:nvCxnSpPr>
          <p:cNvPr id="33" name="Straight Arrow Connector 32"/>
          <p:cNvCxnSpPr/>
          <p:nvPr/>
        </p:nvCxnSpPr>
        <p:spPr>
          <a:xfrm flipH="1" flipV="1">
            <a:off x="947956" y="3481431"/>
            <a:ext cx="335560" cy="486562"/>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157" y="2662177"/>
            <a:ext cx="906011" cy="1277273"/>
          </a:xfrm>
          <a:prstGeom prst="rect">
            <a:avLst/>
          </a:prstGeom>
          <a:noFill/>
        </p:spPr>
        <p:txBody>
          <a:bodyPr wrap="square" rtlCol="0">
            <a:spAutoFit/>
          </a:bodyPr>
          <a:lstStyle/>
          <a:p>
            <a:r>
              <a:rPr lang="en-US" sz="1100" dirty="0"/>
              <a:t>1144961186The guy is brave and I for one stand by what he's done..</a:t>
            </a:r>
          </a:p>
        </p:txBody>
      </p:sp>
      <p:cxnSp>
        <p:nvCxnSpPr>
          <p:cNvPr id="36" name="Straight Arrow Connector 35"/>
          <p:cNvCxnSpPr/>
          <p:nvPr/>
        </p:nvCxnSpPr>
        <p:spPr>
          <a:xfrm flipH="1">
            <a:off x="2323750" y="4966283"/>
            <a:ext cx="620209" cy="604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350628" y="5593148"/>
            <a:ext cx="2398098" cy="1277273"/>
          </a:xfrm>
          <a:prstGeom prst="rect">
            <a:avLst/>
          </a:prstGeom>
          <a:noFill/>
        </p:spPr>
        <p:txBody>
          <a:bodyPr wrap="square" rtlCol="0">
            <a:spAutoFit/>
          </a:bodyPr>
          <a:lstStyle/>
          <a:p>
            <a:r>
              <a:rPr lang="en-US" sz="1100" dirty="0"/>
              <a:t>100003782750166 Ironic how people are simultaneously outraged that the government is collecting vast amounts of information on its own citizens without cause and at the person who told you about how far-reaching it was. </a:t>
            </a:r>
          </a:p>
        </p:txBody>
      </p:sp>
      <p:cxnSp>
        <p:nvCxnSpPr>
          <p:cNvPr id="39" name="Straight Arrow Connector 38"/>
          <p:cNvCxnSpPr/>
          <p:nvPr/>
        </p:nvCxnSpPr>
        <p:spPr>
          <a:xfrm>
            <a:off x="4090872" y="4714613"/>
            <a:ext cx="3347599" cy="25167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00426" y="4750839"/>
            <a:ext cx="1821023" cy="430887"/>
          </a:xfrm>
          <a:prstGeom prst="rect">
            <a:avLst/>
          </a:prstGeom>
          <a:noFill/>
        </p:spPr>
        <p:txBody>
          <a:bodyPr wrap="square" rtlCol="0">
            <a:spAutoFit/>
          </a:bodyPr>
          <a:lstStyle/>
          <a:p>
            <a:r>
              <a:rPr lang="en-US" sz="1100" dirty="0"/>
              <a:t>100000566817703 A great man !</a:t>
            </a:r>
          </a:p>
        </p:txBody>
      </p:sp>
      <p:cxnSp>
        <p:nvCxnSpPr>
          <p:cNvPr id="43" name="Straight Arrow Connector 42"/>
          <p:cNvCxnSpPr/>
          <p:nvPr/>
        </p:nvCxnSpPr>
        <p:spPr>
          <a:xfrm>
            <a:off x="5519956" y="3842158"/>
            <a:ext cx="1837189" cy="48656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75259" y="4320330"/>
            <a:ext cx="4286774" cy="461665"/>
          </a:xfrm>
          <a:prstGeom prst="rect">
            <a:avLst/>
          </a:prstGeom>
          <a:noFill/>
        </p:spPr>
        <p:txBody>
          <a:bodyPr wrap="square" rtlCol="0">
            <a:spAutoFit/>
          </a:bodyPr>
          <a:lstStyle/>
          <a:p>
            <a:r>
              <a:rPr lang="en-US" sz="1200" dirty="0"/>
              <a:t>1040338519 Russia has human rights workers ????  Must have shipped then in. :/</a:t>
            </a:r>
          </a:p>
        </p:txBody>
      </p:sp>
      <p:cxnSp>
        <p:nvCxnSpPr>
          <p:cNvPr id="47" name="Straight Arrow Connector 46"/>
          <p:cNvCxnSpPr/>
          <p:nvPr/>
        </p:nvCxnSpPr>
        <p:spPr>
          <a:xfrm>
            <a:off x="4265673" y="3553162"/>
            <a:ext cx="3441246" cy="3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06919" y="3162650"/>
            <a:ext cx="3702109" cy="646331"/>
          </a:xfrm>
          <a:prstGeom prst="rect">
            <a:avLst/>
          </a:prstGeom>
          <a:noFill/>
        </p:spPr>
        <p:txBody>
          <a:bodyPr wrap="square" rtlCol="0">
            <a:spAutoFit/>
          </a:bodyPr>
          <a:lstStyle/>
          <a:p>
            <a:r>
              <a:rPr lang="en-US" sz="1200" dirty="0"/>
              <a:t>697370596 He must feel so safe and free in Russia, not like in police-state USA with its Big Brother gov't, human rights travesties and eroding civil liberties....</a:t>
            </a:r>
          </a:p>
        </p:txBody>
      </p:sp>
      <p:cxnSp>
        <p:nvCxnSpPr>
          <p:cNvPr id="50" name="Straight Arrow Connector 49"/>
          <p:cNvCxnSpPr/>
          <p:nvPr/>
        </p:nvCxnSpPr>
        <p:spPr>
          <a:xfrm>
            <a:off x="3498209" y="3967993"/>
            <a:ext cx="767464" cy="1879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70664" y="5830349"/>
            <a:ext cx="2315362" cy="830997"/>
          </a:xfrm>
          <a:prstGeom prst="rect">
            <a:avLst/>
          </a:prstGeom>
          <a:noFill/>
        </p:spPr>
        <p:txBody>
          <a:bodyPr wrap="square" rtlCol="0">
            <a:spAutoFit/>
          </a:bodyPr>
          <a:lstStyle/>
          <a:p>
            <a:r>
              <a:rPr lang="en-US" sz="1200" dirty="0"/>
              <a:t>1360591769 Go live your live freely </a:t>
            </a:r>
            <a:r>
              <a:rPr lang="en-US" sz="1200" dirty="0" err="1"/>
              <a:t>snowden</a:t>
            </a:r>
            <a:r>
              <a:rPr lang="en-US" sz="1200" dirty="0"/>
              <a:t>. w so many idiotic right-wing mongers in this </a:t>
            </a:r>
            <a:r>
              <a:rPr lang="en-US" sz="1200" dirty="0" err="1"/>
              <a:t>cuntry</a:t>
            </a:r>
            <a:r>
              <a:rPr lang="en-US" sz="1200" dirty="0"/>
              <a:t> </a:t>
            </a:r>
            <a:r>
              <a:rPr lang="en-US" sz="1200" dirty="0" err="1"/>
              <a:t>i</a:t>
            </a:r>
            <a:r>
              <a:rPr lang="en-US" sz="1200" dirty="0"/>
              <a:t> doubt it will be worse elsewhere.</a:t>
            </a:r>
          </a:p>
        </p:txBody>
      </p:sp>
      <p:cxnSp>
        <p:nvCxnSpPr>
          <p:cNvPr id="53" name="Straight Arrow Connector 52"/>
          <p:cNvCxnSpPr/>
          <p:nvPr/>
        </p:nvCxnSpPr>
        <p:spPr>
          <a:xfrm>
            <a:off x="4907560" y="3691156"/>
            <a:ext cx="2692866" cy="1795244"/>
          </a:xfrm>
          <a:prstGeom prst="straightConnector1">
            <a:avLst/>
          </a:prstGeom>
          <a:ln>
            <a:solidFill>
              <a:srgbClr val="51DFBD"/>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88542" y="5270465"/>
            <a:ext cx="3366549" cy="461665"/>
          </a:xfrm>
          <a:prstGeom prst="rect">
            <a:avLst/>
          </a:prstGeom>
          <a:noFill/>
        </p:spPr>
        <p:txBody>
          <a:bodyPr wrap="square" rtlCol="0">
            <a:spAutoFit/>
          </a:bodyPr>
          <a:lstStyle/>
          <a:p>
            <a:r>
              <a:rPr lang="en-US" sz="1200" dirty="0"/>
              <a:t>162139207302061 I wonder what he knows about Russia?</a:t>
            </a:r>
          </a:p>
        </p:txBody>
      </p:sp>
      <p:cxnSp>
        <p:nvCxnSpPr>
          <p:cNvPr id="57" name="Straight Arrow Connector 56"/>
          <p:cNvCxnSpPr/>
          <p:nvPr/>
        </p:nvCxnSpPr>
        <p:spPr>
          <a:xfrm>
            <a:off x="4764947" y="3967993"/>
            <a:ext cx="2835479" cy="2130549"/>
          </a:xfrm>
          <a:prstGeom prst="straightConnector1">
            <a:avLst/>
          </a:prstGeom>
          <a:ln>
            <a:solidFill>
              <a:srgbClr val="4CE4C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688542" y="5929426"/>
            <a:ext cx="3366549" cy="276999"/>
          </a:xfrm>
          <a:prstGeom prst="rect">
            <a:avLst/>
          </a:prstGeom>
          <a:noFill/>
        </p:spPr>
        <p:txBody>
          <a:bodyPr wrap="square" rtlCol="0">
            <a:spAutoFit/>
          </a:bodyPr>
          <a:lstStyle/>
          <a:p>
            <a:r>
              <a:rPr lang="en-US" sz="1200" dirty="0"/>
              <a:t>1447524719 Thank God, a new picture of him</a:t>
            </a:r>
          </a:p>
        </p:txBody>
      </p:sp>
    </p:spTree>
    <p:extLst>
      <p:ext uri="{BB962C8B-B14F-4D97-AF65-F5344CB8AC3E}">
        <p14:creationId xmlns:p14="http://schemas.microsoft.com/office/powerpoint/2010/main" val="264418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809</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Sentiment Analysis on Social Data using Clustering</vt:lpstr>
      <vt:lpstr>Goals and Objectives</vt:lpstr>
      <vt:lpstr>PowerPoint Presentation</vt:lpstr>
      <vt:lpstr>Software Architecture</vt:lpstr>
      <vt:lpstr>Clustering</vt:lpstr>
      <vt:lpstr>Building Communities: “Likes Graphs”</vt:lpstr>
      <vt:lpstr>Clustering: Louvainn Method</vt:lpstr>
      <vt:lpstr>Likes graph of comments within a single post</vt:lpstr>
      <vt:lpstr>PowerPoint Presentation</vt:lpstr>
      <vt:lpstr>Community structure</vt:lpstr>
      <vt:lpstr>Inbetweenness Centrality:</vt:lpstr>
      <vt:lpstr> 3. Likes graphs of shared mutual interests  </vt:lpstr>
      <vt:lpstr>PowerPoint Presentation</vt:lpstr>
      <vt:lpstr>Sentiment Analysis</vt:lpstr>
      <vt:lpstr>Sentiment Analysis</vt:lpstr>
      <vt:lpstr>Final Results on Snowden</vt:lpstr>
      <vt:lpstr>Verifications</vt:lpstr>
      <vt:lpstr>Clustering Issues</vt:lpstr>
      <vt:lpstr>Sentiment Analysis Issues</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Luan</dc:creator>
  <cp:lastModifiedBy>Luan</cp:lastModifiedBy>
  <cp:revision>37</cp:revision>
  <dcterms:created xsi:type="dcterms:W3CDTF">2016-06-12T19:02:17Z</dcterms:created>
  <dcterms:modified xsi:type="dcterms:W3CDTF">2016-06-14T01:16:44Z</dcterms:modified>
</cp:coreProperties>
</file>