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5.xml" ContentType="application/vnd.openxmlformats-officedocument.theme+xml"/>
  <Override PartName="/ppt/theme/themeOverride2.xml" ContentType="application/vnd.openxmlformats-officedocument.themeOverrid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06" r:id="rId4"/>
    <p:sldMasterId id="2147483718" r:id="rId5"/>
    <p:sldMasterId id="2147483740" r:id="rId6"/>
  </p:sldMasterIdLst>
  <p:notesMasterIdLst>
    <p:notesMasterId r:id="rId17"/>
  </p:notesMasterIdLst>
  <p:sldIdLst>
    <p:sldId id="256" r:id="rId7"/>
    <p:sldId id="274" r:id="rId8"/>
    <p:sldId id="273" r:id="rId9"/>
    <p:sldId id="275" r:id="rId10"/>
    <p:sldId id="278" r:id="rId11"/>
    <p:sldId id="270" r:id="rId12"/>
    <p:sldId id="271" r:id="rId13"/>
    <p:sldId id="277" r:id="rId14"/>
    <p:sldId id="272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72" autoAdjust="0"/>
    <p:restoredTop sz="96296"/>
  </p:normalViewPr>
  <p:slideViewPr>
    <p:cSldViewPr snapToGrid="0">
      <p:cViewPr varScale="1">
        <p:scale>
          <a:sx n="85" d="100"/>
          <a:sy n="85" d="100"/>
        </p:scale>
        <p:origin x="13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367C1-AB6A-4C6A-8E9D-A700DA08EB98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0A9A8-4D01-4009-9222-6D04354C3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203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6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70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36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94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396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84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896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771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45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87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65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64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612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61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64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3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525" y="6477004"/>
            <a:ext cx="2249488" cy="2889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9027" y="6477000"/>
            <a:ext cx="6784975" cy="2809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59632" y="2132856"/>
            <a:ext cx="6477000" cy="1828800"/>
          </a:xfrm>
        </p:spPr>
        <p:txBody>
          <a:bodyPr anchor="b"/>
          <a:lstStyle>
            <a:lvl1pPr>
              <a:defRPr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15616" y="4437112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pic>
        <p:nvPicPr>
          <p:cNvPr id="10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42851"/>
            <a:ext cx="1285884" cy="1279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3690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327648" cy="612648"/>
          </a:xfrm>
        </p:spPr>
        <p:txBody>
          <a:bodyPr/>
          <a:lstStyle>
            <a:lvl1pPr>
              <a:defRPr sz="3200" b="1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640960" cy="4968552"/>
          </a:xfrm>
        </p:spPr>
        <p:txBody>
          <a:bodyPr/>
          <a:lstStyle>
            <a:lvl1pPr>
              <a:defRPr baseline="0">
                <a:latin typeface="Palatino Linotype" pitchFamily="18" charset="0"/>
                <a:cs typeface="Calibri" pitchFamily="34" charset="0"/>
              </a:defRPr>
            </a:lvl1pPr>
            <a:lvl2pPr>
              <a:defRPr baseline="0">
                <a:latin typeface="Palatino Linotype" pitchFamily="18" charset="0"/>
                <a:cs typeface="Calibri" pitchFamily="34" charset="0"/>
              </a:defRPr>
            </a:lvl2pPr>
            <a:lvl3pPr>
              <a:defRPr baseline="0">
                <a:latin typeface="Palatino Linotype" pitchFamily="18" charset="0"/>
                <a:cs typeface="Calibri" pitchFamily="34" charset="0"/>
              </a:defRPr>
            </a:lvl3pPr>
            <a:lvl4pPr>
              <a:defRPr baseline="0">
                <a:latin typeface="Palatino Linotype" pitchFamily="18" charset="0"/>
                <a:cs typeface="Calibri" pitchFamily="34" charset="0"/>
              </a:defRPr>
            </a:lvl4pPr>
            <a:lvl5pPr>
              <a:defRPr baseline="0">
                <a:latin typeface="Palatino Linotype" pitchFamily="18" charset="0"/>
                <a:cs typeface="Calibri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anchor="b" anchorCtr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52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4"/>
            <a:ext cx="2667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4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2" y="6248404"/>
            <a:ext cx="5421313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12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4"/>
            <a:ext cx="2667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271592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2" y="6248404"/>
            <a:ext cx="5421313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1325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4"/>
            <a:ext cx="2667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92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2" y="6248404"/>
            <a:ext cx="5421313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647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49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4"/>
            <a:ext cx="2667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2" y="6248404"/>
            <a:ext cx="5421313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38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1414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6443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4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3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2" y="3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4"/>
            <a:ext cx="2667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4"/>
            <a:ext cx="14478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4"/>
            <a:ext cx="4572000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10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4809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2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4"/>
            <a:ext cx="20574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48404"/>
            <a:ext cx="5573713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6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827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5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148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688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5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1148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148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8204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5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658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5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8382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924300"/>
            <a:ext cx="8382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080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5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1148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1885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5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381000" y="3924300"/>
            <a:ext cx="8382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35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94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27015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39243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243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113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5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382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3924300"/>
            <a:ext cx="8382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6094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9576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5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95400"/>
            <a:ext cx="8382000" cy="51054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974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484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8495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166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414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2828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01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220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1676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9981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316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5293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3791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525" y="6477004"/>
            <a:ext cx="2249488" cy="2889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9027" y="6477000"/>
            <a:ext cx="6784975" cy="2809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59632" y="2132856"/>
            <a:ext cx="6477000" cy="1828800"/>
          </a:xfrm>
        </p:spPr>
        <p:txBody>
          <a:bodyPr anchor="b"/>
          <a:lstStyle>
            <a:lvl1pPr>
              <a:defRPr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15616" y="4437112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pic>
        <p:nvPicPr>
          <p:cNvPr id="10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42851"/>
            <a:ext cx="1285884" cy="1279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5300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327648" cy="612648"/>
          </a:xfrm>
        </p:spPr>
        <p:txBody>
          <a:bodyPr/>
          <a:lstStyle>
            <a:lvl1pPr>
              <a:defRPr sz="3200" b="1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640960" cy="4968552"/>
          </a:xfrm>
        </p:spPr>
        <p:txBody>
          <a:bodyPr/>
          <a:lstStyle>
            <a:lvl1pPr>
              <a:defRPr baseline="0">
                <a:latin typeface="Palatino Linotype" pitchFamily="18" charset="0"/>
                <a:cs typeface="Calibri" pitchFamily="34" charset="0"/>
              </a:defRPr>
            </a:lvl1pPr>
            <a:lvl2pPr>
              <a:defRPr baseline="0">
                <a:latin typeface="Palatino Linotype" pitchFamily="18" charset="0"/>
                <a:cs typeface="Calibri" pitchFamily="34" charset="0"/>
              </a:defRPr>
            </a:lvl2pPr>
            <a:lvl3pPr>
              <a:defRPr baseline="0">
                <a:latin typeface="Palatino Linotype" pitchFamily="18" charset="0"/>
                <a:cs typeface="Calibri" pitchFamily="34" charset="0"/>
              </a:defRPr>
            </a:lvl3pPr>
            <a:lvl4pPr>
              <a:defRPr baseline="0">
                <a:latin typeface="Palatino Linotype" pitchFamily="18" charset="0"/>
                <a:cs typeface="Calibri" pitchFamily="34" charset="0"/>
              </a:defRPr>
            </a:lvl4pPr>
            <a:lvl5pPr>
              <a:defRPr baseline="0">
                <a:latin typeface="Palatino Linotype" pitchFamily="18" charset="0"/>
                <a:cs typeface="Calibri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F4171-88A7-4181-A250-18509DA386A1}" type="datetime1">
              <a:rPr lang="en-US" altLang="zh-CN" smtClean="0">
                <a:solidFill>
                  <a:srgbClr val="775F55"/>
                </a:solidFill>
              </a:rPr>
              <a:pPr>
                <a:defRPr/>
              </a:pPr>
              <a:t>4/28/2022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anchor="b" anchorCtr="1"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认知诊断模型调研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031F1-5063-4188-8D59-5595F3E5442B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488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4"/>
            <a:ext cx="2667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606E37E2-9BEB-4B3E-AAD5-42B324756813}" type="datetime1">
              <a:rPr lang="en-US" altLang="zh-CN" smtClean="0">
                <a:solidFill>
                  <a:srgbClr val="775F55"/>
                </a:solidFill>
              </a:rPr>
              <a:pPr>
                <a:defRPr/>
              </a:pPr>
              <a:t>4/28/2022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4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301CB58-858A-416C-B34A-B73A3D1FEF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2" y="6248404"/>
            <a:ext cx="5421313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534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4"/>
            <a:ext cx="2667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F414EF72-8ABE-4EFD-AEF7-277CCB484C57}" type="datetime1">
              <a:rPr lang="en-US" altLang="zh-CN" smtClean="0">
                <a:solidFill>
                  <a:srgbClr val="775F55"/>
                </a:solidFill>
              </a:rPr>
              <a:pPr>
                <a:defRPr/>
              </a:pPr>
              <a:t>4/28/2022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271592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389A99C-6236-4545-BD23-431F323BE4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2" y="6248404"/>
            <a:ext cx="5421313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934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4"/>
            <a:ext cx="2667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5B098D11-110E-490E-9DE7-1AFE67F55BC3}" type="datetime1">
              <a:rPr lang="en-US" altLang="zh-CN" smtClean="0">
                <a:solidFill>
                  <a:srgbClr val="775F55"/>
                </a:solidFill>
              </a:rPr>
              <a:pPr>
                <a:defRPr/>
              </a:pPr>
              <a:t>4/28/2022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92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4AB2F9-F169-4A34-A5CD-3F184725DF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2" y="6248404"/>
            <a:ext cx="5421313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9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9680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D5453-2171-48C6-BC35-65E2F3A72391}" type="datetime1">
              <a:rPr lang="en-US" altLang="zh-CN" smtClean="0">
                <a:solidFill>
                  <a:srgbClr val="775F55"/>
                </a:solidFill>
              </a:rPr>
              <a:pPr>
                <a:defRPr/>
              </a:pPr>
              <a:t>4/28/2022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认知诊断模型研究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AB57F-F47D-4FFF-AD86-77605CB1AC10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77925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4"/>
            <a:ext cx="2667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1A957342-8D8D-48CD-B9A7-FF197BF1226C}" type="datetime1">
              <a:rPr lang="en-US" altLang="zh-CN" smtClean="0">
                <a:solidFill>
                  <a:srgbClr val="775F55"/>
                </a:solidFill>
              </a:rPr>
              <a:pPr>
                <a:defRPr/>
              </a:pPr>
              <a:t>4/28/2022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2" y="6248404"/>
            <a:ext cx="5421313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7575A84-FAFF-4CA9-96B5-1956E9548C41}" type="slidenum">
              <a:rPr lang="zh-CN" altLang="en-US">
                <a:solidFill>
                  <a:srgbClr val="775F55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8507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B8ED7-EDA5-4926-B399-BAF51A97A569}" type="datetime1">
              <a:rPr lang="en-US" altLang="zh-CN" smtClean="0">
                <a:solidFill>
                  <a:srgbClr val="775F55"/>
                </a:solidFill>
              </a:rPr>
              <a:pPr>
                <a:defRPr/>
              </a:pPr>
              <a:t>4/28/2022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D7F59-3D83-4C55-A296-FA5A8BD28D1B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8997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4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3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2" y="3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4"/>
            <a:ext cx="2667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AFACFFA4-4A46-4A54-8965-FE763BCBDC86}" type="datetime1">
              <a:rPr lang="en-US" altLang="zh-CN" smtClean="0">
                <a:solidFill>
                  <a:srgbClr val="775F55"/>
                </a:solidFill>
              </a:rPr>
              <a:pPr>
                <a:defRPr/>
              </a:pPr>
              <a:t>4/28/2022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4"/>
            <a:ext cx="14478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2C5B853-42E2-4499-9BD2-5AC1CD9920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4"/>
            <a:ext cx="4572000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775F55"/>
                </a:solidFill>
              </a:rPr>
              <a:t>Personalized travel package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752895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E1078-FF25-438C-9881-15516216CFEB}" type="datetime1">
              <a:rPr lang="en-US" altLang="zh-CN" smtClean="0">
                <a:solidFill>
                  <a:srgbClr val="775F55"/>
                </a:solidFill>
              </a:rPr>
              <a:pPr>
                <a:defRPr/>
              </a:pPr>
              <a:t>4/28/2022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B0206-68C1-44A4-8C2C-F18C08A089A8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1921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2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4"/>
            <a:ext cx="20574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CAAC5CD7-E80B-43FF-ADB9-7222DA6C8EA8}" type="datetime1">
              <a:rPr lang="en-US" altLang="zh-CN" smtClean="0">
                <a:solidFill>
                  <a:srgbClr val="775F55"/>
                </a:solidFill>
              </a:rPr>
              <a:pPr>
                <a:defRPr/>
              </a:pPr>
              <a:t>4/28/2022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48404"/>
            <a:ext cx="5573713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6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1A48E6-510A-4956-8C1E-7B4EF81485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375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5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148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9C4EE-22AF-4022-B6AF-3FAF1BD5A6FF}" type="datetime1">
              <a:rPr lang="en-US" altLang="zh-CN" smtClean="0">
                <a:solidFill>
                  <a:srgbClr val="775F55"/>
                </a:solidFill>
              </a:rPr>
              <a:pPr>
                <a:defRPr/>
              </a:pPr>
              <a:t>4/28/2022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793D-EE6A-4D7D-B448-E30976B0D4D9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46971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5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1148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148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7F34-1726-4DA4-AA0E-89A3D91D09EB}" type="datetime1">
              <a:rPr lang="en-US" altLang="zh-CN" smtClean="0">
                <a:solidFill>
                  <a:srgbClr val="775F55"/>
                </a:solidFill>
              </a:rPr>
              <a:pPr>
                <a:defRPr/>
              </a:pPr>
              <a:t>4/28/2022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C482A-60CC-424E-8675-7CE69254BBB9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855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5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C3AA-A72B-4C76-8615-9F103426C062}" type="datetime1">
              <a:rPr lang="en-US" altLang="zh-CN" smtClean="0">
                <a:solidFill>
                  <a:srgbClr val="775F55"/>
                </a:solidFill>
              </a:rPr>
              <a:pPr>
                <a:defRPr/>
              </a:pPr>
              <a:t>4/28/2022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96919-6F0D-4646-92A9-E5A641AD6D06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31700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5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8382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924300"/>
            <a:ext cx="8382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9B209-C6C4-40FB-A5BF-05C558260034}" type="datetime1">
              <a:rPr lang="en-US" altLang="zh-CN" smtClean="0">
                <a:solidFill>
                  <a:srgbClr val="775F55"/>
                </a:solidFill>
              </a:rPr>
              <a:pPr>
                <a:defRPr/>
              </a:pPr>
              <a:t>4/28/2022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07504-3B4E-428B-8F68-FDABFC7C3C9F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0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6391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5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1148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5F355-8CDB-4894-97F8-B8897CA74840}" type="datetime1">
              <a:rPr lang="en-US" altLang="zh-CN" smtClean="0">
                <a:solidFill>
                  <a:srgbClr val="775F55"/>
                </a:solidFill>
              </a:rPr>
              <a:pPr>
                <a:defRPr/>
              </a:pPr>
              <a:t>4/28/2022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2D83F-E833-456E-858E-9FA388BFC997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5322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5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381000" y="3924300"/>
            <a:ext cx="8382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A2FD1-F389-43B5-A7E8-3A50D16C197C}" type="datetime1">
              <a:rPr lang="en-US" altLang="zh-CN" smtClean="0">
                <a:solidFill>
                  <a:srgbClr val="775F55"/>
                </a:solidFill>
              </a:rPr>
              <a:pPr>
                <a:defRPr/>
              </a:pPr>
              <a:t>4/28/2022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ACA83-B6F9-4D10-BC91-0EE1F2AF8298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60751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27015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39243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243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D2B4-48D7-408C-A897-FC1C85EE503A}" type="datetime1">
              <a:rPr lang="en-US" altLang="zh-CN" smtClean="0">
                <a:solidFill>
                  <a:srgbClr val="775F55"/>
                </a:solidFill>
              </a:rPr>
              <a:pPr>
                <a:defRPr/>
              </a:pPr>
              <a:t>4/28/2022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03B26-A023-4209-9A72-EC9BF0337983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7415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5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382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3924300"/>
            <a:ext cx="8382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C8653-3241-4082-B0A9-D6CD72292263}" type="datetime1">
              <a:rPr lang="en-US" altLang="zh-CN" smtClean="0">
                <a:solidFill>
                  <a:srgbClr val="775F55"/>
                </a:solidFill>
              </a:rPr>
              <a:pPr>
                <a:defRPr/>
              </a:pPr>
              <a:t>4/28/2022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2353B-A913-4B82-B175-E158D56AF1D1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14429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789B-62FE-4037-BE32-74FF303AAB69}" type="datetime1">
              <a:rPr lang="en-US" altLang="zh-CN" smtClean="0">
                <a:solidFill>
                  <a:srgbClr val="775F55"/>
                </a:solidFill>
              </a:rPr>
              <a:pPr>
                <a:defRPr/>
              </a:pPr>
              <a:t>4/28/2022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DD4DA-7551-4349-BBC3-3338B4604FC4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882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5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95400"/>
            <a:ext cx="8382000" cy="51054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6CBE2-471C-4939-A0A6-CCD3247F2BA4}" type="datetime1">
              <a:rPr lang="en-US" altLang="zh-CN" smtClean="0">
                <a:solidFill>
                  <a:srgbClr val="775F55"/>
                </a:solidFill>
              </a:rPr>
              <a:pPr>
                <a:defRPr/>
              </a:pPr>
              <a:t>4/28/2022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699C0-D733-40B7-854C-6F1FD8B05479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2933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8189"/>
            <a:ext cx="7772400" cy="912813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6050" y="4444208"/>
            <a:ext cx="3771900" cy="623887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A09E-79F8-4A79-8198-A8A2169B453F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33"/>
          <p:cNvGrpSpPr>
            <a:grpSpLocks/>
          </p:cNvGrpSpPr>
          <p:nvPr userDrawn="1"/>
        </p:nvGrpSpPr>
        <p:grpSpPr bwMode="auto">
          <a:xfrm>
            <a:off x="530225" y="2446338"/>
            <a:ext cx="8150225" cy="533400"/>
            <a:chOff x="3257550" y="2284783"/>
            <a:chExt cx="5676900" cy="533400"/>
          </a:xfrm>
        </p:grpSpPr>
        <p:sp>
          <p:nvSpPr>
            <p:cNvPr id="8" name="矩形 7"/>
            <p:cNvSpPr/>
            <p:nvPr/>
          </p:nvSpPr>
          <p:spPr>
            <a:xfrm>
              <a:off x="5289911" y="2284783"/>
              <a:ext cx="1612178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prstClr val="white"/>
                  </a:solidFill>
                  <a:latin typeface="Impact"/>
                  <a:ea typeface="微软雅黑"/>
                </a:rPr>
                <a:t>2017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3257550" y="2551483"/>
              <a:ext cx="1891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042519" y="2551483"/>
              <a:ext cx="18919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>
            <a:endCxn id="3" idx="1"/>
          </p:cNvCxnSpPr>
          <p:nvPr userDrawn="1"/>
        </p:nvCxnSpPr>
        <p:spPr bwMode="auto">
          <a:xfrm>
            <a:off x="530225" y="4742659"/>
            <a:ext cx="2155825" cy="13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3"/>
          </p:cNvCxnSpPr>
          <p:nvPr userDrawn="1"/>
        </p:nvCxnSpPr>
        <p:spPr bwMode="auto">
          <a:xfrm flipV="1">
            <a:off x="6457950" y="4742660"/>
            <a:ext cx="2155825" cy="13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62886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38125"/>
            <a:ext cx="7305674" cy="1041400"/>
          </a:xfrm>
        </p:spPr>
        <p:txBody>
          <a:bodyPr/>
          <a:lstStyle>
            <a:lvl1pPr>
              <a:defRPr baseline="0">
                <a:latin typeface="Arial Narrow" panose="020B0606020202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 Narrow" panose="020B0606020202030204" pitchFamily="34" charset="0"/>
              </a:defRPr>
            </a:lvl1pPr>
            <a:lvl2pPr>
              <a:defRPr baseline="0">
                <a:latin typeface="Arial Narrow" panose="020B0606020202030204" pitchFamily="34" charset="0"/>
              </a:defRPr>
            </a:lvl2pPr>
            <a:lvl3pPr>
              <a:defRPr baseline="0">
                <a:latin typeface="Arial Narrow" panose="020B0606020202030204" pitchFamily="34" charset="0"/>
              </a:defRPr>
            </a:lvl3pPr>
            <a:lvl4pPr>
              <a:defRPr baseline="0">
                <a:latin typeface="Arial Narrow" panose="020B0606020202030204" pitchFamily="34" charset="0"/>
              </a:defRPr>
            </a:lvl4pPr>
            <a:lvl5pPr>
              <a:defRPr baseline="0">
                <a:latin typeface="Arial Narrow" panose="020B060602020203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ACF9-750B-46D8-BFEF-8B5F904BA1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9D4A09E-79F8-4A79-8198-A8A2169B453F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365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C0EAD-0A8C-4D60-8B49-54C651A0A718}" type="slidenum">
              <a:rPr altLang="en-US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17902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747712"/>
          </a:xfrm>
          <a:prstGeom prst="rect">
            <a:avLst/>
          </a:prstGeom>
        </p:spPr>
        <p:txBody>
          <a:bodyPr/>
          <a:lstStyle>
            <a:lvl1pPr>
              <a:defRPr sz="3600" b="0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382000" cy="5074710"/>
          </a:xfrm>
        </p:spPr>
        <p:txBody>
          <a:bodyPr/>
          <a:lstStyle>
            <a:lvl1pPr marL="319088" indent="-319088">
              <a:buClr>
                <a:srgbClr val="074EA2"/>
              </a:buClr>
              <a:buFont typeface="AppleSDGothicNeo-Regular" charset="-127"/>
              <a:buChar char="◼"/>
              <a:defRPr/>
            </a:lvl1pPr>
            <a:lvl2pPr>
              <a:buClr>
                <a:srgbClr val="264AA5"/>
              </a:buClr>
              <a:defRPr/>
            </a:lvl2pPr>
            <a:lvl3pPr>
              <a:buClr>
                <a:srgbClr val="93B6D3"/>
              </a:buCl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228600" y="6424009"/>
            <a:ext cx="1684867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4000500" y="6429832"/>
            <a:ext cx="571500" cy="34335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4FF538FA-A287-4FBD-9703-6DB9C5344803}" type="slidenum">
              <a:rPr lang="zh-CN" altLang="en-US" smtClean="0">
                <a:solidFill>
                  <a:prstClr val="white">
                    <a:lumMod val="85000"/>
                  </a:prst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45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86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94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4.jpe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00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75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227015" y="228600"/>
            <a:ext cx="63261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81000" y="1295400"/>
            <a:ext cx="8382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400804"/>
            <a:ext cx="2667000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ea typeface="宋体" pitchFamily="2" charset="-122"/>
              </a:defRPr>
            </a:lvl1pPr>
          </a:lstStyle>
          <a:p>
            <a:fld id="{5736266F-A7E6-4DBB-848D-016AD00C13D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1002" y="6400804"/>
            <a:ext cx="5421313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990600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14403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chemeClr val="bg1"/>
                </a:solidFill>
                <a:latin typeface="Tw Cen MT" pitchFamily="34" charset="0"/>
                <a:ea typeface="宋体" pitchFamily="2" charset="-122"/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215339" y="-24"/>
            <a:ext cx="882326" cy="878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319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0" indent="-319080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800"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1pPr>
      <a:lvl2pPr marL="639747" indent="-273044" algn="l" rtl="0" eaLnBrk="1" fontAlgn="base" hangingPunct="1">
        <a:spcBef>
          <a:spcPts val="551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200"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2pPr>
      <a:lvl3pPr marL="914377" indent="-228594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000"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3pPr>
      <a:lvl4pPr marL="1371566" indent="-228594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4pPr>
      <a:lvl5pPr marL="1828754" indent="-228594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1600"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5pPr>
      <a:lvl6pPr marL="2103067" indent="-228594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381" indent="-228594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694" indent="-228594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07" indent="-228594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F4AC3-D76C-4930-B0CE-0F02FAFD246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2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227015" y="228600"/>
            <a:ext cx="63261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81000" y="1295400"/>
            <a:ext cx="8382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400804"/>
            <a:ext cx="2667000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6C6F2DE1-95A4-426B-9443-5B1FAE559994}" type="datetime1">
              <a:rPr lang="en-US" altLang="zh-CN" smtClean="0">
                <a:solidFill>
                  <a:srgbClr val="775F55"/>
                </a:solidFill>
              </a:rPr>
              <a:pPr>
                <a:defRPr/>
              </a:pPr>
              <a:t>4/28/2022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1002" y="6400804"/>
            <a:ext cx="5421313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                                                                 认知诊断模型研究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990600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14403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chemeClr val="bg1"/>
                </a:solidFill>
                <a:latin typeface="Tw Cen MT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57FCECE-B8F0-4E41-8C68-B5EF7873DDC8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  <p:pic>
        <p:nvPicPr>
          <p:cNvPr id="12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215339" y="-24"/>
            <a:ext cx="882326" cy="878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023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  <p:sldLayoutId id="2147483739" r:id="rId2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0" indent="-319080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800"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1pPr>
      <a:lvl2pPr marL="639747" indent="-273044" algn="l" rtl="0" eaLnBrk="1" fontAlgn="base" hangingPunct="1">
        <a:spcBef>
          <a:spcPts val="551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200"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2pPr>
      <a:lvl3pPr marL="914377" indent="-228594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000"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3pPr>
      <a:lvl4pPr marL="1371566" indent="-228594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4pPr>
      <a:lvl5pPr marL="1828754" indent="-228594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1600"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5pPr>
      <a:lvl6pPr marL="2103067" indent="-228594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381" indent="-228594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694" indent="-228594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07" indent="-228594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542" y="238125"/>
            <a:ext cx="7513032" cy="104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636500"/>
            <a:ext cx="8458199" cy="485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3375" y="6627600"/>
            <a:ext cx="20574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3DEB2-579D-4E0D-ACAE-C4031EE324C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3675" y="6627600"/>
            <a:ext cx="30861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7"/>
          <p:cNvSpPr/>
          <p:nvPr userDrawn="1"/>
        </p:nvSpPr>
        <p:spPr>
          <a:xfrm>
            <a:off x="0" y="1277725"/>
            <a:ext cx="533400" cy="2304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Rectangle 8"/>
          <p:cNvSpPr/>
          <p:nvPr userDrawn="1"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2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0" y="1277725"/>
            <a:ext cx="5328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89D4A09E-79F8-4A79-8198-A8A2169B453F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59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baseline="0">
          <a:solidFill>
            <a:schemeClr val="accent2">
              <a:lumMod val="7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2">
            <a:lumMod val="75000"/>
          </a:schemeClr>
        </a:buClr>
        <a:buSzPct val="60000"/>
        <a:buFont typeface="Wingdings" panose="05000000000000000000" pitchFamily="2" charset="2"/>
        <a:buChar char="p"/>
        <a:defRPr sz="2400" kern="1200" baseline="0">
          <a:solidFill>
            <a:schemeClr val="tx1">
              <a:lumMod val="85000"/>
              <a:lumOff val="15000"/>
            </a:schemeClr>
          </a:solidFill>
          <a:latin typeface="Arial Narrow" panose="020B060602020203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>
            <a:lumMod val="75000"/>
          </a:schemeClr>
        </a:buClr>
        <a:buSzPct val="60000"/>
        <a:buFont typeface="Wingdings" panose="05000000000000000000" pitchFamily="2" charset="2"/>
        <a:buChar char="p"/>
        <a:defRPr sz="2000" kern="1200" baseline="0">
          <a:solidFill>
            <a:schemeClr val="tx1">
              <a:lumMod val="85000"/>
              <a:lumOff val="15000"/>
            </a:schemeClr>
          </a:solidFill>
          <a:latin typeface="Arial Narrow" panose="020B060602020203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2">
            <a:lumMod val="75000"/>
          </a:schemeClr>
        </a:buClr>
        <a:buSzPct val="60000"/>
        <a:buFont typeface="Wingdings" panose="05000000000000000000" pitchFamily="2" charset="2"/>
        <a:buChar char="n"/>
        <a:defRPr sz="1800" kern="1200" baseline="0">
          <a:solidFill>
            <a:schemeClr val="tx1">
              <a:lumMod val="85000"/>
              <a:lumOff val="15000"/>
            </a:schemeClr>
          </a:solidFill>
          <a:latin typeface="Arial Narrow" panose="020B060602020203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6">
            <a:lumMod val="75000"/>
          </a:schemeClr>
        </a:buClr>
        <a:buSzPct val="60000"/>
        <a:buFont typeface="Wingdings" panose="05000000000000000000" pitchFamily="2" charset="2"/>
        <a:buChar char="n"/>
        <a:defRPr sz="1600" kern="1200" baseline="0">
          <a:solidFill>
            <a:schemeClr val="tx1">
              <a:lumMod val="85000"/>
              <a:lumOff val="15000"/>
            </a:schemeClr>
          </a:solidFill>
          <a:latin typeface="Arial Narrow" panose="020B060602020203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4">
            <a:lumMod val="75000"/>
          </a:schemeClr>
        </a:buClr>
        <a:buSzPct val="60000"/>
        <a:buFont typeface="Wingdings" panose="05000000000000000000" pitchFamily="2" charset="2"/>
        <a:buChar char="n"/>
        <a:defRPr sz="1600" kern="1200" baseline="0">
          <a:solidFill>
            <a:schemeClr val="tx1">
              <a:lumMod val="85000"/>
              <a:lumOff val="15000"/>
            </a:schemeClr>
          </a:solidFill>
          <a:latin typeface="Arial Narrow" panose="020B060602020203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apdata2021@163.com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5650" y="990600"/>
            <a:ext cx="7924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zh-CN" sz="4800" dirty="0">
              <a:solidFill>
                <a:schemeClr val="bg1"/>
              </a:solidFill>
              <a:latin typeface="Arial Black" panose="020B0A04020102020204" pitchFamily="34" charset="0"/>
              <a:ea typeface="隶书" panose="020105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zh-CN" altLang="en-US" sz="4800" dirty="0">
                <a:solidFill>
                  <a:schemeClr val="bg1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数据分析及实践</a:t>
            </a:r>
            <a:endParaRPr kumimoji="0" lang="zh-CN" altLang="en-US" sz="4800" dirty="0">
              <a:solidFill>
                <a:schemeClr val="bg1"/>
              </a:solidFill>
              <a:latin typeface="宋体" panose="02010600030101010101" pitchFamily="2" charset="-122"/>
              <a:ea typeface="隶书" panose="020105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Analysis and Practice of the Data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实验四</a:t>
            </a:r>
            <a:endParaRPr kumimoji="0" lang="en-US" altLang="zh-CN" sz="4400" dirty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47813" y="4243246"/>
            <a:ext cx="56880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刘 淇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1" dirty="0">
                <a:solidFill>
                  <a:srgbClr val="775F5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Email: </a:t>
            </a:r>
            <a:r>
              <a:rPr kumimoji="0" lang="en-US" altLang="zh-CN" sz="1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qiliuql@ustc.edu.cn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8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7813" y="5064457"/>
            <a:ext cx="6054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课程主页：</a:t>
            </a:r>
          </a:p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http://staff.ustc.edu.cn/~qiliuql/AD202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268823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参考资料：</a:t>
            </a:r>
            <a:endParaRPr lang="en-US" altLang="zh-CN" dirty="0"/>
          </a:p>
          <a:p>
            <a:pPr lvl="1"/>
            <a:r>
              <a:rPr lang="en-US" altLang="zh-CN" dirty="0" err="1"/>
              <a:t>kaggle</a:t>
            </a:r>
            <a:r>
              <a:rPr lang="zh-CN" altLang="en-US"/>
              <a:t>、天池等网站</a:t>
            </a:r>
            <a:r>
              <a:rPr lang="zh-CN" altLang="en-US" dirty="0"/>
              <a:t>的初学者教程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机器学习</a:t>
            </a:r>
            <a:r>
              <a:rPr lang="en-US" altLang="zh-CN" dirty="0"/>
              <a:t>》-</a:t>
            </a:r>
            <a:r>
              <a:rPr lang="zh-CN" altLang="en-US" dirty="0"/>
              <a:t>周志华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统计学习方法</a:t>
            </a:r>
            <a:r>
              <a:rPr lang="en-US" altLang="zh-CN" dirty="0"/>
              <a:t>》-</a:t>
            </a:r>
            <a:r>
              <a:rPr lang="zh-CN" altLang="en-US" dirty="0"/>
              <a:t>李航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30" y="3254790"/>
            <a:ext cx="2406635" cy="25166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2A878FD0-6BBC-C9C1-FDFE-A415A6398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181388"/>
            <a:ext cx="2663456" cy="266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11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AE653B-52DF-F49D-973A-1375B860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EDED52E-8361-B2D5-3C4C-1AE89A22D3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/>
              <a:t>实验四</a:t>
            </a:r>
            <a:r>
              <a:rPr kumimoji="1" lang="en-US" altLang="zh-CN" dirty="0"/>
              <a:t>-Part1</a:t>
            </a:r>
          </a:p>
          <a:p>
            <a:r>
              <a:rPr kumimoji="1" lang="zh-CN" altLang="en-US" dirty="0"/>
              <a:t>实验四</a:t>
            </a:r>
            <a:r>
              <a:rPr kumimoji="1" lang="en-US" altLang="zh-CN" dirty="0"/>
              <a:t>-Part2</a:t>
            </a:r>
          </a:p>
          <a:p>
            <a:r>
              <a:rPr kumimoji="1" lang="zh-CN" altLang="en-US" dirty="0"/>
              <a:t>评分标准</a:t>
            </a:r>
            <a:endParaRPr kumimoji="1" lang="en-US" altLang="zh-CN" dirty="0"/>
          </a:p>
          <a:p>
            <a:r>
              <a:rPr kumimoji="1" lang="zh-CN" altLang="en-US" dirty="0"/>
              <a:t>提交要求</a:t>
            </a:r>
            <a:endParaRPr kumimoji="1" lang="en-US" altLang="zh-CN" dirty="0"/>
          </a:p>
          <a:p>
            <a:r>
              <a:rPr kumimoji="1" lang="zh-CN" altLang="en-US" dirty="0"/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113681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</a:t>
            </a:r>
            <a:r>
              <a:rPr lang="en-US" altLang="zh-CN" dirty="0"/>
              <a:t>-Part1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30873" y="1152027"/>
            <a:ext cx="8640960" cy="5589241"/>
          </a:xfrm>
        </p:spPr>
        <p:txBody>
          <a:bodyPr/>
          <a:lstStyle/>
          <a:p>
            <a:r>
              <a:rPr lang="zh-CN" altLang="en-US" sz="2400" dirty="0"/>
              <a:t>实验四的任务基于实验三，是在实验三实现的数据分析基础上的拓展与延伸；</a:t>
            </a:r>
            <a:endParaRPr lang="en-US" altLang="zh-CN" sz="2400" dirty="0"/>
          </a:p>
          <a:p>
            <a:r>
              <a:rPr lang="zh-CN" altLang="en-US" sz="2400" dirty="0"/>
              <a:t>同样使用</a:t>
            </a:r>
            <a:r>
              <a:rPr lang="en-US" altLang="zh-CN" sz="2400" dirty="0"/>
              <a:t>PISA2015</a:t>
            </a:r>
            <a:r>
              <a:rPr lang="zh-CN" altLang="en-US" sz="2400" dirty="0"/>
              <a:t>数据集；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Part1</a:t>
            </a:r>
            <a:r>
              <a:rPr lang="zh-CN" altLang="en-US" sz="2400" dirty="0"/>
              <a:t>中，同学们须手动实现一种分类算法（例如：决策树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KNN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朴素</a:t>
            </a:r>
            <a:r>
              <a:rPr lang="zh-CN" altLang="en-US" sz="2400" dirty="0"/>
              <a:t>贝叶</a:t>
            </a:r>
            <a:r>
              <a:rPr lang="zh-CN" altLang="en-US" sz="2400" dirty="0" smtClean="0"/>
              <a:t>斯或者</a:t>
            </a:r>
            <a:r>
              <a:rPr lang="zh-CN" altLang="en-US" sz="2400" dirty="0" smtClean="0"/>
              <a:t>感知机</a:t>
            </a:r>
            <a:r>
              <a:rPr lang="zh-CN" altLang="en-US" sz="2400" dirty="0" smtClean="0"/>
              <a:t>、集成算法</a:t>
            </a:r>
            <a:r>
              <a:rPr lang="zh-CN" altLang="en-US" sz="2400" dirty="0" smtClean="0"/>
              <a:t>等</a:t>
            </a:r>
            <a:r>
              <a:rPr lang="zh-CN" altLang="en-US" sz="2400" dirty="0"/>
              <a:t>）；</a:t>
            </a:r>
            <a:endParaRPr lang="en-US" altLang="zh-CN" sz="2400" dirty="0"/>
          </a:p>
          <a:p>
            <a:r>
              <a:rPr lang="zh-CN" altLang="en-US" sz="2400" dirty="0"/>
              <a:t>参考实验三中的特征工程，测试算法在 </a:t>
            </a:r>
            <a:r>
              <a:rPr lang="en-US" altLang="zh-CN" sz="2400" dirty="0"/>
              <a:t>PISA2015</a:t>
            </a:r>
            <a:r>
              <a:rPr lang="zh-CN" altLang="en-US" sz="2400" dirty="0"/>
              <a:t>数据集上的预测性能，并撰写实验报告。</a:t>
            </a:r>
            <a:endParaRPr lang="en-US" altLang="zh-CN" sz="24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10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E0CA70-26A6-67EE-DC11-98EA6DC7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</a:t>
            </a:r>
            <a:r>
              <a:rPr lang="en-US" altLang="zh-CN" dirty="0"/>
              <a:t>-Part1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D125681-9B7D-A48C-CB55-45AFCD3BC7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/>
              <a:t>具体要求：</a:t>
            </a:r>
            <a:endParaRPr lang="en-US" altLang="zh-CN" sz="2400" dirty="0"/>
          </a:p>
          <a:p>
            <a:pPr lvl="1"/>
            <a:r>
              <a:rPr lang="zh-CN" altLang="en-US" dirty="0"/>
              <a:t>代码实现只允许使用 </a:t>
            </a:r>
            <a:r>
              <a:rPr lang="en-US" altLang="zh-CN" dirty="0" err="1"/>
              <a:t>numpy</a:t>
            </a:r>
            <a:r>
              <a:rPr lang="zh-CN" altLang="en-US" dirty="0"/>
              <a:t>、</a:t>
            </a:r>
            <a:r>
              <a:rPr lang="en-US" altLang="zh-CN" dirty="0"/>
              <a:t>pandas</a:t>
            </a:r>
            <a:r>
              <a:rPr lang="zh-CN" altLang="en-US" dirty="0"/>
              <a:t>库和 </a:t>
            </a:r>
            <a:r>
              <a:rPr lang="en-US" altLang="zh-CN" dirty="0"/>
              <a:t>python</a:t>
            </a:r>
            <a:r>
              <a:rPr lang="zh-CN" altLang="en-US" dirty="0"/>
              <a:t>内置库，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b="1" dirty="0">
                <a:solidFill>
                  <a:srgbClr val="FF0000"/>
                </a:solidFill>
              </a:rPr>
              <a:t>不允许使用现有的机器学习库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预测任务与实验三一致（实验三只是围绕预测目标进行数据分析和特征工程），即预测学生</a:t>
            </a:r>
            <a:r>
              <a:rPr lang="zh-CN" altLang="en-US" b="1" dirty="0">
                <a:solidFill>
                  <a:srgbClr val="FF0000"/>
                </a:solidFill>
              </a:rPr>
              <a:t>是否会选择复读</a:t>
            </a:r>
            <a:r>
              <a:rPr lang="en-US" altLang="zh-CN" b="1" dirty="0">
                <a:solidFill>
                  <a:srgbClr val="FF0000"/>
                </a:solidFill>
              </a:rPr>
              <a:t>(REPEAT)</a:t>
            </a:r>
            <a:r>
              <a:rPr lang="zh-CN" altLang="en-US" dirty="0"/>
              <a:t> ，并以</a:t>
            </a:r>
            <a:r>
              <a:rPr lang="zh-CN" altLang="en-US" b="1" dirty="0">
                <a:solidFill>
                  <a:srgbClr val="FF0000"/>
                </a:solidFill>
              </a:rPr>
              <a:t>准确率</a:t>
            </a:r>
            <a:r>
              <a:rPr lang="en-US" altLang="zh-CN" b="1" dirty="0">
                <a:solidFill>
                  <a:srgbClr val="FF0000"/>
                </a:solidFill>
              </a:rPr>
              <a:t>(ACC)</a:t>
            </a:r>
            <a:r>
              <a:rPr lang="zh-CN" altLang="en-US" dirty="0"/>
              <a:t>作为评价</a:t>
            </a:r>
            <a:r>
              <a:rPr lang="zh-CN" altLang="en-US" dirty="0" smtClean="0"/>
              <a:t>指标（也可以使用其它指标）。</a:t>
            </a:r>
            <a:endParaRPr lang="en-US" altLang="zh-CN" dirty="0"/>
          </a:p>
          <a:p>
            <a:pPr lvl="1"/>
            <a:r>
              <a:rPr lang="zh-CN" altLang="en-US" dirty="0"/>
              <a:t>请自行在 </a:t>
            </a:r>
            <a:r>
              <a:rPr lang="en-US" altLang="zh-CN" dirty="0"/>
              <a:t>PISA2015</a:t>
            </a:r>
            <a:r>
              <a:rPr lang="zh-CN" altLang="en-US" dirty="0"/>
              <a:t>数据集上划分训练集和测试集</a:t>
            </a:r>
            <a:r>
              <a:rPr lang="en-US" altLang="zh-CN" dirty="0"/>
              <a:t>(4:1</a:t>
            </a:r>
            <a:r>
              <a:rPr lang="zh-CN" altLang="en-US" dirty="0"/>
              <a:t>比例、</a:t>
            </a:r>
            <a:r>
              <a:rPr lang="zh-CN" altLang="en-US" b="1" dirty="0">
                <a:solidFill>
                  <a:srgbClr val="FF0000"/>
                </a:solidFill>
              </a:rPr>
              <a:t>交叉验证</a:t>
            </a:r>
            <a:r>
              <a:rPr lang="en-US" altLang="zh-CN" dirty="0"/>
              <a:t>)</a:t>
            </a:r>
            <a:r>
              <a:rPr lang="zh-CN" altLang="en-US" dirty="0"/>
              <a:t>，汇报算法在测试集上的性能 。</a:t>
            </a:r>
            <a:endParaRPr lang="en-US" altLang="zh-CN" dirty="0"/>
          </a:p>
          <a:p>
            <a:pPr lvl="1"/>
            <a:r>
              <a:rPr lang="zh-CN" altLang="en-US" dirty="0"/>
              <a:t>实验报告需包括实现算法的主要流程、关键技术以及算法的性能。实验报告请用 </a:t>
            </a:r>
            <a:r>
              <a:rPr lang="en-US" altLang="zh-CN" dirty="0"/>
              <a:t>word</a:t>
            </a:r>
            <a:r>
              <a:rPr lang="zh-CN" altLang="en-US" dirty="0"/>
              <a:t>或者 </a:t>
            </a:r>
            <a:r>
              <a:rPr lang="en-US" altLang="zh-CN" dirty="0"/>
              <a:t>PDF</a:t>
            </a:r>
            <a:r>
              <a:rPr lang="zh-CN" altLang="en-US" dirty="0"/>
              <a:t>格式。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AFA83E9-3B9E-C985-8581-5E0583631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1" y="5330693"/>
            <a:ext cx="7902411" cy="7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5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数据挖掘基础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0EAD-0A8C-4D60-8B49-54C651A0A718}" type="slidenum">
              <a:rPr lang="en-US" altLang="zh-CN" smtClean="0">
                <a:solidFill>
                  <a:prstClr val="white"/>
                </a:solidFill>
              </a:rPr>
              <a:pPr/>
              <a:t>5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3374" y="1483852"/>
            <a:ext cx="8458199" cy="48500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p"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p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4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>
                  <a:lumMod val="75000"/>
                </a:srgbClr>
              </a:buClr>
            </a:pP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分类</a:t>
            </a:r>
            <a:r>
              <a:rPr lang="en-US" altLang="zh-CN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——</a:t>
            </a:r>
            <a:r>
              <a:rPr lang="zh-CN" altLang="en-US" dirty="0" smtClean="0">
                <a:solidFill>
                  <a:srgbClr val="C00000"/>
                </a:solidFill>
              </a:rPr>
              <a:t>模型验证方法：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buClr>
                <a:srgbClr val="5B9BD5">
                  <a:lumMod val="75000"/>
                </a:srgbClr>
              </a:buClr>
            </a:pPr>
            <a:r>
              <a:rPr lang="zh-CN" altLang="en-US" dirty="0" smtClean="0">
                <a:solidFill>
                  <a:srgbClr val="023A91"/>
                </a:solidFill>
              </a:rPr>
              <a:t>交叉</a:t>
            </a:r>
            <a:r>
              <a:rPr lang="zh-CN" altLang="en-US" dirty="0">
                <a:solidFill>
                  <a:srgbClr val="023A91"/>
                </a:solidFill>
              </a:rPr>
              <a:t>验证</a:t>
            </a:r>
            <a:r>
              <a:rPr lang="zh-CN" altLang="en-US" dirty="0" smtClean="0">
                <a:solidFill>
                  <a:srgbClr val="023A91"/>
                </a:solidFill>
              </a:rPr>
              <a:t>法（</a:t>
            </a:r>
            <a:r>
              <a:rPr lang="en-US" altLang="zh-CN" dirty="0" smtClean="0">
                <a:solidFill>
                  <a:srgbClr val="023A91"/>
                </a:solidFill>
              </a:rPr>
              <a:t>Cross Validation</a:t>
            </a:r>
            <a:r>
              <a:rPr lang="zh-CN" altLang="en-US" dirty="0" smtClean="0">
                <a:solidFill>
                  <a:srgbClr val="023A91"/>
                </a:solidFill>
              </a:rPr>
              <a:t>）：</a:t>
            </a:r>
            <a:endParaRPr lang="en-US" altLang="zh-CN" dirty="0">
              <a:solidFill>
                <a:srgbClr val="023A91"/>
              </a:solidFill>
            </a:endParaRPr>
          </a:p>
          <a:p>
            <a:pPr marL="325800" lvl="1" indent="0">
              <a:buClr>
                <a:srgbClr val="5B9BD5">
                  <a:lumMod val="75000"/>
                </a:srgbClr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将数据集分层采样划分为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k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个大小相似的互斥子集，每次用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k-1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个子集的并集作为训练集，余下的子集作为测试集，最终返回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k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个测试结果的均值，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k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最常用的取值是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10.</a:t>
            </a:r>
          </a:p>
          <a:p>
            <a:pPr>
              <a:buClr>
                <a:srgbClr val="ED7D31">
                  <a:lumMod val="75000"/>
                </a:srgbClr>
              </a:buClr>
            </a:pPr>
            <a:endParaRPr lang="zh-CN" altLang="en-US" dirty="0" smtClean="0">
              <a:solidFill>
                <a:srgbClr val="C00000"/>
              </a:solidFill>
              <a:ea typeface="宋体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74" y="3769913"/>
            <a:ext cx="6413499" cy="26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3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</a:t>
            </a:r>
            <a:r>
              <a:rPr lang="en-US" altLang="zh-CN" dirty="0"/>
              <a:t>-Part2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228600" y="743467"/>
            <a:ext cx="8640960" cy="381124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同学们</a:t>
            </a:r>
            <a:r>
              <a:rPr lang="zh-CN" altLang="en-US" dirty="0" smtClean="0"/>
              <a:t>须使用至少一</a:t>
            </a:r>
            <a:r>
              <a:rPr lang="zh-CN" altLang="en-US" dirty="0"/>
              <a:t>种预测算法；</a:t>
            </a:r>
            <a:endParaRPr lang="en-US" altLang="zh-CN" dirty="0"/>
          </a:p>
          <a:p>
            <a:r>
              <a:rPr lang="en-US" altLang="zh-CN" dirty="0"/>
              <a:t>Part2</a:t>
            </a:r>
            <a:r>
              <a:rPr lang="zh-CN" altLang="en-US" dirty="0"/>
              <a:t>实验同样使用</a:t>
            </a:r>
            <a:r>
              <a:rPr lang="en-US" altLang="zh-CN" dirty="0"/>
              <a:t>PISA2015</a:t>
            </a:r>
            <a:r>
              <a:rPr lang="zh-CN" altLang="en-US" dirty="0"/>
              <a:t>数据集，但预测任务有变；</a:t>
            </a:r>
            <a:endParaRPr lang="en-US" altLang="zh-CN" dirty="0"/>
          </a:p>
          <a:p>
            <a:r>
              <a:rPr lang="zh-CN" altLang="en-US" dirty="0"/>
              <a:t>可以利用开源工具包，并结合实验三的数据分析与特征工程，撰写实验报告；</a:t>
            </a:r>
            <a:endParaRPr lang="en-US" altLang="zh-CN" dirty="0"/>
          </a:p>
          <a:p>
            <a:r>
              <a:rPr lang="zh-CN" altLang="en-US" dirty="0"/>
              <a:t>实验报告需要记录最终的方案流程，也鼓励大家记录每一次失败的尝试。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69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</a:t>
            </a:r>
            <a:r>
              <a:rPr lang="en-US" altLang="zh-CN" dirty="0"/>
              <a:t>-Part2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46022" y="1277995"/>
            <a:ext cx="8640960" cy="27121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具体要求</a:t>
            </a:r>
          </a:p>
          <a:p>
            <a:pPr lvl="1"/>
            <a:r>
              <a:rPr lang="zh-CN" altLang="en-US" dirty="0"/>
              <a:t>助教会发布数据集中一部分样本的标签，作为对应的训练集标签，而另一部分样本作为测试集；</a:t>
            </a:r>
            <a:endParaRPr lang="en-US" altLang="zh-CN" dirty="0"/>
          </a:p>
          <a:p>
            <a:pPr lvl="1"/>
            <a:r>
              <a:rPr lang="zh-CN" altLang="en-US" dirty="0"/>
              <a:t>同学们需要预测测试集中每个样本学生的</a:t>
            </a:r>
            <a:r>
              <a:rPr lang="zh-CN" altLang="en-US" b="1" dirty="0">
                <a:solidFill>
                  <a:srgbClr val="FF0000"/>
                </a:solidFill>
              </a:rPr>
              <a:t>数学能力水平</a:t>
            </a:r>
            <a:r>
              <a:rPr lang="en-US" altLang="zh-CN" b="1" dirty="0">
                <a:solidFill>
                  <a:srgbClr val="FF0000"/>
                </a:solidFill>
              </a:rPr>
              <a:t>(MATH)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zh-CN" altLang="en-US" b="1" dirty="0">
                <a:solidFill>
                  <a:srgbClr val="FF0000"/>
                </a:solidFill>
              </a:rPr>
              <a:t>均方误差 </a:t>
            </a:r>
            <a:r>
              <a:rPr lang="en-US" altLang="zh-CN" b="1" dirty="0">
                <a:solidFill>
                  <a:srgbClr val="FF0000"/>
                </a:solidFill>
              </a:rPr>
              <a:t>(MSE)</a:t>
            </a:r>
            <a:r>
              <a:rPr lang="zh-CN" altLang="en-US" dirty="0"/>
              <a:t>作为评价指标；</a:t>
            </a:r>
            <a:endParaRPr lang="en-US" altLang="zh-CN" dirty="0"/>
          </a:p>
          <a:p>
            <a:pPr lvl="1"/>
            <a:r>
              <a:rPr lang="zh-CN" altLang="en-US" dirty="0"/>
              <a:t>预测结果用 </a:t>
            </a:r>
            <a:r>
              <a:rPr lang="en-US" altLang="zh-CN" b="1" dirty="0">
                <a:solidFill>
                  <a:srgbClr val="FF0000"/>
                </a:solidFill>
              </a:rPr>
              <a:t>csv</a:t>
            </a:r>
            <a:r>
              <a:rPr lang="zh-CN" altLang="en-US" dirty="0"/>
              <a:t>格式保存，具体格式如下：</a:t>
            </a:r>
            <a:endParaRPr lang="en-US" altLang="zh-CN" dirty="0"/>
          </a:p>
          <a:p>
            <a:pPr marL="366703" lvl="1" indent="0">
              <a:buNone/>
            </a:pPr>
            <a:endParaRPr lang="en-US" altLang="zh-CN" sz="1800" dirty="0"/>
          </a:p>
        </p:txBody>
      </p:sp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xmlns="" id="{DE416194-2083-9BD8-86E9-95347DD1D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31" y="3830264"/>
            <a:ext cx="25019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7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C8FB17F-5698-2FA7-A8FA-8842A409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084286-16E6-6515-B46E-E78CB289BA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/>
              <a:t>评分标准：</a:t>
            </a:r>
            <a:endParaRPr lang="en-US" altLang="zh-CN" sz="2400" dirty="0"/>
          </a:p>
          <a:p>
            <a:pPr lvl="1"/>
            <a:r>
              <a:rPr lang="zh-CN" altLang="en-US" sz="2000" dirty="0"/>
              <a:t>模型效果如何</a:t>
            </a:r>
            <a:endParaRPr lang="en-US" altLang="zh-CN" sz="2000" dirty="0"/>
          </a:p>
          <a:p>
            <a:pPr lvl="1"/>
            <a:r>
              <a:rPr lang="zh-CN" altLang="en-US" sz="2000" dirty="0"/>
              <a:t>代码是否逻辑清楚，能否完整运行</a:t>
            </a:r>
            <a:endParaRPr lang="en-US" altLang="zh-CN" sz="2000" dirty="0"/>
          </a:p>
          <a:p>
            <a:pPr lvl="1"/>
            <a:r>
              <a:rPr lang="zh-CN" altLang="en-US" sz="2000" dirty="0"/>
              <a:t>格式是否规范，提交是否及时</a:t>
            </a:r>
            <a:endParaRPr lang="en-US" altLang="zh-CN" sz="2000" dirty="0"/>
          </a:p>
          <a:p>
            <a:pPr lvl="1"/>
            <a:r>
              <a:rPr lang="zh-CN" altLang="en-US" sz="2000" dirty="0"/>
              <a:t>是否尝试了多种算法、是否对算法进行调参</a:t>
            </a:r>
            <a:endParaRPr lang="en-US" altLang="zh-CN" sz="2000" dirty="0"/>
          </a:p>
          <a:p>
            <a:pPr lvl="1"/>
            <a:r>
              <a:rPr lang="zh-CN" altLang="en-US" sz="2000" dirty="0"/>
              <a:t>是否尝试了不同的特征</a:t>
            </a:r>
            <a:r>
              <a:rPr lang="zh-CN" altLang="en-US" sz="2000" dirty="0" smtClean="0"/>
              <a:t>组合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实验结果的展示、数据分析是否全面</a:t>
            </a:r>
            <a:endParaRPr lang="en-US" altLang="zh-CN" sz="2000" dirty="0"/>
          </a:p>
          <a:p>
            <a:pPr lvl="1"/>
            <a:r>
              <a:rPr lang="zh-CN" altLang="en-US" sz="2000" dirty="0"/>
              <a:t>实验报告是否逻辑清晰</a:t>
            </a:r>
          </a:p>
          <a:p>
            <a:pPr lvl="1"/>
            <a:endParaRPr lang="en-US" altLang="zh-CN" sz="20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33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28600" y="1254906"/>
            <a:ext cx="864096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0" indent="-319080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8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1pPr>
            <a:lvl2pPr marL="639747" indent="-273044" algn="l" rtl="0" eaLnBrk="1" fontAlgn="base" hangingPunct="1">
              <a:spcBef>
                <a:spcPts val="551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o"/>
              <a:defRPr sz="22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2pPr>
            <a:lvl3pPr marL="914377" indent="-228594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0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3pPr>
            <a:lvl4pPr marL="1371566" indent="-228594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4pPr>
            <a:lvl5pPr marL="1828754" indent="-228594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16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5pPr>
            <a:lvl6pPr marL="2103067" indent="-228594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381" indent="-228594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694" indent="-228594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07" indent="-228594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提交要求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Part1</a:t>
            </a:r>
            <a:r>
              <a:rPr lang="zh-CN" altLang="en-US" dirty="0"/>
              <a:t>的代码、</a:t>
            </a:r>
            <a:r>
              <a:rPr lang="en-US" altLang="zh-CN" dirty="0"/>
              <a:t>Part2</a:t>
            </a:r>
            <a:r>
              <a:rPr lang="zh-CN" altLang="en-US" dirty="0"/>
              <a:t>的代码、</a:t>
            </a:r>
            <a:r>
              <a:rPr lang="en-US" altLang="zh-CN" dirty="0"/>
              <a:t> Part2</a:t>
            </a:r>
            <a:r>
              <a:rPr lang="zh-CN" altLang="en-US" dirty="0"/>
              <a:t>预测结果和实验四实验报告打包发送给助教：</a:t>
            </a:r>
            <a:r>
              <a:rPr lang="en-US" altLang="zh-CN" u="sng" dirty="0">
                <a:solidFill>
                  <a:srgbClr val="FF0000"/>
                </a:solidFill>
              </a:rPr>
              <a:t>18251859960</a:t>
            </a:r>
            <a:r>
              <a:rPr lang="en-US" altLang="zh-CN" u="sng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@163.com</a:t>
            </a:r>
            <a:endParaRPr lang="en-US" altLang="zh-CN" u="sng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邮件标题格式</a:t>
            </a:r>
            <a:r>
              <a:rPr lang="en-US" altLang="zh-CN" dirty="0"/>
              <a:t>: 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_exp4</a:t>
            </a:r>
          </a:p>
          <a:p>
            <a:pPr lvl="1"/>
            <a:r>
              <a:rPr lang="zh-CN" altLang="en-US" dirty="0"/>
              <a:t>压缩文件命名格式：姓名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_exp4.zip (</a:t>
            </a:r>
            <a:r>
              <a:rPr lang="en-US" altLang="zh-CN" dirty="0" err="1"/>
              <a:t>rar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预测结果格式</a:t>
            </a:r>
            <a:r>
              <a:rPr lang="en-US" altLang="zh-CN" dirty="0"/>
              <a:t>: 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_exp4.csv</a:t>
            </a:r>
          </a:p>
          <a:p>
            <a:pPr lvl="2"/>
            <a:r>
              <a:rPr lang="zh-CN" altLang="en-US" dirty="0"/>
              <a:t>如：张三</a:t>
            </a:r>
            <a:r>
              <a:rPr lang="en-US" altLang="zh-CN" dirty="0"/>
              <a:t>_PB20111111 _exp4.csv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提交截止日期：</a:t>
            </a:r>
            <a:r>
              <a:rPr lang="en-US" altLang="zh-CN" b="1" dirty="0">
                <a:solidFill>
                  <a:srgbClr val="FF0000"/>
                </a:solidFill>
              </a:rPr>
              <a:t>5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>
                <a:solidFill>
                  <a:srgbClr val="FF0000"/>
                </a:solidFill>
              </a:rPr>
              <a:t>12</a:t>
            </a:r>
            <a:r>
              <a:rPr lang="zh-CN" altLang="en-US" b="1" dirty="0">
                <a:solidFill>
                  <a:srgbClr val="FF0000"/>
                </a:solidFill>
              </a:rPr>
              <a:t>日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571502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lnSpc>
            <a:spcPct val="114000"/>
          </a:lnSpc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3395</TotalTime>
  <Words>513</Words>
  <Application>Microsoft Office PowerPoint</Application>
  <PresentationFormat>全屏显示(4:3)</PresentationFormat>
  <Paragraphs>68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10</vt:i4>
      </vt:variant>
    </vt:vector>
  </HeadingPairs>
  <TitlesOfParts>
    <vt:vector size="35" baseType="lpstr">
      <vt:lpstr>AppleSDGothicNeo-Regular</vt:lpstr>
      <vt:lpstr>等线</vt:lpstr>
      <vt:lpstr>华文仿宋</vt:lpstr>
      <vt:lpstr>华文新魏</vt:lpstr>
      <vt:lpstr>隶书</vt:lpstr>
      <vt:lpstr>宋体</vt:lpstr>
      <vt:lpstr>微软雅黑</vt:lpstr>
      <vt:lpstr>Arial</vt:lpstr>
      <vt:lpstr>Arial Black</vt:lpstr>
      <vt:lpstr>Arial Narrow</vt:lpstr>
      <vt:lpstr>Calibri</vt:lpstr>
      <vt:lpstr>Calibri Light</vt:lpstr>
      <vt:lpstr>Helvetica</vt:lpstr>
      <vt:lpstr>Impact</vt:lpstr>
      <vt:lpstr>Palatino Linotype</vt:lpstr>
      <vt:lpstr>Times New Roman</vt:lpstr>
      <vt:lpstr>Tw Cen MT</vt:lpstr>
      <vt:lpstr>Wingdings</vt:lpstr>
      <vt:lpstr>Wingdings 2</vt:lpstr>
      <vt:lpstr>HDOfficeLightV0</vt:lpstr>
      <vt:lpstr>1_HDOfficeLightV0</vt:lpstr>
      <vt:lpstr>中性</vt:lpstr>
      <vt:lpstr>Office 主题</vt:lpstr>
      <vt:lpstr>1_Median</vt:lpstr>
      <vt:lpstr>1_Office 主题</vt:lpstr>
      <vt:lpstr>PowerPoint 演示文稿</vt:lpstr>
      <vt:lpstr>目录</vt:lpstr>
      <vt:lpstr>实验四-Part1</vt:lpstr>
      <vt:lpstr>实验四-Part1</vt:lpstr>
      <vt:lpstr>数据挖掘基础</vt:lpstr>
      <vt:lpstr>实验四-Part2</vt:lpstr>
      <vt:lpstr>实验四-Part2</vt:lpstr>
      <vt:lpstr>实验四</vt:lpstr>
      <vt:lpstr>实验四</vt:lpstr>
      <vt:lpstr>参考资料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顾 垠</dc:creator>
  <cp:lastModifiedBy>QI</cp:lastModifiedBy>
  <cp:revision>357</cp:revision>
  <dcterms:created xsi:type="dcterms:W3CDTF">2020-09-16T10:56:57Z</dcterms:created>
  <dcterms:modified xsi:type="dcterms:W3CDTF">2022-04-28T06:46:09Z</dcterms:modified>
</cp:coreProperties>
</file>