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1" r:id="rId6"/>
    <p:sldId id="260" r:id="rId7"/>
    <p:sldId id="262" r:id="rId8"/>
    <p:sldId id="265" r:id="rId9"/>
    <p:sldId id="266" r:id="rId10"/>
    <p:sldId id="267" r:id="rId11"/>
    <p:sldId id="268" r:id="rId12"/>
    <p:sldId id="269" r:id="rId13"/>
    <p:sldId id="270" r:id="rId14"/>
    <p:sldId id="271"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AA1C5-A999-4277-916F-ED16CF78FBCF}"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56350-5F10-4698-BBD3-40F34682734A}" type="slidenum">
              <a:rPr lang="en-US" smtClean="0"/>
              <a:t>‹#›</a:t>
            </a:fld>
            <a:endParaRPr lang="en-US"/>
          </a:p>
        </p:txBody>
      </p:sp>
    </p:spTree>
    <p:extLst>
      <p:ext uri="{BB962C8B-B14F-4D97-AF65-F5344CB8AC3E}">
        <p14:creationId xmlns:p14="http://schemas.microsoft.com/office/powerpoint/2010/main" val="280289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156350-5F10-4698-BBD3-40F34682734A}" type="slidenum">
              <a:rPr lang="en-US" smtClean="0"/>
              <a:t>10</a:t>
            </a:fld>
            <a:endParaRPr lang="en-US"/>
          </a:p>
        </p:txBody>
      </p:sp>
    </p:spTree>
    <p:extLst>
      <p:ext uri="{BB962C8B-B14F-4D97-AF65-F5344CB8AC3E}">
        <p14:creationId xmlns:p14="http://schemas.microsoft.com/office/powerpoint/2010/main" val="187986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214430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203400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4130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47040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2645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2540794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236734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287873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349931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C223C-C4F1-46C1-955F-9B6EED5004B1}"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27927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8C223C-C4F1-46C1-955F-9B6EED5004B1}"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4223457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C223C-C4F1-46C1-955F-9B6EED5004B1}"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310129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8C223C-C4F1-46C1-955F-9B6EED5004B1}"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6493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C223C-C4F1-46C1-955F-9B6EED5004B1}"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149510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8C223C-C4F1-46C1-955F-9B6EED5004B1}"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392960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8C223C-C4F1-46C1-955F-9B6EED5004B1}"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A4281-B750-4E12-B4AF-91030EFF49AA}" type="slidenum">
              <a:rPr lang="en-US" smtClean="0"/>
              <a:t>‹#›</a:t>
            </a:fld>
            <a:endParaRPr lang="en-US"/>
          </a:p>
        </p:txBody>
      </p:sp>
    </p:spTree>
    <p:extLst>
      <p:ext uri="{BB962C8B-B14F-4D97-AF65-F5344CB8AC3E}">
        <p14:creationId xmlns:p14="http://schemas.microsoft.com/office/powerpoint/2010/main" val="979591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8C223C-C4F1-46C1-955F-9B6EED5004B1}" type="datetimeFigureOut">
              <a:rPr lang="en-US" smtClean="0"/>
              <a:t>5/16/2024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6A4281-B750-4E12-B4AF-91030EFF49AA}" type="slidenum">
              <a:rPr lang="en-US" smtClean="0"/>
              <a:t>‹#›</a:t>
            </a:fld>
            <a:endParaRPr lang="en-US"/>
          </a:p>
        </p:txBody>
      </p:sp>
    </p:spTree>
    <p:extLst>
      <p:ext uri="{BB962C8B-B14F-4D97-AF65-F5344CB8AC3E}">
        <p14:creationId xmlns:p14="http://schemas.microsoft.com/office/powerpoint/2010/main" val="2506575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773-17D1-8E9B-EEAB-942B72527441}"/>
              </a:ext>
            </a:extLst>
          </p:cNvPr>
          <p:cNvSpPr>
            <a:spLocks noGrp="1"/>
          </p:cNvSpPr>
          <p:nvPr>
            <p:ph type="ctrTitle"/>
          </p:nvPr>
        </p:nvSpPr>
        <p:spPr/>
        <p:txBody>
          <a:bodyPr/>
          <a:lstStyle/>
          <a:p>
            <a:r>
              <a:rPr lang="en-US" dirty="0"/>
              <a:t>Real Estate Analysis Project</a:t>
            </a:r>
          </a:p>
        </p:txBody>
      </p:sp>
      <p:sp>
        <p:nvSpPr>
          <p:cNvPr id="3" name="Subtitle 2">
            <a:extLst>
              <a:ext uri="{FF2B5EF4-FFF2-40B4-BE49-F238E27FC236}">
                <a16:creationId xmlns:a16="http://schemas.microsoft.com/office/drawing/2014/main" id="{75709CFD-E259-5BB6-8185-2FBE72F08CDA}"/>
              </a:ext>
            </a:extLst>
          </p:cNvPr>
          <p:cNvSpPr>
            <a:spLocks noGrp="1"/>
          </p:cNvSpPr>
          <p:nvPr>
            <p:ph type="subTitle" idx="1"/>
          </p:nvPr>
        </p:nvSpPr>
        <p:spPr/>
        <p:txBody>
          <a:bodyPr/>
          <a:lstStyle/>
          <a:p>
            <a:r>
              <a:rPr lang="en-US" dirty="0"/>
              <a:t>Atul </a:t>
            </a:r>
            <a:r>
              <a:rPr lang="en-US" dirty="0" err="1"/>
              <a:t>Bachhav</a:t>
            </a:r>
            <a:r>
              <a:rPr lang="en-US" dirty="0"/>
              <a:t>, David Little, Elliott </a:t>
            </a:r>
            <a:r>
              <a:rPr lang="en-US" dirty="0" err="1"/>
              <a:t>Sancrant</a:t>
            </a:r>
            <a:endParaRPr lang="en-US" dirty="0"/>
          </a:p>
        </p:txBody>
      </p:sp>
    </p:spTree>
    <p:extLst>
      <p:ext uri="{BB962C8B-B14F-4D97-AF65-F5344CB8AC3E}">
        <p14:creationId xmlns:p14="http://schemas.microsoft.com/office/powerpoint/2010/main" val="335968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7" name="Content Placeholder 6">
            <a:extLst>
              <a:ext uri="{FF2B5EF4-FFF2-40B4-BE49-F238E27FC236}">
                <a16:creationId xmlns:a16="http://schemas.microsoft.com/office/drawing/2014/main" id="{79015908-89E7-9B46-1A05-3BB5FF7D4A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6211" y="1357650"/>
            <a:ext cx="4603298" cy="5500350"/>
          </a:xfrm>
        </p:spPr>
      </p:pic>
      <p:pic>
        <p:nvPicPr>
          <p:cNvPr id="9" name="Picture 8">
            <a:extLst>
              <a:ext uri="{FF2B5EF4-FFF2-40B4-BE49-F238E27FC236}">
                <a16:creationId xmlns:a16="http://schemas.microsoft.com/office/drawing/2014/main" id="{71EB7A32-64C6-9A07-69AC-29C975405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0469" y="1357650"/>
            <a:ext cx="4378465" cy="5500350"/>
          </a:xfrm>
          <a:prstGeom prst="rect">
            <a:avLst/>
          </a:prstGeom>
        </p:spPr>
      </p:pic>
    </p:spTree>
    <p:extLst>
      <p:ext uri="{BB962C8B-B14F-4D97-AF65-F5344CB8AC3E}">
        <p14:creationId xmlns:p14="http://schemas.microsoft.com/office/powerpoint/2010/main" val="269776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9" name="Picture 8">
            <a:extLst>
              <a:ext uri="{FF2B5EF4-FFF2-40B4-BE49-F238E27FC236}">
                <a16:creationId xmlns:a16="http://schemas.microsoft.com/office/drawing/2014/main" id="{BEAF6CA3-906F-A691-1892-65CF0F9F7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53" y="1412240"/>
            <a:ext cx="10775157" cy="5286031"/>
          </a:xfrm>
          <a:prstGeom prst="rect">
            <a:avLst/>
          </a:prstGeom>
        </p:spPr>
      </p:pic>
    </p:spTree>
    <p:extLst>
      <p:ext uri="{BB962C8B-B14F-4D97-AF65-F5344CB8AC3E}">
        <p14:creationId xmlns:p14="http://schemas.microsoft.com/office/powerpoint/2010/main" val="10696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7" name="Content Placeholder 6">
            <a:extLst>
              <a:ext uri="{FF2B5EF4-FFF2-40B4-BE49-F238E27FC236}">
                <a16:creationId xmlns:a16="http://schemas.microsoft.com/office/drawing/2014/main" id="{8F767BFC-B5E6-1EE1-F4F1-3D3A32265D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74" y="1381759"/>
            <a:ext cx="10671386" cy="5313681"/>
          </a:xfrm>
        </p:spPr>
      </p:pic>
    </p:spTree>
    <p:extLst>
      <p:ext uri="{BB962C8B-B14F-4D97-AF65-F5344CB8AC3E}">
        <p14:creationId xmlns:p14="http://schemas.microsoft.com/office/powerpoint/2010/main" val="35927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11" name="Content Placeholder 10">
            <a:extLst>
              <a:ext uri="{FF2B5EF4-FFF2-40B4-BE49-F238E27FC236}">
                <a16:creationId xmlns:a16="http://schemas.microsoft.com/office/drawing/2014/main" id="{12CF2B1E-8B91-3196-1E74-CEBF2F1653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629" y="1290320"/>
            <a:ext cx="10888741" cy="5405041"/>
          </a:xfrm>
        </p:spPr>
      </p:pic>
    </p:spTree>
    <p:extLst>
      <p:ext uri="{BB962C8B-B14F-4D97-AF65-F5344CB8AC3E}">
        <p14:creationId xmlns:p14="http://schemas.microsoft.com/office/powerpoint/2010/main" val="71939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6" name="Content Placeholder 5">
            <a:extLst>
              <a:ext uri="{FF2B5EF4-FFF2-40B4-BE49-F238E27FC236}">
                <a16:creationId xmlns:a16="http://schemas.microsoft.com/office/drawing/2014/main" id="{2477D926-BC9E-AB39-C9BB-F58E67C4D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021" y="1270000"/>
            <a:ext cx="10865957" cy="5432979"/>
          </a:xfrm>
        </p:spPr>
      </p:pic>
    </p:spTree>
    <p:extLst>
      <p:ext uri="{BB962C8B-B14F-4D97-AF65-F5344CB8AC3E}">
        <p14:creationId xmlns:p14="http://schemas.microsoft.com/office/powerpoint/2010/main" val="77879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Conclusions</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1591629"/>
            <a:ext cx="8596668" cy="3880773"/>
          </a:xfrm>
        </p:spPr>
        <p:txBody>
          <a:bodyPr>
            <a:noAutofit/>
          </a:bodyPr>
          <a:lstStyle/>
          <a:p>
            <a:r>
              <a:rPr lang="en-US" sz="2200" dirty="0"/>
              <a:t>It’s clear that seasonality has a notable effect on total home listings, DOM, and list-sale price delta, with the hottest period being the spring into the summer. </a:t>
            </a:r>
          </a:p>
          <a:p>
            <a:r>
              <a:rPr lang="en-US" sz="2200" dirty="0"/>
              <a:t>Effects of seasonality are more pronounced in Raleigh data than in Fayetteville (likely due to overall lower incomes and home values).</a:t>
            </a:r>
          </a:p>
          <a:p>
            <a:r>
              <a:rPr lang="en-US" sz="2200" dirty="0"/>
              <a:t>Mortgage rates have also affected the price delta, with both Raleigh and Fayetteville showing an inverse correlation after the 2022 rate hike.</a:t>
            </a:r>
          </a:p>
          <a:p>
            <a:r>
              <a:rPr lang="en-US" sz="2200" dirty="0"/>
              <a:t>While rates had a clear correlation with DOM for the Raleigh market, the effect was not clearly noted in the Fayetteville data (possibly due to lower home values resulting in smaller monthly payments, as well as section 8 housing)</a:t>
            </a:r>
          </a:p>
        </p:txBody>
      </p:sp>
    </p:spTree>
    <p:extLst>
      <p:ext uri="{BB962C8B-B14F-4D97-AF65-F5344CB8AC3E}">
        <p14:creationId xmlns:p14="http://schemas.microsoft.com/office/powerpoint/2010/main" val="53783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Questions &amp; Future Work</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1366693"/>
            <a:ext cx="8596668" cy="3880773"/>
          </a:xfrm>
        </p:spPr>
        <p:txBody>
          <a:bodyPr>
            <a:noAutofit/>
          </a:bodyPr>
          <a:lstStyle/>
          <a:p>
            <a:r>
              <a:rPr lang="en-US" sz="2200" dirty="0"/>
              <a:t>Remove cities with less than 10 data points</a:t>
            </a:r>
          </a:p>
          <a:p>
            <a:r>
              <a:rPr lang="en-US" sz="2200" dirty="0"/>
              <a:t>Determine if it’s possible to find routinely updated data for individuals moving into a city or job creation. These would serve as good data fields.</a:t>
            </a:r>
          </a:p>
          <a:p>
            <a:r>
              <a:rPr lang="en-US" sz="2200" dirty="0"/>
              <a:t>It may be worthwhile to include area median income as a field for each city as well.</a:t>
            </a:r>
          </a:p>
          <a:p>
            <a:r>
              <a:rPr lang="en-US" sz="2200" dirty="0"/>
              <a:t>Data should be further refined for future analyses. Take the mean of square footage and include only homes within 10% of that mean. Take the mean of the acreage as well.</a:t>
            </a:r>
          </a:p>
          <a:p>
            <a:r>
              <a:rPr lang="en-US" sz="2200" dirty="0"/>
              <a:t>Going forward, we would initially like to develop ML models to make predictions of what would be competitive home offers in the Triangle. </a:t>
            </a:r>
          </a:p>
          <a:p>
            <a:r>
              <a:rPr lang="en-US" sz="2200" dirty="0"/>
              <a:t>Ideally, we can expand this to predict the ideal Triangle market list prices, trends, etc., which may be useful for agents.</a:t>
            </a:r>
          </a:p>
        </p:txBody>
      </p:sp>
    </p:spTree>
    <p:extLst>
      <p:ext uri="{BB962C8B-B14F-4D97-AF65-F5344CB8AC3E}">
        <p14:creationId xmlns:p14="http://schemas.microsoft.com/office/powerpoint/2010/main" val="389132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Overview</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1693229"/>
            <a:ext cx="8596668" cy="3880773"/>
          </a:xfrm>
        </p:spPr>
        <p:txBody>
          <a:bodyPr>
            <a:noAutofit/>
          </a:bodyPr>
          <a:lstStyle/>
          <a:p>
            <a:r>
              <a:rPr lang="en-US" sz="2400" dirty="0"/>
              <a:t>Goal: Use post-pandemic MLS real estate sales data to illustrate market trends.</a:t>
            </a:r>
          </a:p>
          <a:p>
            <a:endParaRPr lang="en-US" sz="2400" dirty="0"/>
          </a:p>
          <a:p>
            <a:r>
              <a:rPr lang="en-US" sz="2400" dirty="0"/>
              <a:t>Examine housing market trends for list and sale prices, days on market, and volume of homes listed. as functions of seasonality and mortgage rates.</a:t>
            </a:r>
          </a:p>
          <a:p>
            <a:endParaRPr lang="en-US" sz="2400" dirty="0"/>
          </a:p>
          <a:p>
            <a:r>
              <a:rPr lang="en-US" sz="2400" dirty="0"/>
              <a:t>Analysis focuses on the Triangle real estate market in general, as well as the individual cities of Raleigh and Fayetteville.</a:t>
            </a:r>
          </a:p>
        </p:txBody>
      </p:sp>
    </p:spTree>
    <p:extLst>
      <p:ext uri="{BB962C8B-B14F-4D97-AF65-F5344CB8AC3E}">
        <p14:creationId xmlns:p14="http://schemas.microsoft.com/office/powerpoint/2010/main" val="408990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Data Collection &amp; Engineering</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1693229"/>
            <a:ext cx="8596668" cy="3880773"/>
          </a:xfrm>
        </p:spPr>
        <p:txBody>
          <a:bodyPr>
            <a:noAutofit/>
          </a:bodyPr>
          <a:lstStyle/>
          <a:p>
            <a:r>
              <a:rPr lang="en-US" sz="2400" dirty="0"/>
              <a:t>As one of our members is a licensed real estate agent, we were able to access all Triangle MLS data.</a:t>
            </a:r>
          </a:p>
          <a:p>
            <a:endParaRPr lang="en-US" sz="2400" dirty="0"/>
          </a:p>
          <a:p>
            <a:r>
              <a:rPr lang="en-US" sz="2400" dirty="0"/>
              <a:t>Data on over 150,000 residential home sales were exported from the Triangle MLS in CSV format.</a:t>
            </a:r>
          </a:p>
          <a:p>
            <a:endParaRPr lang="en-US" sz="2400" dirty="0"/>
          </a:p>
          <a:p>
            <a:r>
              <a:rPr lang="en-US" sz="2400" dirty="0"/>
              <a:t>Data fields included the following: </a:t>
            </a:r>
          </a:p>
          <a:p>
            <a:pPr lvl="1"/>
            <a:r>
              <a:rPr lang="en-US" sz="2200" dirty="0"/>
              <a:t>MLS#, Class, Property Type, Address, City, Zip Code, Neighborhood, Subdivision, Bedrooms, Baths, Square Footage, Acreage, Year Built, List Date, Closing Date, Days on Market, List Price, and Sold Price</a:t>
            </a:r>
          </a:p>
        </p:txBody>
      </p:sp>
    </p:spTree>
    <p:extLst>
      <p:ext uri="{BB962C8B-B14F-4D97-AF65-F5344CB8AC3E}">
        <p14:creationId xmlns:p14="http://schemas.microsoft.com/office/powerpoint/2010/main" val="279968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fontScale="90000"/>
          </a:bodyPr>
          <a:lstStyle/>
          <a:p>
            <a:r>
              <a:rPr lang="en-US" sz="4400" dirty="0"/>
              <a:t>Data Collection &amp; Engineering (cont’d)</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2140269"/>
            <a:ext cx="8596668" cy="3880773"/>
          </a:xfrm>
        </p:spPr>
        <p:txBody>
          <a:bodyPr>
            <a:noAutofit/>
          </a:bodyPr>
          <a:lstStyle/>
          <a:p>
            <a:r>
              <a:rPr lang="en-US" sz="2400" dirty="0"/>
              <a:t>Example CSV</a:t>
            </a:r>
          </a:p>
        </p:txBody>
      </p:sp>
      <p:pic>
        <p:nvPicPr>
          <p:cNvPr id="7" name="Picture 6">
            <a:extLst>
              <a:ext uri="{FF2B5EF4-FFF2-40B4-BE49-F238E27FC236}">
                <a16:creationId xmlns:a16="http://schemas.microsoft.com/office/drawing/2014/main" id="{181AE3E6-29B6-09D0-837E-B463626F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28" y="2813990"/>
            <a:ext cx="12014544" cy="3512985"/>
          </a:xfrm>
          <a:prstGeom prst="rect">
            <a:avLst/>
          </a:prstGeom>
        </p:spPr>
      </p:pic>
    </p:spTree>
    <p:extLst>
      <p:ext uri="{BB962C8B-B14F-4D97-AF65-F5344CB8AC3E}">
        <p14:creationId xmlns:p14="http://schemas.microsoft.com/office/powerpoint/2010/main" val="241433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fontScale="90000"/>
          </a:bodyPr>
          <a:lstStyle/>
          <a:p>
            <a:r>
              <a:rPr lang="en-US" sz="4400" dirty="0"/>
              <a:t>Data Collection &amp; Engineering</a:t>
            </a:r>
            <a:br>
              <a:rPr lang="en-US" sz="4400" dirty="0"/>
            </a:br>
            <a:r>
              <a:rPr lang="en-US" sz="4400" dirty="0"/>
              <a:t>(cont’d)</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2038669"/>
            <a:ext cx="8596668" cy="3880773"/>
          </a:xfrm>
        </p:spPr>
        <p:txBody>
          <a:bodyPr>
            <a:noAutofit/>
          </a:bodyPr>
          <a:lstStyle/>
          <a:p>
            <a:r>
              <a:rPr lang="en-US" sz="2400" dirty="0"/>
              <a:t>Columns with majority </a:t>
            </a:r>
            <a:r>
              <a:rPr lang="en-US" sz="2400" dirty="0" err="1"/>
              <a:t>NaN</a:t>
            </a:r>
            <a:r>
              <a:rPr lang="en-US" sz="2400" dirty="0"/>
              <a:t> or null occurrences were dropped, such as "Neighborhood" and "Subdivision".</a:t>
            </a:r>
          </a:p>
          <a:p>
            <a:r>
              <a:rPr lang="en-US" sz="2400" dirty="0"/>
              <a:t>Acreage was listed as a given range if the property's actual acreage fell within that range, and this was split into two separate columns "Acres min" and "Acres max" which utilize the min and max values of the given range.</a:t>
            </a:r>
          </a:p>
          <a:p>
            <a:r>
              <a:rPr lang="en-US" sz="2400" dirty="0"/>
              <a:t>Aggregate market data was examined alongside the individual cities of Raleigh and Fayetteville in order to compare trends.</a:t>
            </a:r>
          </a:p>
          <a:p>
            <a:r>
              <a:rPr lang="en-US" sz="2400" dirty="0"/>
              <a:t>For specific cities, data was refined to only include single family homes with 3 bedrooms and 2 bathrooms.</a:t>
            </a:r>
          </a:p>
        </p:txBody>
      </p:sp>
    </p:spTree>
    <p:extLst>
      <p:ext uri="{BB962C8B-B14F-4D97-AF65-F5344CB8AC3E}">
        <p14:creationId xmlns:p14="http://schemas.microsoft.com/office/powerpoint/2010/main" val="201741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Approach/Division of Labor</a:t>
            </a:r>
          </a:p>
        </p:txBody>
      </p:sp>
      <p:sp>
        <p:nvSpPr>
          <p:cNvPr id="3" name="Content Placeholder 2">
            <a:extLst>
              <a:ext uri="{FF2B5EF4-FFF2-40B4-BE49-F238E27FC236}">
                <a16:creationId xmlns:a16="http://schemas.microsoft.com/office/drawing/2014/main" id="{6B39B664-8BE4-1116-29A0-C33A08D3A5EB}"/>
              </a:ext>
            </a:extLst>
          </p:cNvPr>
          <p:cNvSpPr>
            <a:spLocks noGrp="1"/>
          </p:cNvSpPr>
          <p:nvPr>
            <p:ph idx="1"/>
          </p:nvPr>
        </p:nvSpPr>
        <p:spPr>
          <a:xfrm>
            <a:off x="677334" y="1693229"/>
            <a:ext cx="8596668" cy="3880773"/>
          </a:xfrm>
        </p:spPr>
        <p:txBody>
          <a:bodyPr>
            <a:noAutofit/>
          </a:bodyPr>
          <a:lstStyle/>
          <a:p>
            <a:r>
              <a:rPr lang="en-US" sz="2400" dirty="0"/>
              <a:t>David Little, being a licensed agent, was assigned to procure the data, choose questions, write the “readme” and present findings.</a:t>
            </a:r>
          </a:p>
          <a:p>
            <a:endParaRPr lang="en-US" sz="2400" dirty="0"/>
          </a:p>
          <a:p>
            <a:r>
              <a:rPr lang="en-US" sz="2400" dirty="0"/>
              <a:t>Elliott </a:t>
            </a:r>
            <a:r>
              <a:rPr lang="en-US" sz="2400" dirty="0" err="1"/>
              <a:t>Sancrant</a:t>
            </a:r>
            <a:r>
              <a:rPr lang="en-US" sz="2400" dirty="0"/>
              <a:t> was responsible for the majority of data engineering, as well as seasonality analysis and visualizations.</a:t>
            </a:r>
          </a:p>
          <a:p>
            <a:endParaRPr lang="en-US" sz="2400" dirty="0"/>
          </a:p>
          <a:p>
            <a:r>
              <a:rPr lang="en-US" sz="2400" dirty="0"/>
              <a:t>Atul </a:t>
            </a:r>
            <a:r>
              <a:rPr lang="en-US" sz="2400" dirty="0" err="1"/>
              <a:t>Bachhav</a:t>
            </a:r>
            <a:r>
              <a:rPr lang="en-US" sz="2400" dirty="0"/>
              <a:t> was responsible for engineering mortgage rate data, and completing mortgage rate analysis and visualizations.</a:t>
            </a:r>
          </a:p>
        </p:txBody>
      </p:sp>
    </p:spTree>
    <p:extLst>
      <p:ext uri="{BB962C8B-B14F-4D97-AF65-F5344CB8AC3E}">
        <p14:creationId xmlns:p14="http://schemas.microsoft.com/office/powerpoint/2010/main" val="1507934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5" name="Content Placeholder 4">
            <a:extLst>
              <a:ext uri="{FF2B5EF4-FFF2-40B4-BE49-F238E27FC236}">
                <a16:creationId xmlns:a16="http://schemas.microsoft.com/office/drawing/2014/main" id="{E557CD4F-3A8B-38ED-A458-D5BCC2734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81531"/>
            <a:ext cx="10839388" cy="5415509"/>
          </a:xfrm>
        </p:spPr>
      </p:pic>
    </p:spTree>
    <p:extLst>
      <p:ext uri="{BB962C8B-B14F-4D97-AF65-F5344CB8AC3E}">
        <p14:creationId xmlns:p14="http://schemas.microsoft.com/office/powerpoint/2010/main" val="1337835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7" name="Content Placeholder 6">
            <a:extLst>
              <a:ext uri="{FF2B5EF4-FFF2-40B4-BE49-F238E27FC236}">
                <a16:creationId xmlns:a16="http://schemas.microsoft.com/office/drawing/2014/main" id="{367B8869-41FC-2D2C-E355-0B0C2A327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900" y="1278587"/>
            <a:ext cx="10798199" cy="5484799"/>
          </a:xfrm>
        </p:spPr>
      </p:pic>
    </p:spTree>
    <p:extLst>
      <p:ext uri="{BB962C8B-B14F-4D97-AF65-F5344CB8AC3E}">
        <p14:creationId xmlns:p14="http://schemas.microsoft.com/office/powerpoint/2010/main" val="12839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D0D-35E1-A5BC-4E67-15624FE1C4E2}"/>
              </a:ext>
            </a:extLst>
          </p:cNvPr>
          <p:cNvSpPr>
            <a:spLocks noGrp="1"/>
          </p:cNvSpPr>
          <p:nvPr>
            <p:ph type="title"/>
          </p:nvPr>
        </p:nvSpPr>
        <p:spPr/>
        <p:txBody>
          <a:bodyPr>
            <a:normAutofit/>
          </a:bodyPr>
          <a:lstStyle/>
          <a:p>
            <a:r>
              <a:rPr lang="en-US" sz="4400" dirty="0"/>
              <a:t>Results</a:t>
            </a:r>
          </a:p>
        </p:txBody>
      </p:sp>
      <p:pic>
        <p:nvPicPr>
          <p:cNvPr id="13" name="Content Placeholder 12">
            <a:extLst>
              <a:ext uri="{FF2B5EF4-FFF2-40B4-BE49-F238E27FC236}">
                <a16:creationId xmlns:a16="http://schemas.microsoft.com/office/drawing/2014/main" id="{E8012871-07FB-8A3D-5177-E29E40D607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009" y="1410611"/>
            <a:ext cx="4250673" cy="5447389"/>
          </a:xfrm>
        </p:spPr>
      </p:pic>
      <p:pic>
        <p:nvPicPr>
          <p:cNvPr id="15" name="Picture 14">
            <a:extLst>
              <a:ext uri="{FF2B5EF4-FFF2-40B4-BE49-F238E27FC236}">
                <a16:creationId xmlns:a16="http://schemas.microsoft.com/office/drawing/2014/main" id="{C5AD00DF-C646-39D0-21E0-19673FDC5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734" y="1410611"/>
            <a:ext cx="4390784" cy="5447389"/>
          </a:xfrm>
          <a:prstGeom prst="rect">
            <a:avLst/>
          </a:prstGeom>
        </p:spPr>
      </p:pic>
    </p:spTree>
    <p:extLst>
      <p:ext uri="{BB962C8B-B14F-4D97-AF65-F5344CB8AC3E}">
        <p14:creationId xmlns:p14="http://schemas.microsoft.com/office/powerpoint/2010/main" val="15954435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376</TotalTime>
  <Words>636</Words>
  <Application>Microsoft Office PowerPoint</Application>
  <PresentationFormat>Widescreen</PresentationFormat>
  <Paragraphs>49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Real Estate Analysis Project</vt:lpstr>
      <vt:lpstr>Overview</vt:lpstr>
      <vt:lpstr>Data Collection &amp; Engineering</vt:lpstr>
      <vt:lpstr>Data Collection &amp; Engineering (cont’d)</vt:lpstr>
      <vt:lpstr>Data Collection &amp; Engineering (cont’d)</vt:lpstr>
      <vt:lpstr>Approach/Division of Labor</vt:lpstr>
      <vt:lpstr>Results</vt:lpstr>
      <vt:lpstr>Results</vt:lpstr>
      <vt:lpstr>Results</vt:lpstr>
      <vt:lpstr>Results</vt:lpstr>
      <vt:lpstr>Results</vt:lpstr>
      <vt:lpstr>Results</vt:lpstr>
      <vt:lpstr>Results</vt:lpstr>
      <vt:lpstr>Results</vt:lpstr>
      <vt:lpstr>Conclusions</vt:lpstr>
      <vt:lpstr>Questions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Analysis Project</dc:title>
  <dc:creator>David Little</dc:creator>
  <cp:lastModifiedBy>David Little</cp:lastModifiedBy>
  <cp:revision>6</cp:revision>
  <dcterms:created xsi:type="dcterms:W3CDTF">2024-05-16T13:25:43Z</dcterms:created>
  <dcterms:modified xsi:type="dcterms:W3CDTF">2024-05-16T19:43:07Z</dcterms:modified>
</cp:coreProperties>
</file>