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bf0ebc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bf0ebc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bf0ebc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bf0ebc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bf0ebc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bf0ebc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bf0ebc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bf0ebc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f0ebc6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f0ebc6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f0ebc6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f0ebc6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f0ebc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f0ebc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bf0ebc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bf0ebc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bf0ebc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bf0ebc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bf0ebc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bf0ebc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bf0ebc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bf0ebc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bf0ebc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bf0ebc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signshack.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dnSUBEmnS0M"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11 - The Box Model</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4.11.3: Where is space added?</a:t>
            </a:r>
            <a:endParaRPr/>
          </a:p>
        </p:txBody>
      </p:sp>
      <p:sp>
        <p:nvSpPr>
          <p:cNvPr id="112" name="Google Shape;112;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Reflecting on the past two exercises, what is the difference between a margin and padding? That is, where does a margin add space with respect to the border of an element? Where does padding add space with respect to the border?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5.11.4: Align Content Side by Side</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webpage is another tweak of the marine animals gallery. This time, you will add styles that make the image and description appear side by side, rather than on top of each other.</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 will do this by creating two CSS rules.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first will be for the “image” class. Make it float to the left.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second will be for the “caption” class. Add the following attributes:</a:t>
            </a:r>
            <a:endParaRPr sz="1400"/>
          </a:p>
          <a:p>
            <a:pPr indent="-317500" lvl="0" marL="457200" rtl="0" algn="l">
              <a:lnSpc>
                <a:spcPct val="100000"/>
              </a:lnSpc>
              <a:spcBef>
                <a:spcPts val="0"/>
              </a:spcBef>
              <a:spcAft>
                <a:spcPts val="0"/>
              </a:spcAft>
              <a:buSzPts val="1400"/>
              <a:buChar char="●"/>
            </a:pPr>
            <a:r>
              <a:rPr lang="en" sz="1400"/>
              <a:t>a 4px solid black border</a:t>
            </a:r>
            <a:endParaRPr sz="1400"/>
          </a:p>
          <a:p>
            <a:pPr indent="-317500" lvl="0" marL="457200" rtl="0" algn="l">
              <a:lnSpc>
                <a:spcPct val="100000"/>
              </a:lnSpc>
              <a:spcBef>
                <a:spcPts val="0"/>
              </a:spcBef>
              <a:spcAft>
                <a:spcPts val="0"/>
              </a:spcAft>
              <a:buSzPts val="1400"/>
              <a:buChar char="●"/>
            </a:pPr>
            <a:r>
              <a:rPr lang="en" sz="1400"/>
              <a:t>10px of padding on all sides</a:t>
            </a:r>
            <a:endParaRPr sz="1400"/>
          </a:p>
          <a:p>
            <a:pPr indent="-317500" lvl="0" marL="457200" rtl="0" algn="l">
              <a:lnSpc>
                <a:spcPct val="100000"/>
              </a:lnSpc>
              <a:spcBef>
                <a:spcPts val="0"/>
              </a:spcBef>
              <a:spcAft>
                <a:spcPts val="0"/>
              </a:spcAft>
              <a:buSzPts val="1400"/>
              <a:buChar char="●"/>
            </a:pPr>
            <a:r>
              <a:rPr lang="en" sz="1400"/>
              <a:t>10px of margin on all sides</a:t>
            </a:r>
            <a:endParaRPr sz="1400"/>
          </a:p>
          <a:p>
            <a:pPr indent="-317500" lvl="0" marL="457200" rtl="0" algn="l">
              <a:lnSpc>
                <a:spcPct val="100000"/>
              </a:lnSpc>
              <a:spcBef>
                <a:spcPts val="0"/>
              </a:spcBef>
              <a:spcAft>
                <a:spcPts val="0"/>
              </a:spcAft>
              <a:buSzPts val="1400"/>
              <a:buChar char="●"/>
            </a:pPr>
            <a:r>
              <a:rPr lang="en" sz="1400"/>
              <a:t>a width of 50%</a:t>
            </a:r>
            <a:endParaRPr sz="1400"/>
          </a:p>
          <a:p>
            <a:pPr indent="-317500" lvl="0" marL="457200" rtl="0" algn="l">
              <a:lnSpc>
                <a:spcPct val="100000"/>
              </a:lnSpc>
              <a:spcBef>
                <a:spcPts val="0"/>
              </a:spcBef>
              <a:spcAft>
                <a:spcPts val="0"/>
              </a:spcAft>
              <a:buSzPts val="1400"/>
              <a:buChar char="●"/>
            </a:pPr>
            <a:r>
              <a:rPr lang="en" sz="1400"/>
              <a:t>float to the right</a:t>
            </a:r>
            <a:endParaRPr sz="1400"/>
          </a:p>
          <a:p>
            <a:pPr indent="0" lvl="0" marL="0" rtl="0" algn="l">
              <a:lnSpc>
                <a:spcPct val="100000"/>
              </a:lnSpc>
              <a:spcBef>
                <a:spcPts val="0"/>
              </a:spcBef>
              <a:spcAft>
                <a:spcPts val="0"/>
              </a:spcAft>
              <a:buNone/>
            </a:pPr>
            <a:r>
              <a:rPr lang="en" sz="1400"/>
              <a:t>Be sure to view your webpage in a new window to see the full effect.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4.11.5: Career Website: Separate Content</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 this exercise, we’re going to add some distinction between the pieces of our webpages. We’re going to revisit the classes content and footer.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Add the following margins and padding to the classes.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Class content should have:</a:t>
            </a:r>
            <a:endParaRPr/>
          </a:p>
          <a:p>
            <a:pPr indent="-342900" lvl="0" marL="457200" rtl="0" algn="l">
              <a:lnSpc>
                <a:spcPct val="100000"/>
              </a:lnSpc>
              <a:spcBef>
                <a:spcPts val="0"/>
              </a:spcBef>
              <a:spcAft>
                <a:spcPts val="0"/>
              </a:spcAft>
              <a:buSzPts val="1800"/>
              <a:buChar char="●"/>
            </a:pPr>
            <a:r>
              <a:rPr lang="en"/>
              <a:t>margin of 15px</a:t>
            </a:r>
            <a:endParaRPr/>
          </a:p>
          <a:p>
            <a:pPr indent="-342900" lvl="0" marL="457200" rtl="0" algn="l">
              <a:lnSpc>
                <a:spcPct val="100000"/>
              </a:lnSpc>
              <a:spcBef>
                <a:spcPts val="0"/>
              </a:spcBef>
              <a:spcAft>
                <a:spcPts val="0"/>
              </a:spcAft>
              <a:buSzPts val="1800"/>
              <a:buChar char="●"/>
            </a:pPr>
            <a:r>
              <a:rPr lang="en"/>
              <a:t>padding of 10px</a:t>
            </a:r>
            <a:endParaRPr/>
          </a:p>
          <a:p>
            <a:pPr indent="0" lvl="0" marL="0" rtl="0" algn="l">
              <a:lnSpc>
                <a:spcPct val="100000"/>
              </a:lnSpc>
              <a:spcBef>
                <a:spcPts val="0"/>
              </a:spcBef>
              <a:spcAft>
                <a:spcPts val="0"/>
              </a:spcAft>
              <a:buNone/>
            </a:pPr>
            <a:r>
              <a:rPr lang="en"/>
              <a:t>Class footer should have:</a:t>
            </a:r>
            <a:endParaRPr/>
          </a:p>
          <a:p>
            <a:pPr indent="-342900" lvl="0" marL="457200" rtl="0" algn="l">
              <a:lnSpc>
                <a:spcPct val="100000"/>
              </a:lnSpc>
              <a:spcBef>
                <a:spcPts val="0"/>
              </a:spcBef>
              <a:spcAft>
                <a:spcPts val="0"/>
              </a:spcAft>
              <a:buSzPts val="1800"/>
              <a:buChar char="●"/>
            </a:pPr>
            <a:r>
              <a:rPr lang="en"/>
              <a:t>margin of 50px</a:t>
            </a:r>
            <a:endParaRPr/>
          </a:p>
          <a:p>
            <a:pPr indent="-342900" lvl="0" marL="457200" rtl="0" algn="l">
              <a:lnSpc>
                <a:spcPct val="100000"/>
              </a:lnSpc>
              <a:spcBef>
                <a:spcPts val="0"/>
              </a:spcBef>
              <a:spcAft>
                <a:spcPts val="0"/>
              </a:spcAft>
              <a:buSzPts val="1800"/>
              <a:buChar char="●"/>
            </a:pPr>
            <a:r>
              <a:rPr lang="en"/>
              <a:t>padding of 10px</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with the Box Model</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website shows several different ways to create a layout for a webpage. Notice that in the designs, the layout is represented using black boxes to show where the pieces of the site should be.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Everything in HTML is a box!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https://designshack.net/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 Model</a:t>
            </a:r>
            <a:endParaRPr/>
          </a:p>
        </p:txBody>
      </p:sp>
      <p:pic>
        <p:nvPicPr>
          <p:cNvPr descr="In this video we learn how to use the CSS Box Model to space out the elements on our web pages." id="63" name="Google Shape;63;p14" title="The Box Model">
            <a:hlinkClick r:id="rId3"/>
          </p:cNvPr>
          <p:cNvPicPr preferRelativeResize="0"/>
          <p:nvPr/>
        </p:nvPicPr>
        <p:blipFill>
          <a:blip r:embed="rId4">
            <a:alphaModFix/>
          </a:blip>
          <a:stretch>
            <a:fillRect/>
          </a:stretch>
        </p:blipFill>
        <p:spPr>
          <a:xfrm>
            <a:off x="2286000" y="118427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following is not a part of the box model?</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padding</a:t>
            </a:r>
            <a:endParaRPr/>
          </a:p>
          <a:p>
            <a:pPr indent="-342900" lvl="0" marL="457200" rtl="0" algn="l">
              <a:spcBef>
                <a:spcPts val="0"/>
              </a:spcBef>
              <a:spcAft>
                <a:spcPts val="0"/>
              </a:spcAft>
              <a:buSzPts val="1800"/>
              <a:buAutoNum type="alphaUcPeriod"/>
            </a:pPr>
            <a:r>
              <a:rPr lang="en"/>
              <a:t>background</a:t>
            </a:r>
            <a:endParaRPr/>
          </a:p>
          <a:p>
            <a:pPr indent="-342900" lvl="0" marL="457200" rtl="0" algn="l">
              <a:spcBef>
                <a:spcPts val="0"/>
              </a:spcBef>
              <a:spcAft>
                <a:spcPts val="0"/>
              </a:spcAft>
              <a:buSzPts val="1800"/>
              <a:buAutoNum type="alphaUcPeriod"/>
            </a:pPr>
            <a:r>
              <a:rPr lang="en"/>
              <a:t>border</a:t>
            </a:r>
            <a:endParaRPr/>
          </a:p>
          <a:p>
            <a:pPr indent="-342900" lvl="0" marL="457200" rtl="0" algn="l">
              <a:spcBef>
                <a:spcPts val="0"/>
              </a:spcBef>
              <a:spcAft>
                <a:spcPts val="0"/>
              </a:spcAft>
              <a:buSzPts val="1800"/>
              <a:buAutoNum type="alphaUcPeriod"/>
            </a:pPr>
            <a:r>
              <a:rPr lang="en"/>
              <a:t>margin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given div, what is the size of the right padding?</a:t>
            </a:r>
            <a:endParaRPr/>
          </a:p>
        </p:txBody>
      </p:sp>
      <p:sp>
        <p:nvSpPr>
          <p:cNvPr id="75" name="Google Shape;75;p16"/>
          <p:cNvSpPr txBox="1"/>
          <p:nvPr>
            <p:ph idx="1" type="body"/>
          </p:nvPr>
        </p:nvSpPr>
        <p:spPr>
          <a:xfrm>
            <a:off x="311700" y="1656300"/>
            <a:ext cx="8520600" cy="291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15px</a:t>
            </a:r>
            <a:endParaRPr/>
          </a:p>
          <a:p>
            <a:pPr indent="-342900" lvl="0" marL="457200" rtl="0" algn="l">
              <a:spcBef>
                <a:spcPts val="0"/>
              </a:spcBef>
              <a:spcAft>
                <a:spcPts val="0"/>
              </a:spcAft>
              <a:buSzPts val="1800"/>
              <a:buAutoNum type="alphaUcPeriod"/>
            </a:pPr>
            <a:r>
              <a:rPr lang="en"/>
              <a:t>10px</a:t>
            </a:r>
            <a:endParaRPr/>
          </a:p>
          <a:p>
            <a:pPr indent="-342900" lvl="0" marL="457200" rtl="0" algn="l">
              <a:spcBef>
                <a:spcPts val="0"/>
              </a:spcBef>
              <a:spcAft>
                <a:spcPts val="0"/>
              </a:spcAft>
              <a:buSzPts val="1800"/>
              <a:buAutoNum type="alphaUcPeriod"/>
            </a:pPr>
            <a:r>
              <a:rPr lang="en"/>
              <a:t>5px</a:t>
            </a:r>
            <a:endParaRPr/>
          </a:p>
          <a:p>
            <a:pPr indent="-342900" lvl="0" marL="457200" rtl="0" algn="l">
              <a:spcBef>
                <a:spcPts val="0"/>
              </a:spcBef>
              <a:spcAft>
                <a:spcPts val="0"/>
              </a:spcAft>
              <a:buSzPts val="1800"/>
              <a:buAutoNum type="alphaUcPeriod"/>
            </a:pPr>
            <a:r>
              <a:rPr lang="en"/>
              <a:t>20px</a:t>
            </a:r>
            <a:endParaRPr/>
          </a:p>
        </p:txBody>
      </p:sp>
      <p:pic>
        <p:nvPicPr>
          <p:cNvPr id="76" name="Google Shape;76;p16"/>
          <p:cNvPicPr preferRelativeResize="0"/>
          <p:nvPr/>
        </p:nvPicPr>
        <p:blipFill>
          <a:blip r:embed="rId3">
            <a:alphaModFix/>
          </a:blip>
          <a:stretch>
            <a:fillRect/>
          </a:stretch>
        </p:blipFill>
        <p:spPr>
          <a:xfrm>
            <a:off x="3349860" y="1389235"/>
            <a:ext cx="3461825" cy="140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Adding Space Using Margin</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webpage uses the margin attribute to separate the div’s.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It adds 30 pixels of space on every side of the featured div</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It adds the following margins to the content div:</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0 pixels of margin to the top</a:t>
            </a:r>
            <a:endParaRPr sz="1400"/>
          </a:p>
          <a:p>
            <a:pPr indent="0" lvl="0" marL="0" rtl="0" algn="l">
              <a:lnSpc>
                <a:spcPct val="100000"/>
              </a:lnSpc>
              <a:spcBef>
                <a:spcPts val="0"/>
              </a:spcBef>
              <a:spcAft>
                <a:spcPts val="0"/>
              </a:spcAft>
              <a:buNone/>
            </a:pPr>
            <a:r>
              <a:rPr lang="en" sz="1400"/>
              <a:t>* 30 pixels of margin to the right side</a:t>
            </a:r>
            <a:endParaRPr sz="1400"/>
          </a:p>
          <a:p>
            <a:pPr indent="0" lvl="0" marL="0" rtl="0" algn="l">
              <a:lnSpc>
                <a:spcPct val="100000"/>
              </a:lnSpc>
              <a:spcBef>
                <a:spcPts val="0"/>
              </a:spcBef>
              <a:spcAft>
                <a:spcPts val="0"/>
              </a:spcAft>
              <a:buNone/>
            </a:pPr>
            <a:r>
              <a:rPr lang="en" sz="1400"/>
              <a:t>* 50 pixels of margin to the bottom</a:t>
            </a:r>
            <a:endParaRPr sz="1400"/>
          </a:p>
          <a:p>
            <a:pPr indent="0" lvl="0" marL="0" rtl="0" algn="l">
              <a:lnSpc>
                <a:spcPct val="100000"/>
              </a:lnSpc>
              <a:spcBef>
                <a:spcPts val="0"/>
              </a:spcBef>
              <a:spcAft>
                <a:spcPts val="0"/>
              </a:spcAft>
              <a:buNone/>
            </a:pPr>
            <a:r>
              <a:rPr lang="en" sz="1400"/>
              <a:t>* 15 pixels of margin to the left side</a:t>
            </a:r>
            <a:endParaRPr sz="1400"/>
          </a:p>
          <a:p>
            <a:pPr indent="0" lvl="0" marL="0" rtl="0" algn="l">
              <a:lnSpc>
                <a:spcPct val="100000"/>
              </a:lnSpc>
              <a:spcBef>
                <a:spcPts val="0"/>
              </a:spcBef>
              <a:spcAft>
                <a:spcPts val="0"/>
              </a:spcAft>
              <a:buNone/>
            </a:pPr>
            <a:r>
              <a:rPr lang="en" sz="1400"/>
              <a:t>Since the featured div already added space underneath itself, the content div does not need to add addtional space above itself.</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Finally, it adds 30px of space to the left side of the footer div. Since the previous div already put space after itself and there is nothing underneath the footer, it only needs space on the left side.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Adding Space Using Padding</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and featured div’s are given a 15px padding on all sides to separate the text from the border.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Compare this to the previous exercise, where margin was used to separate the div’s from each other.</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Combining Margin and Padding</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example combines both of the previous examples so that the webpage has space between the elements, due to the margin, as well as space between the text and the borders, due to the padding.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4.11.1: I need some space!</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webpage has a collage of kittens. </a:t>
            </a:r>
            <a:endParaRPr/>
          </a:p>
          <a:p>
            <a:pPr indent="0" lvl="0" marL="0" rtl="0" algn="l">
              <a:lnSpc>
                <a:spcPct val="100000"/>
              </a:lnSpc>
              <a:spcBef>
                <a:spcPts val="0"/>
              </a:spcBef>
              <a:spcAft>
                <a:spcPts val="0"/>
              </a:spcAft>
              <a:buNone/>
            </a:pPr>
            <a:r>
              <a:rPr lang="en"/>
              <a:t>They are arranged in a tabular form, using divs to create a grid structure. </a:t>
            </a:r>
            <a:endParaRPr/>
          </a:p>
          <a:p>
            <a:pPr indent="0" lvl="0" marL="0" rtl="0" algn="l">
              <a:lnSpc>
                <a:spcPct val="100000"/>
              </a:lnSpc>
              <a:spcBef>
                <a:spcPts val="0"/>
              </a:spcBef>
              <a:spcAft>
                <a:spcPts val="0"/>
              </a:spcAft>
              <a:buNone/>
            </a:pPr>
            <a:r>
              <a:rPr lang="en"/>
              <a:t>You’ll see more of this when you learn about Bootstrap.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Your job is to add a margin to the class .col-3. Experiment with the value of the margin. What do you notice about where the space is added? Is it around the border or inside of the border?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continue, set the margin (on all sides) to 5px.</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4.11.2: I need some breathing room!</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webpage has a collage of kittens. </a:t>
            </a:r>
            <a:endParaRPr/>
          </a:p>
          <a:p>
            <a:pPr indent="0" lvl="0" marL="0" rtl="0" algn="l">
              <a:lnSpc>
                <a:spcPct val="100000"/>
              </a:lnSpc>
              <a:spcBef>
                <a:spcPts val="0"/>
              </a:spcBef>
              <a:spcAft>
                <a:spcPts val="0"/>
              </a:spcAft>
              <a:buNone/>
            </a:pPr>
            <a:r>
              <a:rPr lang="en"/>
              <a:t>They are arranged in a tabular form, using divs to create a grid structure. </a:t>
            </a:r>
            <a:endParaRPr/>
          </a:p>
          <a:p>
            <a:pPr indent="0" lvl="0" marL="0" rtl="0" algn="l">
              <a:lnSpc>
                <a:spcPct val="100000"/>
              </a:lnSpc>
              <a:spcBef>
                <a:spcPts val="0"/>
              </a:spcBef>
              <a:spcAft>
                <a:spcPts val="0"/>
              </a:spcAft>
              <a:buNone/>
            </a:pPr>
            <a:r>
              <a:rPr lang="en"/>
              <a:t>You’ll see more of this when you learn about Bootstrap.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Your job is to add padding to the class .col-3. Experiment with the value of the padding. What do you notice about where the space is added? Is it around the border or inside of the border?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continue, set the padding (on all sides) to 10px.</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