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Amatic SC"/>
      <p:regular r:id="rId17"/>
      <p:bold r:id="rId18"/>
    </p:embeddedFont>
    <p:embeddedFont>
      <p:font typeface="Source Code Pr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CodePro-bold.fntdata"/><Relationship Id="rId11" Type="http://schemas.openxmlformats.org/officeDocument/2006/relationships/slide" Target="slides/slide6.xml"/><Relationship Id="rId22" Type="http://schemas.openxmlformats.org/officeDocument/2006/relationships/font" Target="fonts/SourceCodePro-boldItalic.fntdata"/><Relationship Id="rId10" Type="http://schemas.openxmlformats.org/officeDocument/2006/relationships/slide" Target="slides/slide5.xml"/><Relationship Id="rId21" Type="http://schemas.openxmlformats.org/officeDocument/2006/relationships/font" Target="fonts/SourceCodePr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AmaticSC-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SourceCodePro-regular.fntdata"/><Relationship Id="rId6" Type="http://schemas.openxmlformats.org/officeDocument/2006/relationships/slide" Target="slides/slide1.xml"/><Relationship Id="rId18" Type="http://schemas.openxmlformats.org/officeDocument/2006/relationships/font" Target="fonts/AmaticSC-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8d625c174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8d625c174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58d625c174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58d625c174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58d625c17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58d625c17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58d625c17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58d625c17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58d625c174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58d625c17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58d625c174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58d625c174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58d625c174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8d625c174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8d625c174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8d625c174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8d625c174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8d625c174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8d625c174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8d625c174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1stwebdesigner.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www.youtube.com/watch?v=M0dQfQvWWBw" TargetMode="Externa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docs.google.com/document/d/1NKwjyayjYDn48P3oKkyg07l1eecHK-qGHURZGdrXHRk/edit?usp=sharin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docs.google.com/document/d/1VUDEYDCegT7lX782EtrCgsyndEN7LhDNPt9wykhYYE8/edit?usp=sharin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Lesson 14 - Interaction</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Mr Mack 2019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4.14.4: Career Website: Engage the User</a:t>
            </a:r>
            <a:endParaRPr/>
          </a:p>
        </p:txBody>
      </p:sp>
      <p:sp>
        <p:nvSpPr>
          <p:cNvPr id="111" name="Google Shape;111;p22"/>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The images on the front page are rather small. In this exercise, you will enable the user to make the pictures bigger.</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First, add a rule for when you hover over an image that makes the width and the height 400px.</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Then, add the transition attribute to the img tag to enable the width and height to smoothly transition over the span of 1 second.</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If you check out the results now, you’ll notice that the background of the content div jumps sizes to accomodate the growing picture. Fix this problem by adding </a:t>
            </a:r>
            <a:endParaRPr sz="1400"/>
          </a:p>
          <a:p>
            <a:pPr indent="0" lvl="0" marL="0" rtl="0" algn="l">
              <a:lnSpc>
                <a:spcPct val="100000"/>
              </a:lnSpc>
              <a:spcBef>
                <a:spcPts val="0"/>
              </a:spcBef>
              <a:spcAft>
                <a:spcPts val="0"/>
              </a:spcAft>
              <a:buNone/>
            </a:pPr>
            <a:r>
              <a:rPr lang="en" sz="1400"/>
              <a:t>min-height: 600px; </a:t>
            </a:r>
            <a:endParaRPr sz="1400"/>
          </a:p>
          <a:p>
            <a:pPr indent="0" lvl="0" marL="0" rtl="0" algn="l">
              <a:lnSpc>
                <a:spcPct val="100000"/>
              </a:lnSpc>
              <a:spcBef>
                <a:spcPts val="0"/>
              </a:spcBef>
              <a:spcAft>
                <a:spcPts val="0"/>
              </a:spcAft>
              <a:buNone/>
            </a:pPr>
            <a:r>
              <a:rPr lang="en" sz="1400"/>
              <a:t>to the .content rule. </a:t>
            </a:r>
            <a:endParaRPr sz="1400"/>
          </a:p>
          <a:p>
            <a:pPr indent="0" lvl="0" marL="0" rtl="0" algn="l">
              <a:lnSpc>
                <a:spcPct val="100000"/>
              </a:lnSpc>
              <a:spcBef>
                <a:spcPts val="0"/>
              </a:spcBef>
              <a:spcAft>
                <a:spcPts val="0"/>
              </a:spcAft>
              <a:buNone/>
            </a:pPr>
            <a:r>
              <a:rPr lang="en" sz="1400"/>
              <a:t>This specifies that the smallest height the div can have is 600px.</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CSS Tricks</a:t>
            </a:r>
            <a:endParaRPr/>
          </a:p>
        </p:txBody>
      </p:sp>
      <p:sp>
        <p:nvSpPr>
          <p:cNvPr id="117" name="Google Shape;117;p23"/>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a:t>
            </a:r>
            <a:r>
              <a:rPr lang="en" u="sng">
                <a:solidFill>
                  <a:schemeClr val="hlink"/>
                </a:solidFill>
                <a:hlinkClick r:id="rId3"/>
              </a:rPr>
              <a:t>website</a:t>
            </a:r>
            <a:r>
              <a:rPr lang="en"/>
              <a:t> showcases 150 different ways you can use CSS animations to create highly interactive websites.</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Some of them are just examples, others link to tutorials.</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Interaction</a:t>
            </a:r>
            <a:endParaRPr/>
          </a:p>
        </p:txBody>
      </p:sp>
      <p:pic>
        <p:nvPicPr>
          <p:cNvPr descr="In this video we learn how to use CSS to add interactivity to our webpages: allowing users to smoothly change styles on elements by hovering or clicking with the mouse." id="63" name="Google Shape;63;p14" title="Interactions">
            <a:hlinkClick r:id="rId3"/>
          </p:cNvPr>
          <p:cNvPicPr preferRelativeResize="0"/>
          <p:nvPr/>
        </p:nvPicPr>
        <p:blipFill>
          <a:blip r:embed="rId4">
            <a:alphaModFix/>
          </a:blip>
          <a:stretch>
            <a:fillRect/>
          </a:stretch>
        </p:blipFill>
        <p:spPr>
          <a:xfrm>
            <a:off x="2286000" y="1186925"/>
            <a:ext cx="4572000" cy="3429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True or False: You can only transition one property at a time.</a:t>
            </a:r>
            <a:endParaRPr/>
          </a:p>
        </p:txBody>
      </p:sp>
      <p:sp>
        <p:nvSpPr>
          <p:cNvPr id="69" name="Google Shape;69;p15"/>
          <p:cNvSpPr txBox="1"/>
          <p:nvPr>
            <p:ph idx="1" type="body"/>
          </p:nvPr>
        </p:nvSpPr>
        <p:spPr>
          <a:xfrm>
            <a:off x="311700" y="1642900"/>
            <a:ext cx="8520600" cy="292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True</a:t>
            </a:r>
            <a:endParaRPr/>
          </a:p>
          <a:p>
            <a:pPr indent="0" lvl="0" marL="0" rtl="0" algn="l">
              <a:spcBef>
                <a:spcPts val="1600"/>
              </a:spcBef>
              <a:spcAft>
                <a:spcPts val="1600"/>
              </a:spcAft>
              <a:buNone/>
            </a:pPr>
            <a:r>
              <a:rPr lang="en"/>
              <a:t>False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Interactive Image Filter</a:t>
            </a:r>
            <a:endParaRPr/>
          </a:p>
        </p:txBody>
      </p:sp>
      <p:sp>
        <p:nvSpPr>
          <p:cNvPr id="75" name="Google Shape;75;p1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is an example for this lesson. You are encouraged to play around with it, run and change the code, and learn how it works. When you are done, click continue to go to the next problem.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Smooth Interactive Image Filter</a:t>
            </a:r>
            <a:endParaRPr/>
          </a:p>
        </p:txBody>
      </p:sp>
      <p:sp>
        <p:nvSpPr>
          <p:cNvPr id="81" name="Google Shape;81;p17"/>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is an example for this lesson. You are encouraged to play around with it, run and change the code, and learn how it works. When you are done, click continue to go to the next problem.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Smooth Change on Click</a:t>
            </a:r>
            <a:endParaRPr/>
          </a:p>
        </p:txBody>
      </p:sp>
      <p:sp>
        <p:nvSpPr>
          <p:cNvPr id="87" name="Google Shape;87;p18"/>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is an example for this lesson. You are encouraged to play around with it, run and change the code, and learn how it works. When you are done, click continue to go to the next problem.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4.14.1: Button Interaction</a:t>
            </a:r>
            <a:endParaRPr/>
          </a:p>
        </p:txBody>
      </p:sp>
      <p:sp>
        <p:nvSpPr>
          <p:cNvPr id="93" name="Google Shape;93;p19"/>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CSS styling is often used to make button interactions more intuitive. It should be clear to users which elements are clickable and which ones are not.</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YOUR JOB</a:t>
            </a:r>
            <a:endParaRPr/>
          </a:p>
          <a:p>
            <a:pPr indent="-342900" lvl="0" marL="457200" rtl="0" algn="l">
              <a:lnSpc>
                <a:spcPct val="100000"/>
              </a:lnSpc>
              <a:spcBef>
                <a:spcPts val="0"/>
              </a:spcBef>
              <a:spcAft>
                <a:spcPts val="0"/>
              </a:spcAft>
              <a:buSzPts val="1800"/>
              <a:buChar char="●"/>
            </a:pPr>
            <a:r>
              <a:rPr lang="en"/>
              <a:t>Style the buttons with class “clickable” such that the background-color gets lighter when you hover over the button, and darker when you click it.</a:t>
            </a:r>
            <a:endParaRPr/>
          </a:p>
          <a:p>
            <a:pPr indent="-342900" lvl="0" marL="457200" rtl="0" algn="l">
              <a:lnSpc>
                <a:spcPct val="100000"/>
              </a:lnSpc>
              <a:spcBef>
                <a:spcPts val="0"/>
              </a:spcBef>
              <a:spcAft>
                <a:spcPts val="0"/>
              </a:spcAft>
              <a:buSzPts val="1800"/>
              <a:buChar char="●"/>
            </a:pPr>
            <a:r>
              <a:rPr lang="en"/>
              <a:t>Style the buttons with class “unclickable” such that the background-color is always grayed out, no matter what the user does to the button.</a:t>
            </a:r>
            <a:endParaRPr/>
          </a:p>
          <a:p>
            <a:pPr indent="-342900" lvl="0" marL="457200" rtl="0" algn="l">
              <a:lnSpc>
                <a:spcPct val="100000"/>
              </a:lnSpc>
              <a:spcBef>
                <a:spcPts val="0"/>
              </a:spcBef>
              <a:spcAft>
                <a:spcPts val="0"/>
              </a:spcAft>
              <a:buSzPts val="1800"/>
              <a:buChar char="●"/>
            </a:pPr>
            <a:r>
              <a:rPr lang="en"/>
              <a:t>Use the CSS rule cursor: not-allowed; to disable the cursor on “unclickable” buttons as well</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4.14.2: Create Your Own Tooltip</a:t>
            </a:r>
            <a:endParaRPr/>
          </a:p>
        </p:txBody>
      </p:sp>
      <p:sp>
        <p:nvSpPr>
          <p:cNvPr id="99" name="Google Shape;99;p20"/>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redesign our pop up captions from earlier. This page only has the picture of the whale and the text describing it.</a:t>
            </a:r>
            <a:endParaRPr/>
          </a:p>
          <a:p>
            <a:pPr indent="0" lvl="0" marL="0" rtl="0" algn="l">
              <a:spcBef>
                <a:spcPts val="1600"/>
              </a:spcBef>
              <a:spcAft>
                <a:spcPts val="0"/>
              </a:spcAft>
              <a:buNone/>
            </a:pPr>
            <a:r>
              <a:rPr lang="en" u="sng">
                <a:solidFill>
                  <a:schemeClr val="hlink"/>
                </a:solidFill>
                <a:hlinkClick r:id="rId3"/>
              </a:rPr>
              <a:t>Link </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4.14.3: Aesop's Fables Part 4</a:t>
            </a:r>
            <a:endParaRPr/>
          </a:p>
        </p:txBody>
      </p:sp>
      <p:sp>
        <p:nvSpPr>
          <p:cNvPr id="105" name="Google Shape;105;p21"/>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u="sng">
                <a:solidFill>
                  <a:schemeClr val="hlink"/>
                </a:solidFill>
                <a:hlinkClick r:id="rId3"/>
              </a:rPr>
              <a:t>Link</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