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621d4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621d4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621d41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621d4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91621d41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91621d4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1621d4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1621d4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_z9XdDSlkRU"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14 - 	</a:t>
            </a:r>
            <a:endParaRPr/>
          </a:p>
          <a:p>
            <a:pPr indent="0" lvl="0" marL="0" rtl="0" algn="ctr">
              <a:spcBef>
                <a:spcPts val="0"/>
              </a:spcBef>
              <a:spcAft>
                <a:spcPts val="0"/>
              </a:spcAft>
              <a:buNone/>
            </a:pPr>
            <a:r>
              <a:rPr lang="en"/>
              <a:t>Grid Example: Get a Row</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Grid Example: Get a Row</a:t>
            </a:r>
            <a:endParaRPr/>
          </a:p>
        </p:txBody>
      </p:sp>
      <p:pic>
        <p:nvPicPr>
          <p:cNvPr id="70" name="Google Shape;70;p14" title="Grid Example: Get a Row.mp4">
            <a:hlinkClick r:id="rId3"/>
          </p:cNvPr>
          <p:cNvPicPr preferRelativeResize="0"/>
          <p:nvPr/>
        </p:nvPicPr>
        <p:blipFill>
          <a:blip r:embed="rId4">
            <a:alphaModFix/>
          </a:blip>
          <a:stretch>
            <a:fillRect/>
          </a:stretch>
        </p:blipFill>
        <p:spPr>
          <a:xfrm>
            <a:off x="2286000" y="14505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Assume we have a working getRow function and the following grid: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What is the result of calling getRow(grid, 1);?</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[4, 5]</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[2, 2]</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[9, 7]</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[0, 1]</a:t>
            </a:r>
            <a:endParaRPr sz="1600"/>
          </a:p>
          <a:p>
            <a:pPr indent="0" lvl="0" marL="0" rtl="0" algn="l">
              <a:lnSpc>
                <a:spcPct val="100000"/>
              </a:lnSpc>
              <a:spcBef>
                <a:spcPts val="0"/>
              </a:spcBef>
              <a:spcAft>
                <a:spcPts val="0"/>
              </a:spcAft>
              <a:buNone/>
            </a:pPr>
            <a:r>
              <a:t/>
            </a:r>
            <a:endParaRPr sz="1600"/>
          </a:p>
        </p:txBody>
      </p:sp>
      <p:pic>
        <p:nvPicPr>
          <p:cNvPr id="77" name="Google Shape;77;p15"/>
          <p:cNvPicPr preferRelativeResize="0"/>
          <p:nvPr/>
        </p:nvPicPr>
        <p:blipFill>
          <a:blip r:embed="rId3">
            <a:alphaModFix/>
          </a:blip>
          <a:stretch>
            <a:fillRect/>
          </a:stretch>
        </p:blipFill>
        <p:spPr>
          <a:xfrm>
            <a:off x="5157875" y="777800"/>
            <a:ext cx="2865375" cy="201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Get a Row</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5.14.1: Grid Diagonal</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Write a function that returns a list of the diagonal elements in a square grid.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function getDiagonal(grid, whichDiagonal)</a:t>
            </a:r>
            <a:endParaRPr sz="1200"/>
          </a:p>
          <a:p>
            <a:pPr indent="0" lvl="0" marL="0" rtl="0" algn="l">
              <a:lnSpc>
                <a:spcPct val="100000"/>
              </a:lnSpc>
              <a:spcBef>
                <a:spcPts val="0"/>
              </a:spcBef>
              <a:spcAft>
                <a:spcPts val="0"/>
              </a:spcAft>
              <a:buNone/>
            </a:pPr>
            <a:r>
              <a:rPr lang="en" sz="1200"/>
              <a:t>The diagonals are named by the constants at the top of the program.</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var DIAGONAL_TOP_LEFT_BOTTOM_RIGHT = 0;</a:t>
            </a:r>
            <a:endParaRPr sz="1200"/>
          </a:p>
          <a:p>
            <a:pPr indent="0" lvl="0" marL="0" rtl="0" algn="l">
              <a:lnSpc>
                <a:spcPct val="100000"/>
              </a:lnSpc>
              <a:spcBef>
                <a:spcPts val="0"/>
              </a:spcBef>
              <a:spcAft>
                <a:spcPts val="0"/>
              </a:spcAft>
              <a:buNone/>
            </a:pPr>
            <a:r>
              <a:rPr lang="en" sz="1200"/>
              <a:t>var DIAGONAL_BOTTOM_LEFT_TOP_RIGHT = 1;</a:t>
            </a:r>
            <a:endParaRPr sz="1200"/>
          </a:p>
          <a:p>
            <a:pPr indent="0" lvl="0" marL="0" rtl="0" algn="l">
              <a:lnSpc>
                <a:spcPct val="100000"/>
              </a:lnSpc>
              <a:spcBef>
                <a:spcPts val="0"/>
              </a:spcBef>
              <a:spcAft>
                <a:spcPts val="0"/>
              </a:spcAft>
              <a:buNone/>
            </a:pPr>
            <a:r>
              <a:rPr lang="en" sz="1200"/>
              <a:t>For example, given the grid grid with these contents: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4   2   5</a:t>
            </a:r>
            <a:endParaRPr sz="1200"/>
          </a:p>
          <a:p>
            <a:pPr indent="0" lvl="0" marL="0" rtl="0" algn="l">
              <a:lnSpc>
                <a:spcPct val="100000"/>
              </a:lnSpc>
              <a:spcBef>
                <a:spcPts val="0"/>
              </a:spcBef>
              <a:spcAft>
                <a:spcPts val="0"/>
              </a:spcAft>
              <a:buNone/>
            </a:pPr>
            <a:r>
              <a:rPr lang="en" sz="1200"/>
              <a:t>1   8   3</a:t>
            </a:r>
            <a:endParaRPr sz="1200"/>
          </a:p>
          <a:p>
            <a:pPr indent="0" lvl="0" marL="0" rtl="0" algn="l">
              <a:lnSpc>
                <a:spcPct val="100000"/>
              </a:lnSpc>
              <a:spcBef>
                <a:spcPts val="0"/>
              </a:spcBef>
              <a:spcAft>
                <a:spcPts val="0"/>
              </a:spcAft>
              <a:buNone/>
            </a:pPr>
            <a:r>
              <a:rPr lang="en" sz="1200"/>
              <a:t>7   3   9</a:t>
            </a:r>
            <a:endParaRPr sz="1200"/>
          </a:p>
          <a:p>
            <a:pPr indent="0" lvl="0" marL="0" rtl="0" algn="l">
              <a:lnSpc>
                <a:spcPct val="100000"/>
              </a:lnSpc>
              <a:spcBef>
                <a:spcPts val="0"/>
              </a:spcBef>
              <a:spcAft>
                <a:spcPts val="0"/>
              </a:spcAft>
              <a:buNone/>
            </a:pPr>
            <a:r>
              <a:rPr lang="en" sz="1200"/>
              <a:t>The call</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getDiagonal(grid, DIAGONAL_TOP_LEFT_BOTTOM_RIGHT)</a:t>
            </a:r>
            <a:endParaRPr sz="1200"/>
          </a:p>
          <a:p>
            <a:pPr indent="0" lvl="0" marL="0" rtl="0" algn="l">
              <a:lnSpc>
                <a:spcPct val="100000"/>
              </a:lnSpc>
              <a:spcBef>
                <a:spcPts val="0"/>
              </a:spcBef>
              <a:spcAft>
                <a:spcPts val="0"/>
              </a:spcAft>
              <a:buNone/>
            </a:pPr>
            <a:r>
              <a:rPr lang="en" sz="1200"/>
              <a:t>Should return an array with contents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[4, 8, 9]</a:t>
            </a:r>
            <a:endParaRPr sz="1200"/>
          </a:p>
          <a:p>
            <a:pPr indent="0" lvl="0" marL="0" rtl="0" algn="l">
              <a:lnSpc>
                <a:spcPct val="100000"/>
              </a:lnSpc>
              <a:spcBef>
                <a:spcPts val="0"/>
              </a:spcBef>
              <a:spcAft>
                <a:spcPts val="0"/>
              </a:spcAft>
              <a:buNone/>
            </a:pPr>
            <a:r>
              <a:rPr lang="en" sz="1200"/>
              <a:t>Now test your function by calling it several times, and printing out the grid.</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