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Old Standard TT"/>
      <p:regular r:id="rId20"/>
      <p:bold r:id="rId21"/>
      <p: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ldStandardTT-regular.fntdata"/><Relationship Id="rId11" Type="http://schemas.openxmlformats.org/officeDocument/2006/relationships/slide" Target="slides/slide6.xml"/><Relationship Id="rId22" Type="http://schemas.openxmlformats.org/officeDocument/2006/relationships/font" Target="fonts/OldStandardTT-italic.fntdata"/><Relationship Id="rId10" Type="http://schemas.openxmlformats.org/officeDocument/2006/relationships/slide" Target="slides/slide5.xml"/><Relationship Id="rId21" Type="http://schemas.openxmlformats.org/officeDocument/2006/relationships/font" Target="fonts/OldStandardTT-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58f5b0df57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58f5b0df57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58f5b0df57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58f5b0df57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58f5b0df57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58f5b0df57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58f5b0df57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58f5b0df57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58f5b0df57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58f5b0df57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58f5b0df57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58f5b0df57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58f5b0df57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58f5b0df57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58f5b0df57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58f5b0df57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58f5b0df57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58f5b0df57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58f5b0df57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58f5b0df57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58f5b0df57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58f5b0df57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58f5b0df57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58f5b0df57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58f5b0df57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58f5b0df57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www.youtube.com/watch?v=rl7b_iNeiOY" TargetMode="Externa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onenyc.cityofnewyork.u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www.youtube.com/watch?v=7xQb-ZG2koQ" TargetMode="External"/><Relationship Id="rId4"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Lesson 1 - What is Bootstrap?</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Mr Mack 2019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True or False: If you use Bootstrap’s framework for your site, you can’t add your own CSS rules.</a:t>
            </a:r>
            <a:endParaRPr/>
          </a:p>
        </p:txBody>
      </p:sp>
      <p:sp>
        <p:nvSpPr>
          <p:cNvPr id="113" name="Google Shape;113;p22"/>
          <p:cNvSpPr txBox="1"/>
          <p:nvPr>
            <p:ph idx="1" type="body"/>
          </p:nvPr>
        </p:nvSpPr>
        <p:spPr>
          <a:xfrm>
            <a:off x="311700" y="1662675"/>
            <a:ext cx="8520600" cy="29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True</a:t>
            </a:r>
            <a:endParaRPr/>
          </a:p>
          <a:p>
            <a:pPr indent="0" lvl="0" marL="0" rtl="0" algn="l">
              <a:spcBef>
                <a:spcPts val="1600"/>
              </a:spcBef>
              <a:spcAft>
                <a:spcPts val="1600"/>
              </a:spcAft>
              <a:buNone/>
            </a:pPr>
            <a:r>
              <a:rPr lang="en"/>
              <a:t>False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First Bootstrap Page</a:t>
            </a:r>
            <a:endParaRPr/>
          </a:p>
        </p:txBody>
      </p:sp>
      <p:sp>
        <p:nvSpPr>
          <p:cNvPr id="119" name="Google Shape;119;p23"/>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is an example for this lesson. You are encouraged to play around with it, run and change the code, and learn how it works. When you are done, click continue to go to the next problem.</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Container-Fluid Page</a:t>
            </a:r>
            <a:endParaRPr/>
          </a:p>
        </p:txBody>
      </p:sp>
      <p:sp>
        <p:nvSpPr>
          <p:cNvPr id="125" name="Google Shape;125;p2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is an example for this lesson. You are encouraged to play around with it, run and change the code, and learn how it works. When you are done, click continue to go to the next problem.</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 6.1.1: 1. Photo Portfolio</a:t>
            </a:r>
            <a:endParaRPr/>
          </a:p>
        </p:txBody>
      </p:sp>
      <p:sp>
        <p:nvSpPr>
          <p:cNvPr id="131" name="Google Shape;131;p25"/>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t>Throughout this module, you will create a portfolio website using what you learn in each lesson! You can see a sample finished site here: Sample Site</a:t>
            </a:r>
            <a:endParaRPr sz="1600"/>
          </a:p>
          <a:p>
            <a:pPr indent="0" lvl="0" marL="0" rtl="0" algn="l">
              <a:lnSpc>
                <a:spcPct val="100000"/>
              </a:lnSpc>
              <a:spcBef>
                <a:spcPts val="0"/>
              </a:spcBef>
              <a:spcAft>
                <a:spcPts val="0"/>
              </a:spcAft>
              <a:buClr>
                <a:schemeClr val="dk1"/>
              </a:buClr>
              <a:buSzPts val="1100"/>
              <a:buFont typeface="Arial"/>
              <a:buNone/>
            </a:pPr>
            <a:r>
              <a:t/>
            </a:r>
            <a:endParaRPr sz="1600"/>
          </a:p>
          <a:p>
            <a:pPr indent="0" lvl="0" marL="0" rtl="0" algn="l">
              <a:lnSpc>
                <a:spcPct val="100000"/>
              </a:lnSpc>
              <a:spcBef>
                <a:spcPts val="0"/>
              </a:spcBef>
              <a:spcAft>
                <a:spcPts val="0"/>
              </a:spcAft>
              <a:buClr>
                <a:schemeClr val="dk1"/>
              </a:buClr>
              <a:buSzPts val="1100"/>
              <a:buFont typeface="Arial"/>
              <a:buNone/>
            </a:pPr>
            <a:r>
              <a:rPr lang="en" sz="1600"/>
              <a:t>In this challenge, you will get the basic skeleton implemented. index.html will be the homepage of the site. On this page, you should create a div with the classes container-fluid and cover. cover has been defined for you in style.css.</a:t>
            </a:r>
            <a:endParaRPr sz="1600"/>
          </a:p>
          <a:p>
            <a:pPr indent="0" lvl="0" marL="0" rtl="0" algn="l">
              <a:lnSpc>
                <a:spcPct val="100000"/>
              </a:lnSpc>
              <a:spcBef>
                <a:spcPts val="0"/>
              </a:spcBef>
              <a:spcAft>
                <a:spcPts val="0"/>
              </a:spcAft>
              <a:buClr>
                <a:schemeClr val="dk1"/>
              </a:buClr>
              <a:buSzPts val="1100"/>
              <a:buFont typeface="Arial"/>
              <a:buNone/>
            </a:pPr>
            <a:r>
              <a:t/>
            </a:r>
            <a:endParaRPr sz="1600"/>
          </a:p>
          <a:p>
            <a:pPr indent="0" lvl="0" marL="0" rtl="0" algn="l">
              <a:lnSpc>
                <a:spcPct val="100000"/>
              </a:lnSpc>
              <a:spcBef>
                <a:spcPts val="0"/>
              </a:spcBef>
              <a:spcAft>
                <a:spcPts val="0"/>
              </a:spcAft>
              <a:buClr>
                <a:schemeClr val="dk1"/>
              </a:buClr>
              <a:buSzPts val="1100"/>
              <a:buFont typeface="Arial"/>
              <a:buNone/>
            </a:pPr>
            <a:r>
              <a:rPr lang="en" sz="1600"/>
              <a:t>Inside of the container, give the site a title that describes whose site this is using an &lt;h1&gt; tag.</a:t>
            </a:r>
            <a:endParaRPr sz="1600"/>
          </a:p>
          <a:p>
            <a:pPr indent="0" lvl="0" marL="0" rtl="0" algn="l">
              <a:lnSpc>
                <a:spcPct val="100000"/>
              </a:lnSpc>
              <a:spcBef>
                <a:spcPts val="0"/>
              </a:spcBef>
              <a:spcAft>
                <a:spcPts val="0"/>
              </a:spcAft>
              <a:buClr>
                <a:schemeClr val="dk1"/>
              </a:buClr>
              <a:buSzPts val="1100"/>
              <a:buFont typeface="Arial"/>
              <a:buNone/>
            </a:pPr>
            <a:r>
              <a:t/>
            </a:r>
            <a:endParaRPr sz="1600"/>
          </a:p>
          <a:p>
            <a:pPr indent="0" lvl="0" marL="0" rtl="0" algn="l">
              <a:lnSpc>
                <a:spcPct val="100000"/>
              </a:lnSpc>
              <a:spcBef>
                <a:spcPts val="0"/>
              </a:spcBef>
              <a:spcAft>
                <a:spcPts val="0"/>
              </a:spcAft>
              <a:buClr>
                <a:schemeClr val="dk1"/>
              </a:buClr>
              <a:buSzPts val="1100"/>
              <a:buFont typeface="Arial"/>
              <a:buNone/>
            </a:pPr>
            <a:r>
              <a:rPr lang="en" sz="1600"/>
              <a:t>Under the &lt;h1&gt; tag, create three links labelled Galleries, Pricing, and Contact. They should link to gallery.html, pricing.html, and contact.html. These pages don’t exist yet, but they will be added in later challenges. </a:t>
            </a:r>
            <a:endParaRPr sz="1600"/>
          </a:p>
          <a:p>
            <a:pPr indent="0" lvl="0" marL="0" rtl="0" algn="l">
              <a:lnSpc>
                <a:spcPct val="100000"/>
              </a:lnSpc>
              <a:spcBef>
                <a:spcPts val="0"/>
              </a:spcBef>
              <a:spcAft>
                <a:spcPts val="0"/>
              </a:spcAft>
              <a:buClr>
                <a:schemeClr val="dk1"/>
              </a:buClr>
              <a:buSzPts val="1100"/>
              <a:buFont typeface="Arial"/>
              <a:buNone/>
            </a:pPr>
            <a:r>
              <a:rPr lang="en" sz="1600"/>
              <a:t>The links should be styled using &lt;h1&gt; tags.</a:t>
            </a:r>
            <a:endParaRPr sz="1600"/>
          </a:p>
          <a:p>
            <a:pPr indent="0" lvl="0" marL="0" rtl="0" algn="l">
              <a:lnSpc>
                <a:spcPct val="100000"/>
              </a:lnSpc>
              <a:spcBef>
                <a:spcPts val="0"/>
              </a:spcBef>
              <a:spcAft>
                <a:spcPts val="0"/>
              </a:spcAft>
              <a:buNone/>
            </a:pPr>
            <a:r>
              <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Container Docs</a:t>
            </a:r>
            <a:endParaRPr/>
          </a:p>
        </p:txBody>
      </p:sp>
      <p:sp>
        <p:nvSpPr>
          <p:cNvPr id="137" name="Google Shape;137;p26"/>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This is the official documentation from Bootstrap about Containers.</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0"/>
              </a:spcAft>
              <a:buClr>
                <a:schemeClr val="dk1"/>
              </a:buClr>
              <a:buSzPts val="1100"/>
              <a:buFont typeface="Arial"/>
              <a:buNone/>
            </a:pPr>
            <a:r>
              <a:rPr lang="en"/>
              <a:t>You can also find it here: http://getbootstrap.com/css/#overview-container</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0"/>
              </a:spcAft>
              <a:buClr>
                <a:schemeClr val="dk1"/>
              </a:buClr>
              <a:buSzPts val="1100"/>
              <a:buFont typeface="Arial"/>
              <a:buNone/>
            </a:pPr>
            <a:r>
              <a:rPr lang="en"/>
              <a:t>For more information, check out w3school’s documentation: </a:t>
            </a:r>
            <a:endParaRPr/>
          </a:p>
          <a:p>
            <a:pPr indent="0" lvl="0" marL="0" rtl="0" algn="l">
              <a:spcBef>
                <a:spcPts val="1600"/>
              </a:spcBef>
              <a:spcAft>
                <a:spcPts val="0"/>
              </a:spcAft>
              <a:buClr>
                <a:schemeClr val="dk1"/>
              </a:buClr>
              <a:buSzPts val="1100"/>
              <a:buFont typeface="Arial"/>
              <a:buNone/>
            </a:pPr>
            <a:r>
              <a:rPr lang="en"/>
              <a:t>https://www.w3schools.com/bootstrap/bootstrap_get_started.asp</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Bootstrap?</a:t>
            </a:r>
            <a:endParaRPr/>
          </a:p>
        </p:txBody>
      </p:sp>
      <p:pic>
        <p:nvPicPr>
          <p:cNvPr descr="Welcome to the Bootstrap unit!&#10;&#10;This video is a high level introduction to Bootstrap, the most widely used framework for developing mobile responsive websites." id="66" name="Google Shape;66;p14" title="What is Bootstrap?">
            <a:hlinkClick r:id="rId3"/>
          </p:cNvPr>
          <p:cNvPicPr preferRelativeResize="0"/>
          <p:nvPr/>
        </p:nvPicPr>
        <p:blipFill>
          <a:blip r:embed="rId4">
            <a:alphaModFix/>
          </a:blip>
          <a:stretch>
            <a:fillRect/>
          </a:stretch>
        </p:blipFill>
        <p:spPr>
          <a:xfrm>
            <a:off x="2286000" y="1254900"/>
            <a:ext cx="4572000" cy="3429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Bootstrap Mobile Site</a:t>
            </a:r>
            <a:endParaRPr/>
          </a:p>
        </p:txBody>
      </p:sp>
      <p:sp>
        <p:nvSpPr>
          <p:cNvPr id="72" name="Google Shape;72;p15"/>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400"/>
              <a:t>In this unit, you’ll be learning how make mobile responsive websites using Bootstrap!</a:t>
            </a:r>
            <a:endParaRPr sz="1400"/>
          </a:p>
          <a:p>
            <a:pPr indent="0" lvl="0" marL="0" rtl="0" algn="l">
              <a:lnSpc>
                <a:spcPct val="100000"/>
              </a:lnSpc>
              <a:spcBef>
                <a:spcPts val="0"/>
              </a:spcBef>
              <a:spcAft>
                <a:spcPts val="0"/>
              </a:spcAft>
              <a:buClr>
                <a:schemeClr val="dk1"/>
              </a:buClr>
              <a:buSzPts val="1100"/>
              <a:buFont typeface="Arial"/>
              <a:buNone/>
            </a:pPr>
            <a:r>
              <a:t/>
            </a:r>
            <a:endParaRPr sz="1400"/>
          </a:p>
          <a:p>
            <a:pPr indent="0" lvl="0" marL="0" rtl="0" algn="l">
              <a:lnSpc>
                <a:spcPct val="100000"/>
              </a:lnSpc>
              <a:spcBef>
                <a:spcPts val="0"/>
              </a:spcBef>
              <a:spcAft>
                <a:spcPts val="0"/>
              </a:spcAft>
              <a:buClr>
                <a:schemeClr val="dk1"/>
              </a:buClr>
              <a:buSzPts val="1100"/>
              <a:buFont typeface="Arial"/>
              <a:buNone/>
            </a:pPr>
            <a:r>
              <a:rPr lang="en" sz="1400"/>
              <a:t>Bootstrap is framework for developing responsive, mobile websites. It’s like a toolbox for web developers. It provides helpful, reusable components like navigation bars and buttons, so that the web developer doesn’t have to reinvent the wheel over and over again.</a:t>
            </a:r>
            <a:endParaRPr sz="1400"/>
          </a:p>
          <a:p>
            <a:pPr indent="0" lvl="0" marL="0" rtl="0" algn="l">
              <a:lnSpc>
                <a:spcPct val="100000"/>
              </a:lnSpc>
              <a:spcBef>
                <a:spcPts val="0"/>
              </a:spcBef>
              <a:spcAft>
                <a:spcPts val="0"/>
              </a:spcAft>
              <a:buClr>
                <a:schemeClr val="dk1"/>
              </a:buClr>
              <a:buSzPts val="1100"/>
              <a:buFont typeface="Arial"/>
              <a:buNone/>
            </a:pPr>
            <a:r>
              <a:t/>
            </a:r>
            <a:endParaRPr sz="1400"/>
          </a:p>
          <a:p>
            <a:pPr indent="0" lvl="0" marL="0" rtl="0" algn="l">
              <a:lnSpc>
                <a:spcPct val="100000"/>
              </a:lnSpc>
              <a:spcBef>
                <a:spcPts val="0"/>
              </a:spcBef>
              <a:spcAft>
                <a:spcPts val="0"/>
              </a:spcAft>
              <a:buClr>
                <a:schemeClr val="dk1"/>
              </a:buClr>
              <a:buSzPts val="1100"/>
              <a:buFont typeface="Arial"/>
              <a:buNone/>
            </a:pPr>
            <a:r>
              <a:rPr lang="en" sz="1400"/>
              <a:t>Bootstrap also helps automatically make your website responsive - meaning your website will react to the window changing size. Rather than everything getting smushed together, you can use Bootstrap to tell the browser how to reorganize your website when the browser window gets smaller and larger.</a:t>
            </a:r>
            <a:endParaRPr sz="1400"/>
          </a:p>
          <a:p>
            <a:pPr indent="0" lvl="0" marL="0" rtl="0" algn="l">
              <a:lnSpc>
                <a:spcPct val="100000"/>
              </a:lnSpc>
              <a:spcBef>
                <a:spcPts val="0"/>
              </a:spcBef>
              <a:spcAft>
                <a:spcPts val="0"/>
              </a:spcAft>
              <a:buClr>
                <a:schemeClr val="dk1"/>
              </a:buClr>
              <a:buSzPts val="1100"/>
              <a:buFont typeface="Arial"/>
              <a:buNone/>
            </a:pPr>
            <a:r>
              <a:t/>
            </a:r>
            <a:endParaRPr sz="1400"/>
          </a:p>
          <a:p>
            <a:pPr indent="0" lvl="0" marL="0" rtl="0" algn="l">
              <a:lnSpc>
                <a:spcPct val="100000"/>
              </a:lnSpc>
              <a:spcBef>
                <a:spcPts val="0"/>
              </a:spcBef>
              <a:spcAft>
                <a:spcPts val="0"/>
              </a:spcAft>
              <a:buClr>
                <a:schemeClr val="dk1"/>
              </a:buClr>
              <a:buSzPts val="1100"/>
              <a:buFont typeface="Arial"/>
              <a:buNone/>
            </a:pPr>
            <a:r>
              <a:rPr lang="en" sz="1400"/>
              <a:t>Because Bootstrap sites are responsive, they also look great on mobile devices!</a:t>
            </a:r>
            <a:endParaRPr sz="1400"/>
          </a:p>
          <a:p>
            <a:pPr indent="0" lvl="0" marL="0" rtl="0" algn="l">
              <a:lnSpc>
                <a:spcPct val="100000"/>
              </a:lnSpc>
              <a:spcBef>
                <a:spcPts val="0"/>
              </a:spcBef>
              <a:spcAft>
                <a:spcPts val="0"/>
              </a:spcAft>
              <a:buClr>
                <a:schemeClr val="dk1"/>
              </a:buClr>
              <a:buSzPts val="1100"/>
              <a:buFont typeface="Arial"/>
              <a:buNone/>
            </a:pPr>
            <a:r>
              <a:t/>
            </a:r>
            <a:endParaRPr sz="1400"/>
          </a:p>
          <a:p>
            <a:pPr indent="0" lvl="0" marL="0" rtl="0" algn="l">
              <a:lnSpc>
                <a:spcPct val="100000"/>
              </a:lnSpc>
              <a:spcBef>
                <a:spcPts val="0"/>
              </a:spcBef>
              <a:spcAft>
                <a:spcPts val="0"/>
              </a:spcAft>
              <a:buClr>
                <a:schemeClr val="dk1"/>
              </a:buClr>
              <a:buSzPts val="1100"/>
              <a:buFont typeface="Arial"/>
              <a:buNone/>
            </a:pPr>
            <a:r>
              <a:rPr lang="en" sz="1400"/>
              <a:t>Here is an example mobile website made with Bootstrap. This is the kind of site you’ll be able to create by the end of this unit.</a:t>
            </a:r>
            <a:endParaRPr sz="1400"/>
          </a:p>
          <a:p>
            <a:pPr indent="0" lvl="0" marL="0" rtl="0" algn="l">
              <a:lnSpc>
                <a:spcPct val="100000"/>
              </a:lnSpc>
              <a:spcBef>
                <a:spcPts val="0"/>
              </a:spcBef>
              <a:spcAft>
                <a:spcPts val="0"/>
              </a:spcAft>
              <a:buNone/>
            </a:pPr>
            <a:r>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Real World Bootstrap: OneNYC</a:t>
            </a:r>
            <a:endParaRPr/>
          </a:p>
        </p:txBody>
      </p:sp>
      <p:sp>
        <p:nvSpPr>
          <p:cNvPr id="78" name="Google Shape;78;p16"/>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Millions of real websites are built with Bootstrap. This is one example of a real world website made with Bootstrap.</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0"/>
              </a:spcAft>
              <a:buClr>
                <a:schemeClr val="dk1"/>
              </a:buClr>
              <a:buSzPts val="1100"/>
              <a:buFont typeface="Arial"/>
              <a:buNone/>
            </a:pPr>
            <a:r>
              <a:rPr lang="en"/>
              <a:t>Try resizing the window and see how the site responds.</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0"/>
              </a:spcAft>
              <a:buClr>
                <a:schemeClr val="dk1"/>
              </a:buClr>
              <a:buSzPts val="1100"/>
              <a:buFont typeface="Arial"/>
              <a:buNone/>
            </a:pPr>
            <a:r>
              <a:rPr lang="en"/>
              <a:t>Explore parts of this </a:t>
            </a:r>
            <a:r>
              <a:rPr lang="en" u="sng">
                <a:solidFill>
                  <a:schemeClr val="hlink"/>
                </a:solidFill>
                <a:hlinkClick r:id="rId3"/>
              </a:rPr>
              <a:t>site</a:t>
            </a:r>
            <a:r>
              <a:rPr lang="en"/>
              <a:t> to gain inspiration for your own project. Notice how this site implements its top navigation bar, buttons, etc. What do you like about this design? What don’t you like?</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 6.1.1: Responsive vs Unresponsive</a:t>
            </a:r>
            <a:endParaRPr/>
          </a:p>
        </p:txBody>
      </p:sp>
      <p:sp>
        <p:nvSpPr>
          <p:cNvPr id="84" name="Google Shape;84;p17"/>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What does it mean for a website to be “responsive”?</a:t>
            </a:r>
            <a:endParaRPr/>
          </a:p>
          <a:p>
            <a:pPr indent="-342900" lvl="0" marL="457200" rtl="0" algn="l">
              <a:spcBef>
                <a:spcPts val="0"/>
              </a:spcBef>
              <a:spcAft>
                <a:spcPts val="0"/>
              </a:spcAft>
              <a:buSzPts val="1800"/>
              <a:buAutoNum type="arabicPeriod"/>
            </a:pPr>
            <a:r>
              <a:rPr lang="en"/>
              <a:t>Name one common framework that is used by web developers to build responsive websites.</a:t>
            </a:r>
            <a:endParaRPr/>
          </a:p>
          <a:p>
            <a:pPr indent="-342900" lvl="0" marL="457200" rtl="0" algn="l">
              <a:spcBef>
                <a:spcPts val="0"/>
              </a:spcBef>
              <a:spcAft>
                <a:spcPts val="0"/>
              </a:spcAft>
              <a:buSzPts val="1800"/>
              <a:buAutoNum type="arabicPeriod"/>
            </a:pPr>
            <a:r>
              <a:rPr lang="en"/>
              <a:t>Find one example of a responsive website and paste a link here.</a:t>
            </a:r>
            <a:endParaRPr/>
          </a:p>
          <a:p>
            <a:pPr indent="-342900" lvl="0" marL="457200" rtl="0" algn="l">
              <a:spcBef>
                <a:spcPts val="0"/>
              </a:spcBef>
              <a:spcAft>
                <a:spcPts val="0"/>
              </a:spcAft>
              <a:buSzPts val="1800"/>
              <a:buAutoNum type="arabicPeriod"/>
            </a:pPr>
            <a:r>
              <a:rPr lang="en"/>
              <a:t>Find one example of an unresponsive website and paste a link here.</a:t>
            </a:r>
            <a:endParaRPr/>
          </a:p>
          <a:p>
            <a:pPr indent="0" lvl="0" marL="45720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 6.1.2: Favorite Bootstrap Site</a:t>
            </a:r>
            <a:endParaRPr/>
          </a:p>
        </p:txBody>
      </p:sp>
      <p:sp>
        <p:nvSpPr>
          <p:cNvPr id="90" name="Google Shape;90;p18"/>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Millions of websites are built with Bootstrap.</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
              <a:t>In this activity, you’ll find one that resonates with you.</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
              <a:t>Go to http://expo.getbootstrap.com/ to explore a collection of websites built with Bootstrap. Pick out one that you like and paste a link here in your response, and answer the following questions.</a:t>
            </a:r>
            <a:endParaRPr/>
          </a:p>
          <a:p>
            <a:pPr indent="0" lvl="0" marL="0" rtl="0" algn="l">
              <a:lnSpc>
                <a:spcPct val="100000"/>
              </a:lnSpc>
              <a:spcBef>
                <a:spcPts val="0"/>
              </a:spcBef>
              <a:spcAft>
                <a:spcPts val="0"/>
              </a:spcAft>
              <a:buClr>
                <a:schemeClr val="dk1"/>
              </a:buClr>
              <a:buSzPts val="1100"/>
              <a:buFont typeface="Arial"/>
              <a:buNone/>
            </a:pPr>
            <a:r>
              <a:t/>
            </a:r>
            <a:endParaRPr/>
          </a:p>
          <a:p>
            <a:pPr indent="-342900" lvl="0" marL="457200" rtl="0" algn="l">
              <a:lnSpc>
                <a:spcPct val="100000"/>
              </a:lnSpc>
              <a:spcBef>
                <a:spcPts val="0"/>
              </a:spcBef>
              <a:spcAft>
                <a:spcPts val="0"/>
              </a:spcAft>
              <a:buSzPts val="1800"/>
              <a:buAutoNum type="arabicPeriod"/>
            </a:pPr>
            <a:r>
              <a:rPr lang="en"/>
              <a:t>What is the purpose of this website?</a:t>
            </a:r>
            <a:endParaRPr/>
          </a:p>
          <a:p>
            <a:pPr indent="-342900" lvl="0" marL="457200" rtl="0" algn="l">
              <a:lnSpc>
                <a:spcPct val="100000"/>
              </a:lnSpc>
              <a:spcBef>
                <a:spcPts val="0"/>
              </a:spcBef>
              <a:spcAft>
                <a:spcPts val="0"/>
              </a:spcAft>
              <a:buSzPts val="1800"/>
              <a:buAutoNum type="arabicPeriod"/>
            </a:pPr>
            <a:r>
              <a:rPr lang="en"/>
              <a:t>What do you like about this site design?</a:t>
            </a:r>
            <a:endParaRPr/>
          </a:p>
          <a:p>
            <a:pPr indent="-342900" lvl="0" marL="457200" rtl="0" algn="l">
              <a:lnSpc>
                <a:spcPct val="100000"/>
              </a:lnSpc>
              <a:spcBef>
                <a:spcPts val="0"/>
              </a:spcBef>
              <a:spcAft>
                <a:spcPts val="0"/>
              </a:spcAft>
              <a:buSzPts val="1800"/>
              <a:buAutoNum type="arabicPeriod"/>
            </a:pPr>
            <a:r>
              <a:rPr lang="en"/>
              <a:t>What is one thing on this website that you would like to use in your own website design?</a:t>
            </a:r>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9"/>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Getting Started with Bootstrap</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Getting Started with Bootstrap</a:t>
            </a:r>
            <a:endParaRPr/>
          </a:p>
        </p:txBody>
      </p:sp>
      <p:pic>
        <p:nvPicPr>
          <p:cNvPr descr="In this video we get started building web pages with Bootstrap! We learn how to load Bootstrap onto a webpage and use some of the helpful CSS classes that Bootstrap provides." id="101" name="Google Shape;101;p20" title="Getting Started with Bootstrap">
            <a:hlinkClick r:id="rId3"/>
          </p:cNvPr>
          <p:cNvPicPr preferRelativeResize="0"/>
          <p:nvPr/>
        </p:nvPicPr>
        <p:blipFill>
          <a:blip r:embed="rId4">
            <a:alphaModFix/>
          </a:blip>
          <a:stretch>
            <a:fillRect/>
          </a:stretch>
        </p:blipFill>
        <p:spPr>
          <a:xfrm>
            <a:off x="2286000" y="1058225"/>
            <a:ext cx="4572000" cy="3429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the difference between .container and .container-fluid?</a:t>
            </a:r>
            <a:endParaRPr/>
          </a:p>
        </p:txBody>
      </p:sp>
      <p:sp>
        <p:nvSpPr>
          <p:cNvPr id="107" name="Google Shape;107;p21"/>
          <p:cNvSpPr txBox="1"/>
          <p:nvPr>
            <p:ph idx="1" type="body"/>
          </p:nvPr>
        </p:nvSpPr>
        <p:spPr>
          <a:xfrm>
            <a:off x="311700" y="1464850"/>
            <a:ext cx="8520600" cy="31038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AutoNum type="alphaUcPeriod"/>
            </a:pPr>
            <a:r>
              <a:rPr lang="en"/>
              <a:t>.container-fluid keeps margins to the left and right of the content, while .container fills the entire width of the window.</a:t>
            </a:r>
            <a:endParaRPr/>
          </a:p>
          <a:p>
            <a:pPr indent="-342900" lvl="0" marL="457200" rtl="0" algn="l">
              <a:lnSpc>
                <a:spcPct val="100000"/>
              </a:lnSpc>
              <a:spcBef>
                <a:spcPts val="0"/>
              </a:spcBef>
              <a:spcAft>
                <a:spcPts val="0"/>
              </a:spcAft>
              <a:buSzPts val="1800"/>
              <a:buAutoNum type="alphaUcPeriod"/>
            </a:pPr>
            <a:r>
              <a:rPr lang="en"/>
              <a:t>.container-fluid is responsive to the window size, while container creates a fixed width that never changes, regardless of window size.</a:t>
            </a:r>
            <a:endParaRPr/>
          </a:p>
          <a:p>
            <a:pPr indent="-342900" lvl="0" marL="457200" rtl="0" algn="l">
              <a:lnSpc>
                <a:spcPct val="100000"/>
              </a:lnSpc>
              <a:spcBef>
                <a:spcPts val="0"/>
              </a:spcBef>
              <a:spcAft>
                <a:spcPts val="0"/>
              </a:spcAft>
              <a:buSzPts val="1800"/>
              <a:buAutoNum type="alphaUcPeriod"/>
            </a:pPr>
            <a:r>
              <a:rPr lang="en"/>
              <a:t>.container-fluid constantly updates to fit the width of the window, while .container will update occasionally as the window is resized.</a:t>
            </a:r>
            <a:endParaRPr/>
          </a:p>
          <a:p>
            <a:pPr indent="-342900" lvl="0" marL="457200" rtl="0" algn="l">
              <a:lnSpc>
                <a:spcPct val="100000"/>
              </a:lnSpc>
              <a:spcBef>
                <a:spcPts val="0"/>
              </a:spcBef>
              <a:spcAft>
                <a:spcPts val="0"/>
              </a:spcAft>
              <a:buSzPts val="1800"/>
              <a:buAutoNum type="alphaUcPeriod"/>
            </a:pPr>
            <a:r>
              <a:rPr lang="en"/>
              <a:t>.container should be used in headers, while .container-fluid is used for p tags.</a:t>
            </a:r>
            <a:endParaRPr/>
          </a:p>
          <a:p>
            <a:pPr indent="0" lvl="0" marL="0" rtl="0" algn="l">
              <a:lnSpc>
                <a:spcPct val="100000"/>
              </a:lnSpc>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