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layfair Displ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layfairDisplay-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italic.fntdata"/><Relationship Id="rId14" Type="http://schemas.openxmlformats.org/officeDocument/2006/relationships/font" Target="fonts/PlayfairDisplay-bold.fntdata"/><Relationship Id="rId17" Type="http://schemas.openxmlformats.org/officeDocument/2006/relationships/font" Target="fonts/Lato-regular.fntdata"/><Relationship Id="rId16" Type="http://schemas.openxmlformats.org/officeDocument/2006/relationships/font" Target="fonts/PlayfairDispl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66ecfe81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66ecfe81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66ecfe81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66ecfe81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66ecfe81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66ecfe81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66ecfe81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66ecfe81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66ecfe81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66ecfe81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66ecfe81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66ecfe81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lvl1pPr lvl="0">
              <a:spcBef>
                <a:spcPts val="1000"/>
              </a:spcBef>
              <a:spcAft>
                <a:spcPts val="0"/>
              </a:spcAft>
              <a:buSzPts val="4800"/>
              <a:buNone/>
              <a:defRPr sz="4800"/>
            </a:lvl1pPr>
            <a:lvl2pPr lvl="1">
              <a:spcBef>
                <a:spcPts val="1000"/>
              </a:spcBef>
              <a:spcAft>
                <a:spcPts val="0"/>
              </a:spcAft>
              <a:buSzPts val="4800"/>
              <a:buNone/>
              <a:defRPr sz="4800"/>
            </a:lvl2pPr>
            <a:lvl3pPr lvl="2">
              <a:spcBef>
                <a:spcPts val="1000"/>
              </a:spcBef>
              <a:spcAft>
                <a:spcPts val="0"/>
              </a:spcAft>
              <a:buSzPts val="4800"/>
              <a:buNone/>
              <a:defRPr sz="4800"/>
            </a:lvl3pPr>
            <a:lvl4pPr lvl="3">
              <a:spcBef>
                <a:spcPts val="1000"/>
              </a:spcBef>
              <a:spcAft>
                <a:spcPts val="0"/>
              </a:spcAft>
              <a:buSzPts val="4800"/>
              <a:buNone/>
              <a:defRPr sz="4800"/>
            </a:lvl4pPr>
            <a:lvl5pPr lvl="4">
              <a:spcBef>
                <a:spcPts val="1000"/>
              </a:spcBef>
              <a:spcAft>
                <a:spcPts val="0"/>
              </a:spcAft>
              <a:buSzPts val="4800"/>
              <a:buNone/>
              <a:defRPr sz="4800"/>
            </a:lvl5pPr>
            <a:lvl6pPr lvl="5">
              <a:spcBef>
                <a:spcPts val="1000"/>
              </a:spcBef>
              <a:spcAft>
                <a:spcPts val="0"/>
              </a:spcAft>
              <a:buSzPts val="4800"/>
              <a:buNone/>
              <a:defRPr sz="4800"/>
            </a:lvl6pPr>
            <a:lvl7pPr lvl="6">
              <a:spcBef>
                <a:spcPts val="1000"/>
              </a:spcBef>
              <a:spcAft>
                <a:spcPts val="0"/>
              </a:spcAft>
              <a:buSzPts val="4800"/>
              <a:buNone/>
              <a:defRPr sz="4800"/>
            </a:lvl7pPr>
            <a:lvl8pPr lvl="7">
              <a:spcBef>
                <a:spcPts val="1000"/>
              </a:spcBef>
              <a:spcAft>
                <a:spcPts val="0"/>
              </a:spcAft>
              <a:buSzPts val="4800"/>
              <a:buNone/>
              <a:defRPr sz="4800"/>
            </a:lvl8pPr>
            <a:lvl9pPr lvl="8">
              <a:spcBef>
                <a:spcPts val="100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1000"/>
              </a:spcBef>
              <a:spcAft>
                <a:spcPts val="0"/>
              </a:spcAft>
              <a:buClr>
                <a:schemeClr val="accent6"/>
              </a:buClr>
              <a:buSzPts val="2400"/>
              <a:buNone/>
              <a:defRPr sz="2400">
                <a:solidFill>
                  <a:schemeClr val="accent6"/>
                </a:solidFill>
              </a:defRPr>
            </a:lvl2pPr>
            <a:lvl3pPr lvl="2">
              <a:lnSpc>
                <a:spcPct val="100000"/>
              </a:lnSpc>
              <a:spcBef>
                <a:spcPts val="1000"/>
              </a:spcBef>
              <a:spcAft>
                <a:spcPts val="0"/>
              </a:spcAft>
              <a:buClr>
                <a:schemeClr val="accent6"/>
              </a:buClr>
              <a:buSzPts val="2400"/>
              <a:buNone/>
              <a:defRPr sz="2400">
                <a:solidFill>
                  <a:schemeClr val="accent6"/>
                </a:solidFill>
              </a:defRPr>
            </a:lvl3pPr>
            <a:lvl4pPr lvl="3">
              <a:lnSpc>
                <a:spcPct val="100000"/>
              </a:lnSpc>
              <a:spcBef>
                <a:spcPts val="1000"/>
              </a:spcBef>
              <a:spcAft>
                <a:spcPts val="0"/>
              </a:spcAft>
              <a:buClr>
                <a:schemeClr val="accent6"/>
              </a:buClr>
              <a:buSzPts val="2400"/>
              <a:buNone/>
              <a:defRPr sz="2400">
                <a:solidFill>
                  <a:schemeClr val="accent6"/>
                </a:solidFill>
              </a:defRPr>
            </a:lvl4pPr>
            <a:lvl5pPr lvl="4">
              <a:lnSpc>
                <a:spcPct val="100000"/>
              </a:lnSpc>
              <a:spcBef>
                <a:spcPts val="1000"/>
              </a:spcBef>
              <a:spcAft>
                <a:spcPts val="0"/>
              </a:spcAft>
              <a:buClr>
                <a:schemeClr val="accent6"/>
              </a:buClr>
              <a:buSzPts val="2400"/>
              <a:buNone/>
              <a:defRPr sz="2400">
                <a:solidFill>
                  <a:schemeClr val="accent6"/>
                </a:solidFill>
              </a:defRPr>
            </a:lvl5pPr>
            <a:lvl6pPr lvl="5">
              <a:lnSpc>
                <a:spcPct val="100000"/>
              </a:lnSpc>
              <a:spcBef>
                <a:spcPts val="1000"/>
              </a:spcBef>
              <a:spcAft>
                <a:spcPts val="0"/>
              </a:spcAft>
              <a:buClr>
                <a:schemeClr val="accent6"/>
              </a:buClr>
              <a:buSzPts val="2400"/>
              <a:buNone/>
              <a:defRPr sz="2400">
                <a:solidFill>
                  <a:schemeClr val="accent6"/>
                </a:solidFill>
              </a:defRPr>
            </a:lvl6pPr>
            <a:lvl7pPr lvl="6">
              <a:lnSpc>
                <a:spcPct val="100000"/>
              </a:lnSpc>
              <a:spcBef>
                <a:spcPts val="1000"/>
              </a:spcBef>
              <a:spcAft>
                <a:spcPts val="0"/>
              </a:spcAft>
              <a:buClr>
                <a:schemeClr val="accent6"/>
              </a:buClr>
              <a:buSzPts val="2400"/>
              <a:buNone/>
              <a:defRPr sz="2400">
                <a:solidFill>
                  <a:schemeClr val="accent6"/>
                </a:solidFill>
              </a:defRPr>
            </a:lvl7pPr>
            <a:lvl8pPr lvl="7">
              <a:lnSpc>
                <a:spcPct val="100000"/>
              </a:lnSpc>
              <a:spcBef>
                <a:spcPts val="1000"/>
              </a:spcBef>
              <a:spcAft>
                <a:spcPts val="0"/>
              </a:spcAft>
              <a:buClr>
                <a:schemeClr val="accent6"/>
              </a:buClr>
              <a:buSzPts val="2400"/>
              <a:buNone/>
              <a:defRPr sz="2400">
                <a:solidFill>
                  <a:schemeClr val="accent6"/>
                </a:solidFill>
              </a:defRPr>
            </a:lvl8pPr>
            <a:lvl9pPr lvl="8">
              <a:lnSpc>
                <a:spcPct val="100000"/>
              </a:lnSpc>
              <a:spcBef>
                <a:spcPts val="100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www.youtube.com/watch?v=GloSg6CFxwE"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3"/>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a:t>Lesson 11 - Mouse Events: Mouse Moved</a:t>
            </a:r>
            <a:endParaRPr/>
          </a:p>
        </p:txBody>
      </p:sp>
      <p:sp>
        <p:nvSpPr>
          <p:cNvPr id="69" name="Google Shape;69;p13"/>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a:t>Mr Mack 2019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pic>
        <p:nvPicPr>
          <p:cNvPr descr="We introduce more mouse events.&#10;&#10;Table of Contents:&#10;&#10;00:06 - So Many Functions!" id="74" name="Google Shape;74;p14" title="More Mouse Events.mp4">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Which statement will call the function paint every time the mouse is moved?</a:t>
            </a:r>
            <a:endParaRPr sz="2400"/>
          </a:p>
        </p:txBody>
      </p:sp>
      <p:sp>
        <p:nvSpPr>
          <p:cNvPr id="80" name="Google Shape;80;p15"/>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lphaUcPeriod"/>
            </a:pPr>
            <a:r>
              <a:rPr lang="en"/>
              <a:t>mouseDragMethod(paint);</a:t>
            </a:r>
            <a:endParaRPr/>
          </a:p>
          <a:p>
            <a:pPr indent="-342900" lvl="0" marL="457200" rtl="0" algn="l">
              <a:spcBef>
                <a:spcPts val="0"/>
              </a:spcBef>
              <a:spcAft>
                <a:spcPts val="0"/>
              </a:spcAft>
              <a:buSzPts val="1800"/>
              <a:buAutoNum type="alphaUcPeriod"/>
            </a:pPr>
            <a:r>
              <a:rPr lang="en"/>
              <a:t>mouseDownMethod(paint);</a:t>
            </a:r>
            <a:endParaRPr/>
          </a:p>
          <a:p>
            <a:pPr indent="-342900" lvl="0" marL="457200" rtl="0" algn="l">
              <a:spcBef>
                <a:spcPts val="0"/>
              </a:spcBef>
              <a:spcAft>
                <a:spcPts val="0"/>
              </a:spcAft>
              <a:buSzPts val="1800"/>
              <a:buAutoNum type="alphaUcPeriod"/>
            </a:pPr>
            <a:r>
              <a:rPr lang="en"/>
              <a:t>mouseMoveMethod(paint);</a:t>
            </a:r>
            <a:endParaRPr/>
          </a:p>
          <a:p>
            <a:pPr indent="-342900" lvl="0" marL="457200" rtl="0" algn="l">
              <a:spcBef>
                <a:spcPts val="0"/>
              </a:spcBef>
              <a:spcAft>
                <a:spcPts val="0"/>
              </a:spcAft>
              <a:buSzPts val="1800"/>
              <a:buAutoNum type="alphaUcPeriod"/>
            </a:pPr>
            <a:r>
              <a:rPr lang="en"/>
              <a:t>mouseMoveMethod(paint(e));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Simple Painting</a:t>
            </a:r>
            <a:endParaRPr/>
          </a:p>
        </p:txBody>
      </p:sp>
      <p:sp>
        <p:nvSpPr>
          <p:cNvPr id="86" name="Google Shape;86;p16"/>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an example for this lesson. You are encouraged to play around with it, run and change the code, and learn how it works. When you are done, click continue to go to the next problem.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Colorful Drag to Paint</a:t>
            </a:r>
            <a:endParaRPr/>
          </a:p>
        </p:txBody>
      </p:sp>
      <p:sp>
        <p:nvSpPr>
          <p:cNvPr id="92" name="Google Shape;92;p17"/>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an example for this lesson. You are encouraged to play around with it, run and change the code, and learn how it works. When you are done, click continue to go to the next problem.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3.11.1: Coordinates</a:t>
            </a:r>
            <a:endParaRPr/>
          </a:p>
        </p:txBody>
      </p:sp>
      <p:sp>
        <p:nvSpPr>
          <p:cNvPr id="98" name="Google Shape;98;p18"/>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Write a program that shows the X and Y coordinates of the mouse in a label on the top left of the screen.</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You should update the values of the coordinates whenever the mouse moves.</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3.11.2: Target</a:t>
            </a:r>
            <a:endParaRPr/>
          </a:p>
        </p:txBody>
      </p:sp>
      <p:sp>
        <p:nvSpPr>
          <p:cNvPr id="104" name="Google Shape;104;p19"/>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Draw a target on the screen that moves to aim at where your mouse is located.</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A target consists of a horizontal line that goes from 0 to the window width and a vertical line that goes from 0 to the window height. The lines should cross paths where the mouse is.</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You can use line.setEndpoint(x, y) and line.setPosition(x, y) to move the line.</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If you’re feeling adventurous, you can extend this to draw a small red circle whenever you click.</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If you’re feeling really adventurous, you can have a bouncing ball on the screen and see if you can remove it when it gets clicked. You can use remove(obj) to remove something from the screen and getElementAt(x, y) to get an object at the given position. It will return the object or will return null if there is no object there.</a:t>
            </a:r>
            <a:endParaRPr sz="1400"/>
          </a:p>
          <a:p>
            <a:pPr indent="0" lvl="0" marL="0" rtl="0" algn="l">
              <a:lnSpc>
                <a:spcPct val="100000"/>
              </a:lnSpc>
              <a:spcBef>
                <a:spcPts val="0"/>
              </a:spcBef>
              <a:spcAft>
                <a:spcPts val="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