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layfair Displ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italic.fntdata"/><Relationship Id="rId14" Type="http://schemas.openxmlformats.org/officeDocument/2006/relationships/font" Target="fonts/PlayfairDisplay-bold.fntdata"/><Relationship Id="rId17" Type="http://schemas.openxmlformats.org/officeDocument/2006/relationships/font" Target="fonts/Lato-regular.fntdata"/><Relationship Id="rId16" Type="http://schemas.openxmlformats.org/officeDocument/2006/relationships/font" Target="fonts/PlayfairDispl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7f3093f1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7f3093f1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7f3093f1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7f3093f1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7f3093f1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7f3093f1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7f3093f1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7f3093f1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7f3093f1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7f3093f1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7f3093f1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7f3093f1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www.youtube.com/watch?v=Nx8PApsxAlY"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Lesson 5 - CSS Select by Class</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4" title="CSS Select by Class">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Which of the following code snippets will select all HTML elements with the class “alert” and set their color to be red?</a:t>
            </a:r>
            <a:endParaRPr sz="1600"/>
          </a:p>
        </p:txBody>
      </p:sp>
      <p:sp>
        <p:nvSpPr>
          <p:cNvPr id="80" name="Google Shape;80;p1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alert {</a:t>
            </a:r>
            <a:endParaRPr sz="1200"/>
          </a:p>
          <a:p>
            <a:pPr indent="0" lvl="0" marL="0" rtl="0" algn="l">
              <a:lnSpc>
                <a:spcPct val="100000"/>
              </a:lnSpc>
              <a:spcBef>
                <a:spcPts val="0"/>
              </a:spcBef>
              <a:spcAft>
                <a:spcPts val="0"/>
              </a:spcAft>
              <a:buNone/>
            </a:pPr>
            <a:r>
              <a:rPr lang="en" sz="1200"/>
              <a:t>    color: red;</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.alert {</a:t>
            </a:r>
            <a:endParaRPr sz="1200"/>
          </a:p>
          <a:p>
            <a:pPr indent="0" lvl="0" marL="0" rtl="0" algn="l">
              <a:lnSpc>
                <a:spcPct val="100000"/>
              </a:lnSpc>
              <a:spcBef>
                <a:spcPts val="0"/>
              </a:spcBef>
              <a:spcAft>
                <a:spcPts val="0"/>
              </a:spcAft>
              <a:buNone/>
            </a:pPr>
            <a:r>
              <a:rPr lang="en" sz="1200"/>
              <a:t>    color: red;</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#alert {</a:t>
            </a:r>
            <a:endParaRPr sz="1200"/>
          </a:p>
          <a:p>
            <a:pPr indent="0" lvl="0" marL="0" rtl="0" algn="l">
              <a:lnSpc>
                <a:spcPct val="100000"/>
              </a:lnSpc>
              <a:spcBef>
                <a:spcPts val="0"/>
              </a:spcBef>
              <a:spcAft>
                <a:spcPts val="0"/>
              </a:spcAft>
              <a:buNone/>
            </a:pPr>
            <a:r>
              <a:rPr lang="en" sz="1200"/>
              <a:t>    color: red;</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class="alert" {</a:t>
            </a:r>
            <a:endParaRPr sz="1200"/>
          </a:p>
          <a:p>
            <a:pPr indent="0" lvl="0" marL="0" rtl="0" algn="l">
              <a:lnSpc>
                <a:spcPct val="100000"/>
              </a:lnSpc>
              <a:spcBef>
                <a:spcPts val="0"/>
              </a:spcBef>
              <a:spcAft>
                <a:spcPts val="0"/>
              </a:spcAft>
              <a:buNone/>
            </a:pPr>
            <a:r>
              <a:rPr lang="en" sz="1200"/>
              <a:t>    color: red;</a:t>
            </a:r>
            <a:endParaRPr sz="1200"/>
          </a:p>
          <a:p>
            <a:pPr indent="0" lvl="0" marL="0" rtl="0" algn="l">
              <a:lnSpc>
                <a:spcPct val="100000"/>
              </a:lnSpc>
              <a:spcBef>
                <a:spcPts val="0"/>
              </a:spcBef>
              <a:spcAft>
                <a:spcPts val="0"/>
              </a:spcAft>
              <a:buNone/>
            </a:pPr>
            <a:r>
              <a:rPr lang="en" sz="1200"/>
              <a:t>}</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Simple Checkerboard</a:t>
            </a:r>
            <a:endParaRPr/>
          </a:p>
        </p:txBody>
      </p:sp>
      <p:sp>
        <p:nvSpPr>
          <p:cNvPr id="86" name="Google Shape;86;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3.3.4: Swim Meet</a:t>
            </a:r>
            <a:endParaRPr/>
          </a:p>
        </p:txBody>
      </p:sp>
      <p:sp>
        <p:nvSpPr>
          <p:cNvPr id="92" name="Google Shape;92;p1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given web page shows the results of a 100 meter swim time trial. Each student’s name, time, and place is given in the table.</a:t>
            </a:r>
            <a:endParaRPr/>
          </a:p>
          <a:p>
            <a:pPr indent="0" lvl="0" marL="0" rtl="0" algn="l">
              <a:spcBef>
                <a:spcPts val="1600"/>
              </a:spcBef>
              <a:spcAft>
                <a:spcPts val="0"/>
              </a:spcAft>
              <a:buNone/>
            </a:pPr>
            <a:r>
              <a:rPr lang="en"/>
              <a:t>Add a class winner to the winning person’s row in the table, then use CSS to make the background of the winner class “Aqua”.</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3.3.5: Favorite Things</a:t>
            </a:r>
            <a:endParaRPr/>
          </a:p>
        </p:txBody>
      </p:sp>
      <p:sp>
        <p:nvSpPr>
          <p:cNvPr id="98" name="Google Shape;98;p18"/>
          <p:cNvSpPr txBox="1"/>
          <p:nvPr>
            <p:ph idx="1" type="body"/>
          </p:nvPr>
        </p:nvSpPr>
        <p:spPr>
          <a:xfrm>
            <a:off x="311700" y="1108725"/>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STARTER CODE </a:t>
            </a:r>
            <a:endParaRPr sz="1200"/>
          </a:p>
          <a:p>
            <a:pPr indent="0" lvl="0" marL="0" rtl="0" algn="l">
              <a:lnSpc>
                <a:spcPct val="100000"/>
              </a:lnSpc>
              <a:spcBef>
                <a:spcPts val="0"/>
              </a:spcBef>
              <a:spcAft>
                <a:spcPts val="0"/>
              </a:spcAft>
              <a:buNone/>
            </a:pPr>
            <a:r>
              <a:rPr lang="en" sz="1200"/>
              <a:t>Copy the code from the Table of Favorites exercise</a:t>
            </a:r>
            <a:endParaRPr sz="1200"/>
          </a:p>
          <a:p>
            <a:pPr indent="0" lvl="0" marL="0" rtl="0" algn="l">
              <a:lnSpc>
                <a:spcPct val="100000"/>
              </a:lnSpc>
              <a:spcBef>
                <a:spcPts val="0"/>
              </a:spcBef>
              <a:spcAft>
                <a:spcPts val="0"/>
              </a:spcAft>
              <a:buNone/>
            </a:pPr>
            <a:r>
              <a:rPr lang="en" sz="1200"/>
              <a:t>As you know, there is no styling on the current table!</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YOUR JOB </a:t>
            </a:r>
            <a:endParaRPr sz="1200"/>
          </a:p>
          <a:p>
            <a:pPr indent="0" lvl="0" marL="0" rtl="0" algn="l">
              <a:lnSpc>
                <a:spcPct val="100000"/>
              </a:lnSpc>
              <a:spcBef>
                <a:spcPts val="0"/>
              </a:spcBef>
              <a:spcAft>
                <a:spcPts val="0"/>
              </a:spcAft>
              <a:buNone/>
            </a:pPr>
            <a:r>
              <a:rPr lang="en" sz="1200"/>
              <a:t>Use CSS to make your Table of Favorites easier to read.</a:t>
            </a:r>
            <a:endParaRPr sz="1200"/>
          </a:p>
          <a:p>
            <a:pPr indent="-304800" lvl="0" marL="457200" rtl="0" algn="l">
              <a:lnSpc>
                <a:spcPct val="100000"/>
              </a:lnSpc>
              <a:spcBef>
                <a:spcPts val="0"/>
              </a:spcBef>
              <a:spcAft>
                <a:spcPts val="0"/>
              </a:spcAft>
              <a:buSzPts val="1200"/>
              <a:buChar char="●"/>
            </a:pPr>
            <a:r>
              <a:rPr lang="en" sz="1200"/>
              <a:t>Add a “header” class to the first row </a:t>
            </a:r>
            <a:endParaRPr sz="1200"/>
          </a:p>
          <a:p>
            <a:pPr indent="-304800" lvl="1" marL="914400" rtl="0" algn="l">
              <a:lnSpc>
                <a:spcPct val="100000"/>
              </a:lnSpc>
              <a:spcBef>
                <a:spcPts val="0"/>
              </a:spcBef>
              <a:spcAft>
                <a:spcPts val="0"/>
              </a:spcAft>
              <a:buSzPts val="1200"/>
              <a:buChar char="○"/>
            </a:pPr>
            <a:r>
              <a:rPr lang="en" sz="1200"/>
              <a:t>Style that class to have: </a:t>
            </a:r>
            <a:endParaRPr sz="1200"/>
          </a:p>
          <a:p>
            <a:pPr indent="-304800" lvl="2" marL="1371600" rtl="0" algn="l">
              <a:lnSpc>
                <a:spcPct val="100000"/>
              </a:lnSpc>
              <a:spcBef>
                <a:spcPts val="0"/>
              </a:spcBef>
              <a:spcAft>
                <a:spcPts val="0"/>
              </a:spcAft>
              <a:buSzPts val="1200"/>
              <a:buChar char="■"/>
            </a:pPr>
            <a:r>
              <a:rPr lang="en" sz="1200"/>
              <a:t>A background color of OliveDrab</a:t>
            </a:r>
            <a:endParaRPr sz="1200"/>
          </a:p>
          <a:p>
            <a:pPr indent="-304800" lvl="2" marL="1371600" rtl="0" algn="l">
              <a:lnSpc>
                <a:spcPct val="100000"/>
              </a:lnSpc>
              <a:spcBef>
                <a:spcPts val="0"/>
              </a:spcBef>
              <a:spcAft>
                <a:spcPts val="0"/>
              </a:spcAft>
              <a:buSzPts val="1200"/>
              <a:buChar char="■"/>
            </a:pPr>
            <a:r>
              <a:rPr lang="en" sz="1200"/>
              <a:t>A text color of white</a:t>
            </a:r>
            <a:endParaRPr sz="1200"/>
          </a:p>
          <a:p>
            <a:pPr indent="-304800" lvl="2" marL="1371600" rtl="0" algn="l">
              <a:lnSpc>
                <a:spcPct val="100000"/>
              </a:lnSpc>
              <a:spcBef>
                <a:spcPts val="0"/>
              </a:spcBef>
              <a:spcAft>
                <a:spcPts val="0"/>
              </a:spcAft>
              <a:buSzPts val="1200"/>
              <a:buChar char="■"/>
            </a:pPr>
            <a:r>
              <a:rPr lang="en" sz="1200"/>
              <a:t>A text-align of center</a:t>
            </a:r>
            <a:endParaRPr sz="1200"/>
          </a:p>
          <a:p>
            <a:pPr indent="-304800" lvl="0" marL="457200" rtl="0" algn="l">
              <a:lnSpc>
                <a:spcPct val="100000"/>
              </a:lnSpc>
              <a:spcBef>
                <a:spcPts val="0"/>
              </a:spcBef>
              <a:spcAft>
                <a:spcPts val="0"/>
              </a:spcAft>
              <a:buSzPts val="1200"/>
              <a:buChar char="●"/>
            </a:pPr>
            <a:r>
              <a:rPr lang="en" sz="1200"/>
              <a:t>Add a “odd-row” class to the odd rows (first, third, fifth, etc) </a:t>
            </a:r>
            <a:endParaRPr sz="1200"/>
          </a:p>
          <a:p>
            <a:pPr indent="-304800" lvl="1" marL="914400" rtl="0" algn="l">
              <a:lnSpc>
                <a:spcPct val="100000"/>
              </a:lnSpc>
              <a:spcBef>
                <a:spcPts val="0"/>
              </a:spcBef>
              <a:spcAft>
                <a:spcPts val="0"/>
              </a:spcAft>
              <a:buSzPts val="1200"/>
              <a:buChar char="○"/>
            </a:pPr>
            <a:r>
              <a:rPr lang="en" sz="1200"/>
              <a:t>Note we are considering odd and even data rows and ignoring the header row for this purpose.</a:t>
            </a:r>
            <a:endParaRPr sz="1200"/>
          </a:p>
          <a:p>
            <a:pPr indent="-304800" lvl="1" marL="914400" rtl="0" algn="l">
              <a:lnSpc>
                <a:spcPct val="100000"/>
              </a:lnSpc>
              <a:spcBef>
                <a:spcPts val="0"/>
              </a:spcBef>
              <a:spcAft>
                <a:spcPts val="0"/>
              </a:spcAft>
              <a:buSzPts val="1200"/>
              <a:buChar char="○"/>
            </a:pPr>
            <a:r>
              <a:rPr lang="en" sz="1200"/>
              <a:t>Style that class so that the background is SandyBrown</a:t>
            </a:r>
            <a:endParaRPr sz="1200"/>
          </a:p>
          <a:p>
            <a:pPr indent="-304800" lvl="0" marL="457200" rtl="0" algn="l">
              <a:lnSpc>
                <a:spcPct val="100000"/>
              </a:lnSpc>
              <a:spcBef>
                <a:spcPts val="0"/>
              </a:spcBef>
              <a:spcAft>
                <a:spcPts val="0"/>
              </a:spcAft>
              <a:buSzPts val="1200"/>
              <a:buChar char="●"/>
            </a:pPr>
            <a:r>
              <a:rPr lang="en" sz="1200"/>
              <a:t>Add a “even-row” class to the even rows (second, fourth, etc) </a:t>
            </a:r>
            <a:endParaRPr sz="1200"/>
          </a:p>
          <a:p>
            <a:pPr indent="-304800" lvl="1" marL="914400" rtl="0" algn="l">
              <a:lnSpc>
                <a:spcPct val="100000"/>
              </a:lnSpc>
              <a:spcBef>
                <a:spcPts val="0"/>
              </a:spcBef>
              <a:spcAft>
                <a:spcPts val="0"/>
              </a:spcAft>
              <a:buSzPts val="1200"/>
              <a:buChar char="○"/>
            </a:pPr>
            <a:r>
              <a:rPr lang="en" sz="1200"/>
              <a:t>Style that class so that the background is IndianRed</a:t>
            </a:r>
            <a:endParaRPr sz="1200"/>
          </a:p>
          <a:p>
            <a:pPr indent="-304800" lvl="0" marL="457200" rtl="0" algn="l">
              <a:lnSpc>
                <a:spcPct val="100000"/>
              </a:lnSpc>
              <a:spcBef>
                <a:spcPts val="0"/>
              </a:spcBef>
              <a:spcAft>
                <a:spcPts val="0"/>
              </a:spcAft>
              <a:buSzPts val="1200"/>
              <a:buChar char="●"/>
            </a:pPr>
            <a:r>
              <a:rPr lang="en" sz="1200"/>
              <a:t>Add this rule to your styles:</a:t>
            </a:r>
            <a:endParaRPr sz="1200"/>
          </a:p>
          <a:p>
            <a:pPr indent="0" lvl="0" marL="0" rtl="0" algn="l">
              <a:lnSpc>
                <a:spcPct val="100000"/>
              </a:lnSpc>
              <a:spcBef>
                <a:spcPts val="0"/>
              </a:spcBef>
              <a:spcAft>
                <a:spcPts val="0"/>
              </a:spcAft>
              <a:buNone/>
            </a:pPr>
            <a:r>
              <a:rPr lang="en" sz="1200"/>
              <a:t>    table {</a:t>
            </a:r>
            <a:endParaRPr sz="1200"/>
          </a:p>
          <a:p>
            <a:pPr indent="0" lvl="0" marL="0" rtl="0" algn="l">
              <a:lnSpc>
                <a:spcPct val="100000"/>
              </a:lnSpc>
              <a:spcBef>
                <a:spcPts val="0"/>
              </a:spcBef>
              <a:spcAft>
                <a:spcPts val="0"/>
              </a:spcAft>
              <a:buNone/>
            </a:pPr>
            <a:r>
              <a:rPr lang="en" sz="1200"/>
              <a:t>        width: 100%;</a:t>
            </a:r>
            <a:endParaRPr sz="1200"/>
          </a:p>
          <a:p>
            <a:pPr indent="0" lvl="0" marL="0" rtl="0" algn="l">
              <a:lnSpc>
                <a:spcPct val="100000"/>
              </a:lnSpc>
              <a:spcBef>
                <a:spcPts val="0"/>
              </a:spcBef>
              <a:spcAft>
                <a:spcPts val="0"/>
              </a:spcAft>
              <a:buNone/>
            </a:pPr>
            <a:r>
              <a:rPr lang="en" sz="1200"/>
              <a:t>        font-family: Helvetica;</a:t>
            </a:r>
            <a:endParaRPr sz="1200"/>
          </a:p>
          <a:p>
            <a:pPr indent="0" lvl="0" marL="0" rtl="0" algn="l">
              <a:lnSpc>
                <a:spcPct val="100000"/>
              </a:lnSpc>
              <a:spcBef>
                <a:spcPts val="0"/>
              </a:spcBef>
              <a:spcAft>
                <a:spcPts val="0"/>
              </a:spcAft>
              <a:buNone/>
            </a:pPr>
            <a:r>
              <a:rPr lang="en" sz="1200"/>
              <a:t>    }</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Exercise 3.3.6: Endangered Animals: Add Color Coding</a:t>
            </a:r>
            <a:endParaRPr sz="2400"/>
          </a:p>
        </p:txBody>
      </p:sp>
      <p:sp>
        <p:nvSpPr>
          <p:cNvPr id="104" name="Google Shape;104;p19"/>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Copy over the HTML for the Endangered Animals webpage you started</a:t>
            </a:r>
            <a:endParaRPr sz="1200"/>
          </a:p>
          <a:p>
            <a:pPr indent="0" lvl="0" marL="0" rtl="0" algn="l">
              <a:lnSpc>
                <a:spcPct val="100000"/>
              </a:lnSpc>
              <a:spcBef>
                <a:spcPts val="0"/>
              </a:spcBef>
              <a:spcAft>
                <a:spcPts val="0"/>
              </a:spcAft>
              <a:buNone/>
            </a:pPr>
            <a:r>
              <a:rPr lang="en" sz="1200"/>
              <a:t>Add a Class to the “Endangered” or “Threatened” List Items </a:t>
            </a:r>
            <a:endParaRPr sz="1200"/>
          </a:p>
          <a:p>
            <a:pPr indent="0" lvl="0" marL="0" rtl="0" algn="l">
              <a:lnSpc>
                <a:spcPct val="100000"/>
              </a:lnSpc>
              <a:spcBef>
                <a:spcPts val="0"/>
              </a:spcBef>
              <a:spcAft>
                <a:spcPts val="0"/>
              </a:spcAft>
              <a:buNone/>
            </a:pPr>
            <a:r>
              <a:rPr lang="en" sz="1200"/>
              <a:t>Under each animal, the second list item should state whether the animal is “Endangered” or “Threatened”.</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Give the list items that say “Endangered” the class endangered. Give the list items that say “Threatened” the class threatened.</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Add a Class to the Scientific Name List Item </a:t>
            </a:r>
            <a:endParaRPr sz="1200"/>
          </a:p>
          <a:p>
            <a:pPr indent="0" lvl="0" marL="0" rtl="0" algn="l">
              <a:lnSpc>
                <a:spcPct val="100000"/>
              </a:lnSpc>
              <a:spcBef>
                <a:spcPts val="0"/>
              </a:spcBef>
              <a:spcAft>
                <a:spcPts val="0"/>
              </a:spcAft>
              <a:buNone/>
            </a:pPr>
            <a:r>
              <a:rPr lang="en" sz="1200"/>
              <a:t>One of the other list items should have the scientific name of the animal. </a:t>
            </a:r>
            <a:endParaRPr sz="1200"/>
          </a:p>
          <a:p>
            <a:pPr indent="0" lvl="0" marL="0" rtl="0" algn="l">
              <a:lnSpc>
                <a:spcPct val="100000"/>
              </a:lnSpc>
              <a:spcBef>
                <a:spcPts val="0"/>
              </a:spcBef>
              <a:spcAft>
                <a:spcPts val="0"/>
              </a:spcAft>
              <a:buNone/>
            </a:pPr>
            <a:r>
              <a:rPr lang="en" sz="1200"/>
              <a:t>Give that list item the class scientific-name.</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Add Styles to the Classes </a:t>
            </a:r>
            <a:endParaRPr sz="1200"/>
          </a:p>
          <a:p>
            <a:pPr indent="0" lvl="0" marL="0" rtl="0" algn="l">
              <a:lnSpc>
                <a:spcPct val="100000"/>
              </a:lnSpc>
              <a:spcBef>
                <a:spcPts val="0"/>
              </a:spcBef>
              <a:spcAft>
                <a:spcPts val="0"/>
              </a:spcAft>
              <a:buNone/>
            </a:pPr>
            <a:r>
              <a:rPr lang="en" sz="1200"/>
              <a:t>Then, add a CSS rule for the classes endangered, threatened, and scientific-name. </a:t>
            </a:r>
            <a:endParaRPr sz="1200"/>
          </a:p>
          <a:p>
            <a:pPr indent="0" lvl="0" marL="0" rtl="0" algn="l">
              <a:lnSpc>
                <a:spcPct val="100000"/>
              </a:lnSpc>
              <a:spcBef>
                <a:spcPts val="0"/>
              </a:spcBef>
              <a:spcAft>
                <a:spcPts val="0"/>
              </a:spcAft>
              <a:buNone/>
            </a:pPr>
            <a:r>
              <a:rPr lang="en" sz="1200"/>
              <a:t>Make the font color for endangered red. </a:t>
            </a:r>
            <a:endParaRPr sz="1200"/>
          </a:p>
          <a:p>
            <a:pPr indent="0" lvl="0" marL="0" rtl="0" algn="l">
              <a:lnSpc>
                <a:spcPct val="100000"/>
              </a:lnSpc>
              <a:spcBef>
                <a:spcPts val="0"/>
              </a:spcBef>
              <a:spcAft>
                <a:spcPts val="0"/>
              </a:spcAft>
              <a:buNone/>
            </a:pPr>
            <a:r>
              <a:rPr lang="en" sz="1200"/>
              <a:t>Make the font color for threatened OrangeRed. </a:t>
            </a:r>
            <a:endParaRPr sz="1200"/>
          </a:p>
          <a:p>
            <a:pPr indent="0" lvl="0" marL="0" rtl="0" algn="l">
              <a:lnSpc>
                <a:spcPct val="100000"/>
              </a:lnSpc>
              <a:spcBef>
                <a:spcPts val="0"/>
              </a:spcBef>
              <a:spcAft>
                <a:spcPts val="0"/>
              </a:spcAft>
              <a:buNone/>
            </a:pPr>
            <a:r>
              <a:rPr lang="en" sz="1200"/>
              <a:t>Make the font style for scientific-name italic.</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The result should be that the word “Endangered” will be red, the word “Threatened” will be a lighter red, and the scientific names will be italicized</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