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layfair Displ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regular.fntdata"/><Relationship Id="rId14" Type="http://schemas.openxmlformats.org/officeDocument/2006/relationships/slide" Target="slides/slide9.xml"/><Relationship Id="rId17" Type="http://schemas.openxmlformats.org/officeDocument/2006/relationships/font" Target="fonts/PlayfairDisplay-italic.fntdata"/><Relationship Id="rId16" Type="http://schemas.openxmlformats.org/officeDocument/2006/relationships/font" Target="fonts/PlayfairDispl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661fe155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661fe155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661fe155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661fe155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5661fe155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661fe155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661fe155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661fe155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661fe155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661fe155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661fe155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661fe155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661fe155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661fe155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661fe155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661fe155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www.youtube.com/watch?v=T7wZ2YeG_X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Lesson 9 - The Cascade</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pic>
        <p:nvPicPr>
          <p:cNvPr descr="This video discusses the cascade, which is the way CSS resolves conflicts among CSS rules" id="74" name="Google Shape;74;p14" title="The Cascade">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function of the Cascade in CSS?</a:t>
            </a:r>
            <a:endParaRPr/>
          </a:p>
        </p:txBody>
      </p:sp>
      <p:sp>
        <p:nvSpPr>
          <p:cNvPr id="80" name="Google Shape;80;p1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lphaUcPeriod"/>
            </a:pPr>
            <a:r>
              <a:rPr lang="en"/>
              <a:t>The Cascade is a set of guidelines to make your site look beautiful.</a:t>
            </a:r>
            <a:endParaRPr/>
          </a:p>
          <a:p>
            <a:pPr indent="-342900" lvl="0" marL="457200" rtl="0" algn="l">
              <a:lnSpc>
                <a:spcPct val="100000"/>
              </a:lnSpc>
              <a:spcBef>
                <a:spcPts val="0"/>
              </a:spcBef>
              <a:spcAft>
                <a:spcPts val="0"/>
              </a:spcAft>
              <a:buSzPts val="1800"/>
              <a:buAutoNum type="alphaUcPeriod"/>
            </a:pPr>
            <a:r>
              <a:rPr lang="en"/>
              <a:t>The Cascade helps you write styling for your websites quickly by providing easy templates to use.</a:t>
            </a:r>
            <a:endParaRPr/>
          </a:p>
          <a:p>
            <a:pPr indent="-342900" lvl="0" marL="457200" rtl="0" algn="l">
              <a:lnSpc>
                <a:spcPct val="100000"/>
              </a:lnSpc>
              <a:spcBef>
                <a:spcPts val="0"/>
              </a:spcBef>
              <a:spcAft>
                <a:spcPts val="0"/>
              </a:spcAft>
              <a:buSzPts val="1800"/>
              <a:buAutoNum type="alphaUcPeriod"/>
            </a:pPr>
            <a:r>
              <a:rPr lang="en"/>
              <a:t>The Cascade determines which CSS rules will be applied when multiple rules for an item are contradictory.</a:t>
            </a:r>
            <a:endParaRPr/>
          </a:p>
          <a:p>
            <a:pPr indent="-342900" lvl="0" marL="457200" rtl="0" algn="l">
              <a:lnSpc>
                <a:spcPct val="100000"/>
              </a:lnSpc>
              <a:spcBef>
                <a:spcPts val="0"/>
              </a:spcBef>
              <a:spcAft>
                <a:spcPts val="0"/>
              </a:spcAft>
              <a:buSzPts val="1800"/>
              <a:buAutoNum type="alphaUcPeriod"/>
            </a:pPr>
            <a:r>
              <a:rPr lang="en"/>
              <a:t>The Cascade will make sure there are no typos in your CSS rules.</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or False: In the case that two conflicting rules have the same order and specificity, the rule that is written first will be applied.</a:t>
            </a:r>
            <a:endParaRPr/>
          </a:p>
        </p:txBody>
      </p:sp>
      <p:sp>
        <p:nvSpPr>
          <p:cNvPr id="86" name="Google Shape;86;p16"/>
          <p:cNvSpPr txBox="1"/>
          <p:nvPr>
            <p:ph idx="1" type="body"/>
          </p:nvPr>
        </p:nvSpPr>
        <p:spPr>
          <a:xfrm>
            <a:off x="311700" y="2487425"/>
            <a:ext cx="8520600" cy="20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True</a:t>
            </a:r>
            <a:endParaRPr/>
          </a:p>
          <a:p>
            <a:pPr indent="0" lvl="0" marL="0" rtl="0" algn="l">
              <a:spcBef>
                <a:spcPts val="1600"/>
              </a:spcBef>
              <a:spcAft>
                <a:spcPts val="1600"/>
              </a:spcAft>
              <a:buNone/>
            </a:pPr>
            <a:r>
              <a:rPr lang="en"/>
              <a:t>False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what order does the Cascade look at factors to determine which CSS rule to follow?</a:t>
            </a:r>
            <a:endParaRPr/>
          </a:p>
        </p:txBody>
      </p:sp>
      <p:sp>
        <p:nvSpPr>
          <p:cNvPr id="92" name="Google Shape;92;p17"/>
          <p:cNvSpPr txBox="1"/>
          <p:nvPr>
            <p:ph idx="1" type="body"/>
          </p:nvPr>
        </p:nvSpPr>
        <p:spPr>
          <a:xfrm>
            <a:off x="311700" y="1981500"/>
            <a:ext cx="8520600" cy="2587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lphaUcPeriod"/>
            </a:pPr>
            <a:r>
              <a:rPr lang="en"/>
              <a:t>Order, Importance, Specificity</a:t>
            </a:r>
            <a:endParaRPr/>
          </a:p>
          <a:p>
            <a:pPr indent="-342900" lvl="0" marL="457200" rtl="0" algn="l">
              <a:lnSpc>
                <a:spcPct val="100000"/>
              </a:lnSpc>
              <a:spcBef>
                <a:spcPts val="0"/>
              </a:spcBef>
              <a:spcAft>
                <a:spcPts val="0"/>
              </a:spcAft>
              <a:buSzPts val="1800"/>
              <a:buAutoNum type="alphaUcPeriod"/>
            </a:pPr>
            <a:r>
              <a:rPr lang="en"/>
              <a:t>Importance, Order, Specificity</a:t>
            </a:r>
            <a:endParaRPr/>
          </a:p>
          <a:p>
            <a:pPr indent="-342900" lvl="0" marL="457200" rtl="0" algn="l">
              <a:lnSpc>
                <a:spcPct val="100000"/>
              </a:lnSpc>
              <a:spcBef>
                <a:spcPts val="0"/>
              </a:spcBef>
              <a:spcAft>
                <a:spcPts val="0"/>
              </a:spcAft>
              <a:buSzPts val="1800"/>
              <a:buAutoNum type="alphaUcPeriod"/>
            </a:pPr>
            <a:r>
              <a:rPr lang="en"/>
              <a:t>Specificity, Importance, Order</a:t>
            </a:r>
            <a:endParaRPr/>
          </a:p>
          <a:p>
            <a:pPr indent="-342900" lvl="0" marL="457200" rtl="0" algn="l">
              <a:lnSpc>
                <a:spcPct val="100000"/>
              </a:lnSpc>
              <a:spcBef>
                <a:spcPts val="0"/>
              </a:spcBef>
              <a:spcAft>
                <a:spcPts val="0"/>
              </a:spcAft>
              <a:buSzPts val="1800"/>
              <a:buAutoNum type="alphaUcPeriod"/>
            </a:pPr>
            <a:r>
              <a:rPr lang="en"/>
              <a:t>Importance, Specificity, Order</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Using Importance</a:t>
            </a:r>
            <a:endParaRPr/>
          </a:p>
        </p:txBody>
      </p:sp>
      <p:sp>
        <p:nvSpPr>
          <p:cNvPr id="98" name="Google Shape;98;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Order of Precedence</a:t>
            </a:r>
            <a:endParaRPr/>
          </a:p>
        </p:txBody>
      </p:sp>
      <p:sp>
        <p:nvSpPr>
          <p:cNvPr id="104" name="Google Shape;104;p19"/>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is an example for this lesson. You are encouraged to play around with it, run and change the code, and learn how it works. When you are done, click continue to go to the next problem.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3.5.5: We Really Like Dairy</a:t>
            </a:r>
            <a:endParaRPr/>
          </a:p>
        </p:txBody>
      </p:sp>
      <p:sp>
        <p:nvSpPr>
          <p:cNvPr id="110" name="Google Shape;110;p20"/>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This webpage contains a grocery list.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Step One </a:t>
            </a:r>
            <a:endParaRPr/>
          </a:p>
          <a:p>
            <a:pPr indent="0" lvl="0" marL="0" rtl="0" algn="l">
              <a:lnSpc>
                <a:spcPct val="100000"/>
              </a:lnSpc>
              <a:spcBef>
                <a:spcPts val="0"/>
              </a:spcBef>
              <a:spcAft>
                <a:spcPts val="0"/>
              </a:spcAft>
              <a:buNone/>
            </a:pPr>
            <a:r>
              <a:rPr lang="en"/>
              <a:t>First, create a CSS rule such that every li tag has the font-size 20px. </a:t>
            </a:r>
            <a:endParaRPr/>
          </a:p>
          <a:p>
            <a:pPr indent="0" lvl="0" marL="0" rtl="0" algn="l">
              <a:lnSpc>
                <a:spcPct val="100000"/>
              </a:lnSpc>
              <a:spcBef>
                <a:spcPts val="0"/>
              </a:spcBef>
              <a:spcAft>
                <a:spcPts val="0"/>
              </a:spcAft>
              <a:buNone/>
            </a:pPr>
            <a:r>
              <a:rPr lang="en"/>
              <a:t>Run the code and note the difference it makes.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Step Two </a:t>
            </a:r>
            <a:endParaRPr/>
          </a:p>
          <a:p>
            <a:pPr indent="0" lvl="0" marL="0" rtl="0" algn="l">
              <a:lnSpc>
                <a:spcPct val="100000"/>
              </a:lnSpc>
              <a:spcBef>
                <a:spcPts val="0"/>
              </a:spcBef>
              <a:spcAft>
                <a:spcPts val="0"/>
              </a:spcAft>
              <a:buNone/>
            </a:pPr>
            <a:r>
              <a:rPr lang="en"/>
              <a:t>Using what you know about CSS rule precedence, create a class named dairy and use it to make the list elements “Milk” and “Cheese” have the font-size 30px.</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3.5.6: Style the Table</a:t>
            </a:r>
            <a:endParaRPr/>
          </a:p>
        </p:txBody>
      </p:sp>
      <p:sp>
        <p:nvSpPr>
          <p:cNvPr id="116" name="Google Shape;116;p21"/>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webpage has a table of games. The style rules have already been given to you.</a:t>
            </a:r>
            <a:endParaRPr/>
          </a:p>
          <a:p>
            <a:pPr indent="0" lvl="0" marL="0" rtl="0" algn="l">
              <a:spcBef>
                <a:spcPts val="1600"/>
              </a:spcBef>
              <a:spcAft>
                <a:spcPts val="0"/>
              </a:spcAft>
              <a:buNone/>
            </a:pPr>
            <a:r>
              <a:rPr lang="en"/>
              <a:t>Assign the game class to all the game elements in your table and add the ID favorite to your favorite game.</a:t>
            </a:r>
            <a:endParaRPr/>
          </a:p>
          <a:p>
            <a:pPr indent="0" lvl="0" marL="0" rtl="0" algn="l">
              <a:spcBef>
                <a:spcPts val="1600"/>
              </a:spcBef>
              <a:spcAft>
                <a:spcPts val="0"/>
              </a:spcAft>
              <a:buNone/>
            </a:pPr>
            <a:r>
              <a:rPr lang="en"/>
              <a:t>Your table should end up looking similar to this: </a:t>
            </a:r>
            <a:endParaRPr/>
          </a:p>
          <a:p>
            <a:pPr indent="0" lvl="0" marL="0" rtl="0" algn="l">
              <a:spcBef>
                <a:spcPts val="1600"/>
              </a:spcBef>
              <a:spcAft>
                <a:spcPts val="1600"/>
              </a:spcAft>
              <a:buNone/>
            </a:pPr>
            <a:r>
              <a:t/>
            </a:r>
            <a:endParaRPr/>
          </a:p>
        </p:txBody>
      </p:sp>
      <p:pic>
        <p:nvPicPr>
          <p:cNvPr id="117" name="Google Shape;117;p21"/>
          <p:cNvPicPr preferRelativeResize="0"/>
          <p:nvPr/>
        </p:nvPicPr>
        <p:blipFill>
          <a:blip r:embed="rId3">
            <a:alphaModFix/>
          </a:blip>
          <a:stretch>
            <a:fillRect/>
          </a:stretch>
        </p:blipFill>
        <p:spPr>
          <a:xfrm>
            <a:off x="2933700" y="3549513"/>
            <a:ext cx="3276600" cy="1019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